
<file path=[Content_Types].xml><?xml version="1.0" encoding="utf-8"?>
<Types xmlns="http://schemas.openxmlformats.org/package/2006/content-types">
  <Default Extension="xml" ContentType="application/xml"/>
  <Default Extension="jpeg" ContentType="image/jpeg"/>
  <Default Extension="xlsx" ContentType="application/vnd.openxmlformats-officedocument.spreadsheetml.sheet"/>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6.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7.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21.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6.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38.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39.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drawings/drawing1.xml" ContentType="application/vnd.openxmlformats-officedocument.drawingml.chartshapes+xml"/>
  <Override PartName="/ppt/notesSlides/notesSlide40.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41.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44.xml" ContentType="application/vnd.openxmlformats-officedocument.presentationml.notesSl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notesSlides/notesSlide45.xml" ContentType="application/vnd.openxmlformats-officedocument.presentationml.notesSlid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Lst>
  <p:notesMasterIdLst>
    <p:notesMasterId r:id="rId55"/>
  </p:notesMasterIdLst>
  <p:handoutMasterIdLst>
    <p:handoutMasterId r:id="rId56"/>
  </p:handoutMasterIdLst>
  <p:sldIdLst>
    <p:sldId id="256" r:id="rId6"/>
    <p:sldId id="315" r:id="rId7"/>
    <p:sldId id="316" r:id="rId8"/>
    <p:sldId id="317" r:id="rId9"/>
    <p:sldId id="318" r:id="rId10"/>
    <p:sldId id="407" r:id="rId11"/>
    <p:sldId id="408" r:id="rId12"/>
    <p:sldId id="409" r:id="rId13"/>
    <p:sldId id="410" r:id="rId14"/>
    <p:sldId id="320" r:id="rId15"/>
    <p:sldId id="325" r:id="rId16"/>
    <p:sldId id="314" r:id="rId17"/>
    <p:sldId id="323" r:id="rId18"/>
    <p:sldId id="324" r:id="rId19"/>
    <p:sldId id="328" r:id="rId20"/>
    <p:sldId id="329" r:id="rId21"/>
    <p:sldId id="336" r:id="rId22"/>
    <p:sldId id="382" r:id="rId23"/>
    <p:sldId id="383" r:id="rId24"/>
    <p:sldId id="384" r:id="rId25"/>
    <p:sldId id="337" r:id="rId26"/>
    <p:sldId id="372" r:id="rId27"/>
    <p:sldId id="373" r:id="rId28"/>
    <p:sldId id="330" r:id="rId29"/>
    <p:sldId id="342" r:id="rId30"/>
    <p:sldId id="343" r:id="rId31"/>
    <p:sldId id="346" r:id="rId32"/>
    <p:sldId id="379" r:id="rId33"/>
    <p:sldId id="350" r:id="rId34"/>
    <p:sldId id="349" r:id="rId35"/>
    <p:sldId id="352" r:id="rId36"/>
    <p:sldId id="380" r:id="rId37"/>
    <p:sldId id="374" r:id="rId38"/>
    <p:sldId id="381" r:id="rId39"/>
    <p:sldId id="331" r:id="rId40"/>
    <p:sldId id="386" r:id="rId41"/>
    <p:sldId id="387" r:id="rId42"/>
    <p:sldId id="388" r:id="rId43"/>
    <p:sldId id="389" r:id="rId44"/>
    <p:sldId id="390" r:id="rId45"/>
    <p:sldId id="391" r:id="rId46"/>
    <p:sldId id="392" r:id="rId47"/>
    <p:sldId id="393" r:id="rId48"/>
    <p:sldId id="395" r:id="rId49"/>
    <p:sldId id="396" r:id="rId50"/>
    <p:sldId id="397" r:id="rId51"/>
    <p:sldId id="403" r:id="rId52"/>
    <p:sldId id="401" r:id="rId53"/>
    <p:sldId id="402" r:id="rId54"/>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40" userDrawn="1">
          <p15:clr>
            <a:srgbClr val="A4A3A4"/>
          </p15:clr>
        </p15:guide>
        <p15:guide id="2" pos="28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ichards, Mark (WAS-KRC)" initials="RM(" lastIdx="6" clrIdx="0">
    <p:extLst/>
  </p:cmAuthor>
  <p:cmAuthor id="2" name="Christopher Wells" initials="CW" lastIdx="1" clrIdx="1">
    <p:extLst/>
  </p:cmAuthor>
  <p:cmAuthor id="3" name="Christopher Wells" initials="CW [2]" lastIdx="1" clrIdx="2">
    <p:extLst/>
  </p:cmAuthor>
  <p:cmAuthor id="4" name="Christopher Wells" initials="CW [3]" lastIdx="1" clrIdx="3">
    <p:extLst/>
  </p:cmAuthor>
  <p:cmAuthor id="5" name="Christopher Wells" initials="CW [4]" lastIdx="1" clrIdx="4">
    <p:extLst/>
  </p:cmAuthor>
  <p:cmAuthor id="6" name="Christopher Wells" initials="CW [5]" lastIdx="1" clrIdx="5">
    <p:extLst/>
  </p:cmAuthor>
  <p:cmAuthor id="7" name="Christopher Wells" initials="CW [6]" lastIdx="1" clrIdx="6">
    <p:extLst/>
  </p:cmAuthor>
  <p:cmAuthor id="8" name="Christopher Wells" initials="CW [7]" lastIdx="1" clrIdx="7">
    <p:extLst/>
  </p:cmAuthor>
  <p:cmAuthor id="9" name="Christopher Wells" initials="CW [8]" lastIdx="1" clrIdx="8">
    <p:extLst/>
  </p:cmAuthor>
  <p:cmAuthor id="10" name="Christopher Wells" initials="CW [9]" lastIdx="1" clrIdx="9">
    <p:extLst/>
  </p:cmAuthor>
  <p:cmAuthor id="11" name="Christopher Wells" initials="CW [10]" lastIdx="1" clrIdx="10">
    <p:extLst/>
  </p:cmAuthor>
  <p:cmAuthor id="12" name="Luper, Dylan (WAS-KRC)" initials="LD(" lastIdx="12" clrIdx="11">
    <p:extLst/>
  </p:cmAuthor>
  <p:cmAuthor id="13" name="Snediker, Katie (NYC-KRC)" initials="SK(" lastIdx="3" clrIdx="1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436F"/>
    <a:srgbClr val="0067AC"/>
    <a:srgbClr val="373739"/>
    <a:srgbClr val="00A8CC"/>
    <a:srgbClr val="C1CD23"/>
    <a:srgbClr val="0B325C"/>
    <a:srgbClr val="1F8EA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818" autoAdjust="0"/>
    <p:restoredTop sz="95340" autoAdjust="0"/>
  </p:normalViewPr>
  <p:slideViewPr>
    <p:cSldViewPr snapToGrid="0" snapToObjects="1">
      <p:cViewPr varScale="1">
        <p:scale>
          <a:sx n="125" d="100"/>
          <a:sy n="125" d="100"/>
        </p:scale>
        <p:origin x="1384" y="168"/>
      </p:cViewPr>
      <p:guideLst>
        <p:guide orient="horz" pos="840"/>
        <p:guide pos="288"/>
      </p:guideLst>
    </p:cSldViewPr>
  </p:slideViewPr>
  <p:notesTextViewPr>
    <p:cViewPr>
      <p:scale>
        <a:sx n="100" d="100"/>
        <a:sy n="100" d="100"/>
      </p:scale>
      <p:origin x="0" y="0"/>
    </p:cViewPr>
  </p:notesTextViewPr>
  <p:sorterViewPr>
    <p:cViewPr>
      <p:scale>
        <a:sx n="314" d="100"/>
        <a:sy n="314" d="100"/>
      </p:scale>
      <p:origin x="0" y="0"/>
    </p:cViewPr>
  </p:sorterViewPr>
  <p:notesViewPr>
    <p:cSldViewPr snapToGrid="0" snapToObjects="1">
      <p:cViewPr varScale="1">
        <p:scale>
          <a:sx n="67" d="100"/>
          <a:sy n="67" d="100"/>
        </p:scale>
        <p:origin x="2266"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50" Type="http://schemas.openxmlformats.org/officeDocument/2006/relationships/slide" Target="slides/slide45.xml"/><Relationship Id="rId51" Type="http://schemas.openxmlformats.org/officeDocument/2006/relationships/slide" Target="slides/slide46.xml"/><Relationship Id="rId52" Type="http://schemas.openxmlformats.org/officeDocument/2006/relationships/slide" Target="slides/slide47.xml"/><Relationship Id="rId53" Type="http://schemas.openxmlformats.org/officeDocument/2006/relationships/slide" Target="slides/slide48.xml"/><Relationship Id="rId54" Type="http://schemas.openxmlformats.org/officeDocument/2006/relationships/slide" Target="slides/slide49.xml"/><Relationship Id="rId55" Type="http://schemas.openxmlformats.org/officeDocument/2006/relationships/notesMaster" Target="notesMasters/notesMaster1.xml"/><Relationship Id="rId56" Type="http://schemas.openxmlformats.org/officeDocument/2006/relationships/handoutMaster" Target="handoutMasters/handoutMaster1.xml"/><Relationship Id="rId57" Type="http://schemas.openxmlformats.org/officeDocument/2006/relationships/commentAuthors" Target="commentAuthors.xml"/><Relationship Id="rId58" Type="http://schemas.openxmlformats.org/officeDocument/2006/relationships/presProps" Target="presProps.xml"/><Relationship Id="rId59" Type="http://schemas.openxmlformats.org/officeDocument/2006/relationships/viewProps" Target="viewProps.xml"/><Relationship Id="rId40" Type="http://schemas.openxmlformats.org/officeDocument/2006/relationships/slide" Target="slides/slide35.xml"/><Relationship Id="rId41" Type="http://schemas.openxmlformats.org/officeDocument/2006/relationships/slide" Target="slides/slide36.xml"/><Relationship Id="rId42" Type="http://schemas.openxmlformats.org/officeDocument/2006/relationships/slide" Target="slides/slide37.xml"/><Relationship Id="rId43" Type="http://schemas.openxmlformats.org/officeDocument/2006/relationships/slide" Target="slides/slide38.xml"/><Relationship Id="rId44" Type="http://schemas.openxmlformats.org/officeDocument/2006/relationships/slide" Target="slides/slide39.xml"/><Relationship Id="rId45" Type="http://schemas.openxmlformats.org/officeDocument/2006/relationships/slide" Target="slides/slide40.xml"/><Relationship Id="rId46" Type="http://schemas.openxmlformats.org/officeDocument/2006/relationships/slide" Target="slides/slide41.xml"/><Relationship Id="rId47" Type="http://schemas.openxmlformats.org/officeDocument/2006/relationships/slide" Target="slides/slide42.xml"/><Relationship Id="rId48" Type="http://schemas.openxmlformats.org/officeDocument/2006/relationships/slide" Target="slides/slide43.xml"/><Relationship Id="rId49" Type="http://schemas.openxmlformats.org/officeDocument/2006/relationships/slide" Target="slides/slide44.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Master" Target="slideMasters/slideMaster2.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30" Type="http://schemas.openxmlformats.org/officeDocument/2006/relationships/slide" Target="slides/slide25.xml"/><Relationship Id="rId31" Type="http://schemas.openxmlformats.org/officeDocument/2006/relationships/slide" Target="slides/slide26.xml"/><Relationship Id="rId32" Type="http://schemas.openxmlformats.org/officeDocument/2006/relationships/slide" Target="slides/slide27.xml"/><Relationship Id="rId33" Type="http://schemas.openxmlformats.org/officeDocument/2006/relationships/slide" Target="slides/slide28.xml"/><Relationship Id="rId34" Type="http://schemas.openxmlformats.org/officeDocument/2006/relationships/slide" Target="slides/slide29.xml"/><Relationship Id="rId35" Type="http://schemas.openxmlformats.org/officeDocument/2006/relationships/slide" Target="slides/slide30.xml"/><Relationship Id="rId36" Type="http://schemas.openxmlformats.org/officeDocument/2006/relationships/slide" Target="slides/slide31.xml"/><Relationship Id="rId37" Type="http://schemas.openxmlformats.org/officeDocument/2006/relationships/slide" Target="slides/slide32.xml"/><Relationship Id="rId38" Type="http://schemas.openxmlformats.org/officeDocument/2006/relationships/slide" Target="slides/slide33.xml"/><Relationship Id="rId39" Type="http://schemas.openxmlformats.org/officeDocument/2006/relationships/slide" Target="slides/slide34.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slide" Target="slides/slide23.xml"/><Relationship Id="rId29" Type="http://schemas.openxmlformats.org/officeDocument/2006/relationships/slide" Target="slides/slide24.xml"/><Relationship Id="rId60" Type="http://schemas.openxmlformats.org/officeDocument/2006/relationships/theme" Target="theme/theme1.xml"/><Relationship Id="rId61" Type="http://schemas.openxmlformats.org/officeDocument/2006/relationships/tableStyles" Target="tableStyles.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microsoft.com/office/2011/relationships/chartStyle" Target="style10.xml"/><Relationship Id="rId2" Type="http://schemas.microsoft.com/office/2011/relationships/chartColorStyle" Target="colors10.xml"/><Relationship Id="rId3"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1" Type="http://schemas.microsoft.com/office/2011/relationships/chartStyle" Target="style11.xml"/><Relationship Id="rId2" Type="http://schemas.microsoft.com/office/2011/relationships/chartColorStyle" Target="colors11.xml"/><Relationship Id="rId3"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1" Type="http://schemas.microsoft.com/office/2011/relationships/chartStyle" Target="style12.xml"/><Relationship Id="rId2" Type="http://schemas.microsoft.com/office/2011/relationships/chartColorStyle" Target="colors12.xml"/><Relationship Id="rId3"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1" Type="http://schemas.microsoft.com/office/2011/relationships/chartStyle" Target="style13.xml"/><Relationship Id="rId2" Type="http://schemas.microsoft.com/office/2011/relationships/chartColorStyle" Target="colors13.xml"/><Relationship Id="rId3"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1" Type="http://schemas.microsoft.com/office/2011/relationships/chartStyle" Target="style14.xml"/><Relationship Id="rId2" Type="http://schemas.microsoft.com/office/2011/relationships/chartColorStyle" Target="colors14.xml"/><Relationship Id="rId3" Type="http://schemas.openxmlformats.org/officeDocument/2006/relationships/package" Target="../embeddings/Microsoft_Excel_Worksheet14.xlsx"/></Relationships>
</file>

<file path=ppt/charts/_rels/chart15.xml.rels><?xml version="1.0" encoding="UTF-8" standalone="yes"?>
<Relationships xmlns="http://schemas.openxmlformats.org/package/2006/relationships"><Relationship Id="rId1" Type="http://schemas.microsoft.com/office/2011/relationships/chartStyle" Target="style15.xml"/><Relationship Id="rId2" Type="http://schemas.microsoft.com/office/2011/relationships/chartColorStyle" Target="colors15.xml"/><Relationship Id="rId3" Type="http://schemas.openxmlformats.org/officeDocument/2006/relationships/package" Target="../embeddings/Microsoft_Excel_Worksheet15.xlsx"/></Relationships>
</file>

<file path=ppt/charts/_rels/chart16.xml.rels><?xml version="1.0" encoding="UTF-8" standalone="yes"?>
<Relationships xmlns="http://schemas.openxmlformats.org/package/2006/relationships"><Relationship Id="rId1" Type="http://schemas.microsoft.com/office/2011/relationships/chartStyle" Target="style16.xml"/><Relationship Id="rId2" Type="http://schemas.microsoft.com/office/2011/relationships/chartColorStyle" Target="colors16.xml"/><Relationship Id="rId3" Type="http://schemas.openxmlformats.org/officeDocument/2006/relationships/package" Target="../embeddings/Microsoft_Excel_Worksheet16.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7.xlsx"/><Relationship Id="rId4" Type="http://schemas.openxmlformats.org/officeDocument/2006/relationships/chartUserShapes" Target="../drawings/drawing1.xml"/><Relationship Id="rId1" Type="http://schemas.microsoft.com/office/2011/relationships/chartStyle" Target="style17.xml"/><Relationship Id="rId2" Type="http://schemas.microsoft.com/office/2011/relationships/chartColorStyle" Target="colors17.xml"/></Relationships>
</file>

<file path=ppt/charts/_rels/chart18.xml.rels><?xml version="1.0" encoding="UTF-8" standalone="yes"?>
<Relationships xmlns="http://schemas.openxmlformats.org/package/2006/relationships"><Relationship Id="rId1" Type="http://schemas.microsoft.com/office/2011/relationships/chartStyle" Target="style18.xml"/><Relationship Id="rId2" Type="http://schemas.microsoft.com/office/2011/relationships/chartColorStyle" Target="colors18.xml"/><Relationship Id="rId3" Type="http://schemas.openxmlformats.org/officeDocument/2006/relationships/package" Target="../embeddings/Microsoft_Excel_Worksheet18.xlsx"/></Relationships>
</file>

<file path=ppt/charts/_rels/chart19.xml.rels><?xml version="1.0" encoding="UTF-8" standalone="yes"?>
<Relationships xmlns="http://schemas.openxmlformats.org/package/2006/relationships"><Relationship Id="rId1" Type="http://schemas.microsoft.com/office/2011/relationships/chartStyle" Target="style19.xml"/><Relationship Id="rId2" Type="http://schemas.microsoft.com/office/2011/relationships/chartColorStyle" Target="colors19.xml"/><Relationship Id="rId3" Type="http://schemas.openxmlformats.org/officeDocument/2006/relationships/package" Target="../embeddings/Microsoft_Excel_Worksheet19.xlsx"/></Relationships>
</file>

<file path=ppt/charts/_rels/chart2.xml.rels><?xml version="1.0" encoding="UTF-8" standalone="yes"?>
<Relationships xmlns="http://schemas.openxmlformats.org/package/2006/relationships"><Relationship Id="rId1" Type="http://schemas.microsoft.com/office/2011/relationships/chartStyle" Target="style2.xml"/><Relationship Id="rId2" Type="http://schemas.microsoft.com/office/2011/relationships/chartColorStyle" Target="colors2.xml"/><Relationship Id="rId3" Type="http://schemas.openxmlformats.org/officeDocument/2006/relationships/package" Target="../embeddings/Microsoft_Excel_Worksheet2.xlsx"/></Relationships>
</file>

<file path=ppt/charts/_rels/chart20.xml.rels><?xml version="1.0" encoding="UTF-8" standalone="yes"?>
<Relationships xmlns="http://schemas.openxmlformats.org/package/2006/relationships"><Relationship Id="rId1" Type="http://schemas.microsoft.com/office/2011/relationships/chartStyle" Target="style20.xml"/><Relationship Id="rId2" Type="http://schemas.microsoft.com/office/2011/relationships/chartColorStyle" Target="colors20.xml"/><Relationship Id="rId3" Type="http://schemas.openxmlformats.org/officeDocument/2006/relationships/package" Target="../embeddings/Microsoft_Excel_Worksheet20.xlsx"/></Relationships>
</file>

<file path=ppt/charts/_rels/chart21.xml.rels><?xml version="1.0" encoding="UTF-8" standalone="yes"?>
<Relationships xmlns="http://schemas.openxmlformats.org/package/2006/relationships"><Relationship Id="rId1" Type="http://schemas.microsoft.com/office/2011/relationships/chartStyle" Target="style21.xml"/><Relationship Id="rId2" Type="http://schemas.microsoft.com/office/2011/relationships/chartColorStyle" Target="colors21.xml"/><Relationship Id="rId3" Type="http://schemas.openxmlformats.org/officeDocument/2006/relationships/package" Target="../embeddings/Microsoft_Excel_Worksheet21.xlsx"/></Relationships>
</file>

<file path=ppt/charts/_rels/chart22.xml.rels><?xml version="1.0" encoding="UTF-8" standalone="yes"?>
<Relationships xmlns="http://schemas.openxmlformats.org/package/2006/relationships"><Relationship Id="rId1" Type="http://schemas.microsoft.com/office/2011/relationships/chartStyle" Target="style22.xml"/><Relationship Id="rId2" Type="http://schemas.microsoft.com/office/2011/relationships/chartColorStyle" Target="colors22.xml"/><Relationship Id="rId3" Type="http://schemas.openxmlformats.org/officeDocument/2006/relationships/package" Target="../embeddings/Microsoft_Excel_Worksheet22.xlsx"/></Relationships>
</file>

<file path=ppt/charts/_rels/chart23.xml.rels><?xml version="1.0" encoding="UTF-8" standalone="yes"?>
<Relationships xmlns="http://schemas.openxmlformats.org/package/2006/relationships"><Relationship Id="rId1" Type="http://schemas.microsoft.com/office/2011/relationships/chartStyle" Target="style23.xml"/><Relationship Id="rId2" Type="http://schemas.microsoft.com/office/2011/relationships/chartColorStyle" Target="colors23.xml"/><Relationship Id="rId3" Type="http://schemas.openxmlformats.org/officeDocument/2006/relationships/package" Target="../embeddings/Microsoft_Excel_Worksheet23.xlsx"/></Relationships>
</file>

<file path=ppt/charts/_rels/chart24.xml.rels><?xml version="1.0" encoding="UTF-8" standalone="yes"?>
<Relationships xmlns="http://schemas.openxmlformats.org/package/2006/relationships"><Relationship Id="rId1" Type="http://schemas.microsoft.com/office/2011/relationships/chartStyle" Target="style24.xml"/><Relationship Id="rId2" Type="http://schemas.microsoft.com/office/2011/relationships/chartColorStyle" Target="colors24.xml"/><Relationship Id="rId3" Type="http://schemas.openxmlformats.org/officeDocument/2006/relationships/package" Target="../embeddings/Microsoft_Excel_Worksheet24.xlsx"/></Relationships>
</file>

<file path=ppt/charts/_rels/chart3.xml.rels><?xml version="1.0" encoding="UTF-8" standalone="yes"?>
<Relationships xmlns="http://schemas.openxmlformats.org/package/2006/relationships"><Relationship Id="rId1" Type="http://schemas.microsoft.com/office/2011/relationships/chartStyle" Target="style3.xml"/><Relationship Id="rId2" Type="http://schemas.microsoft.com/office/2011/relationships/chartColorStyle" Target="colors3.xml"/><Relationship Id="rId3"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microsoft.com/office/2011/relationships/chartStyle" Target="style4.xml"/><Relationship Id="rId2" Type="http://schemas.microsoft.com/office/2011/relationships/chartColorStyle" Target="colors4.xml"/><Relationship Id="rId3"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microsoft.com/office/2011/relationships/chartStyle" Target="style5.xml"/><Relationship Id="rId2" Type="http://schemas.microsoft.com/office/2011/relationships/chartColorStyle" Target="colors5.xml"/><Relationship Id="rId3"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microsoft.com/office/2011/relationships/chartStyle" Target="style6.xml"/><Relationship Id="rId2" Type="http://schemas.microsoft.com/office/2011/relationships/chartColorStyle" Target="colors6.xml"/><Relationship Id="rId3"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microsoft.com/office/2011/relationships/chartStyle" Target="style7.xml"/><Relationship Id="rId2" Type="http://schemas.microsoft.com/office/2011/relationships/chartColorStyle" Target="colors7.xml"/><Relationship Id="rId3"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microsoft.com/office/2011/relationships/chartStyle" Target="style8.xml"/><Relationship Id="rId2" Type="http://schemas.microsoft.com/office/2011/relationships/chartColorStyle" Target="colors8.xml"/><Relationship Id="rId3"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microsoft.com/office/2011/relationships/chartStyle" Target="style9.xml"/><Relationship Id="rId2" Type="http://schemas.microsoft.com/office/2011/relationships/chartColorStyle" Target="colors9.xml"/><Relationship Id="rId3"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rgbClr val="08436F"/>
                </a:solidFill>
                <a:latin typeface="Brandon Grotesque Regular"/>
                <a:ea typeface="+mn-ea"/>
                <a:cs typeface="+mn-cs"/>
              </a:defRPr>
            </a:pPr>
            <a:r>
              <a:rPr lang="en-US" sz="1600" b="1" dirty="0" smtClean="0">
                <a:solidFill>
                  <a:srgbClr val="08436F"/>
                </a:solidFill>
                <a:latin typeface="Brandon Grotesque Regular"/>
              </a:rPr>
              <a:t>Follow</a:t>
            </a:r>
            <a:r>
              <a:rPr lang="en-US" sz="1600" b="1" baseline="0" dirty="0" smtClean="0">
                <a:solidFill>
                  <a:srgbClr val="08436F"/>
                </a:solidFill>
                <a:latin typeface="Brandon Grotesque Regular"/>
              </a:rPr>
              <a:t> health news and latest developments in medicine </a:t>
            </a:r>
            <a:endParaRPr lang="en-US" sz="1600" b="1" dirty="0">
              <a:solidFill>
                <a:srgbClr val="08436F"/>
              </a:solidFill>
              <a:latin typeface="Brandon Grotesque Regular"/>
            </a:endParaRPr>
          </a:p>
        </c:rich>
      </c:tx>
      <c:layout/>
      <c:overlay val="0"/>
      <c:spPr>
        <a:noFill/>
        <a:ln>
          <a:noFill/>
        </a:ln>
        <a:effectLst/>
      </c:spPr>
      <c:txPr>
        <a:bodyPr rot="0" spcFirstLastPara="1" vertOverflow="ellipsis" vert="horz" wrap="square" anchor="ctr" anchorCtr="1"/>
        <a:lstStyle/>
        <a:p>
          <a:pPr>
            <a:defRPr sz="1600" b="1" i="0" u="none" strike="noStrike" kern="1200" spc="0" baseline="0">
              <a:solidFill>
                <a:srgbClr val="08436F"/>
              </a:solidFill>
              <a:latin typeface="Brandon Grotesque Regular"/>
              <a:ea typeface="+mn-ea"/>
              <a:cs typeface="+mn-cs"/>
            </a:defRPr>
          </a:pPr>
          <a:endParaRPr lang="en-US"/>
        </a:p>
      </c:txPr>
    </c:title>
    <c:autoTitleDeleted val="0"/>
    <c:plotArea>
      <c:layout>
        <c:manualLayout>
          <c:layoutTarget val="inner"/>
          <c:xMode val="edge"/>
          <c:yMode val="edge"/>
          <c:x val="0.237320978451979"/>
          <c:y val="0.12"/>
          <c:w val="0.694029201067444"/>
          <c:h val="0.845625"/>
        </c:manualLayout>
      </c:layout>
      <c:barChart>
        <c:barDir val="bar"/>
        <c:grouping val="clustered"/>
        <c:varyColors val="0"/>
        <c:ser>
          <c:idx val="0"/>
          <c:order val="0"/>
          <c:tx>
            <c:strRef>
              <c:f>Sheet1!$B$1</c:f>
              <c:strCache>
                <c:ptCount val="1"/>
                <c:pt idx="0">
                  <c:v>Column1</c:v>
                </c:pt>
              </c:strCache>
            </c:strRef>
          </c:tx>
          <c:spPr>
            <a:solidFill>
              <a:srgbClr val="0067A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Brandon Grotesque Regular"/>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Very closely</c:v>
                </c:pt>
                <c:pt idx="1">
                  <c:v>Somewhat closely</c:v>
                </c:pt>
                <c:pt idx="2">
                  <c:v>Not too closely</c:v>
                </c:pt>
                <c:pt idx="3">
                  <c:v>Not at all closely</c:v>
                </c:pt>
              </c:strCache>
            </c:strRef>
          </c:cat>
          <c:val>
            <c:numRef>
              <c:f>Sheet1!$B$2:$B$5</c:f>
              <c:numCache>
                <c:formatCode>0%</c:formatCode>
                <c:ptCount val="4"/>
                <c:pt idx="0">
                  <c:v>0.21</c:v>
                </c:pt>
                <c:pt idx="1">
                  <c:v>0.52</c:v>
                </c:pt>
                <c:pt idx="2">
                  <c:v>0.22</c:v>
                </c:pt>
                <c:pt idx="3">
                  <c:v>0.06</c:v>
                </c:pt>
              </c:numCache>
            </c:numRef>
          </c:val>
          <c:extLst xmlns:c16r2="http://schemas.microsoft.com/office/drawing/2015/06/chart">
            <c:ext xmlns:c16="http://schemas.microsoft.com/office/drawing/2014/chart" uri="{C3380CC4-5D6E-409C-BE32-E72D297353CC}">
              <c16:uniqueId val="{00000000-3757-4884-A293-6025BE4F1267}"/>
            </c:ext>
          </c:extLst>
        </c:ser>
        <c:dLbls>
          <c:dLblPos val="inEnd"/>
          <c:showLegendKey val="0"/>
          <c:showVal val="1"/>
          <c:showCatName val="0"/>
          <c:showSerName val="0"/>
          <c:showPercent val="0"/>
          <c:showBubbleSize val="0"/>
        </c:dLbls>
        <c:gapWidth val="50"/>
        <c:axId val="-1468840544"/>
        <c:axId val="-1468835936"/>
      </c:barChart>
      <c:catAx>
        <c:axId val="-146884054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Brandon Grotesque Regular"/>
                <a:ea typeface="+mn-ea"/>
                <a:cs typeface="+mn-cs"/>
              </a:defRPr>
            </a:pPr>
            <a:endParaRPr lang="en-US"/>
          </a:p>
        </c:txPr>
        <c:crossAx val="-1468835936"/>
        <c:crosses val="autoZero"/>
        <c:auto val="1"/>
        <c:lblAlgn val="ctr"/>
        <c:lblOffset val="100"/>
        <c:noMultiLvlLbl val="0"/>
      </c:catAx>
      <c:valAx>
        <c:axId val="-1468835936"/>
        <c:scaling>
          <c:orientation val="minMax"/>
        </c:scaling>
        <c:delete val="1"/>
        <c:axPos val="t"/>
        <c:numFmt formatCode="0%" sourceLinked="1"/>
        <c:majorTickMark val="none"/>
        <c:minorTickMark val="none"/>
        <c:tickLblPos val="nextTo"/>
        <c:crossAx val="-14688405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rgbClr val="08436F"/>
                </a:solidFill>
                <a:latin typeface="Brandon Grotesque Regular"/>
                <a:ea typeface="+mn-ea"/>
                <a:cs typeface="+mn-cs"/>
              </a:defRPr>
            </a:pPr>
            <a:r>
              <a:rPr lang="en-US" sz="1600" b="1" dirty="0" smtClean="0">
                <a:solidFill>
                  <a:srgbClr val="08436F"/>
                </a:solidFill>
              </a:rPr>
              <a:t>Anything </a:t>
            </a:r>
            <a:r>
              <a:rPr lang="en-US" sz="1600" b="1" dirty="0">
                <a:solidFill>
                  <a:srgbClr val="08436F"/>
                </a:solidFill>
              </a:rPr>
              <a:t>worrisome about </a:t>
            </a:r>
            <a:r>
              <a:rPr lang="en-US" sz="1600" b="1" dirty="0" smtClean="0">
                <a:solidFill>
                  <a:srgbClr val="08436F"/>
                </a:solidFill>
              </a:rPr>
              <a:t>personalized </a:t>
            </a:r>
            <a:r>
              <a:rPr lang="en-US" sz="1600" b="1" dirty="0">
                <a:solidFill>
                  <a:srgbClr val="08436F"/>
                </a:solidFill>
              </a:rPr>
              <a:t>m</a:t>
            </a:r>
            <a:r>
              <a:rPr lang="en-US" sz="1600" b="1" dirty="0" smtClean="0">
                <a:solidFill>
                  <a:srgbClr val="08436F"/>
                </a:solidFill>
              </a:rPr>
              <a:t>edicine? (unaided mentions)</a:t>
            </a:r>
            <a:endParaRPr lang="en-US" sz="1600" b="1" dirty="0">
              <a:solidFill>
                <a:srgbClr val="08436F"/>
              </a:solidFill>
            </a:endParaRPr>
          </a:p>
        </c:rich>
      </c:tx>
      <c:layout/>
      <c:overlay val="0"/>
      <c:spPr>
        <a:noFill/>
        <a:ln>
          <a:noFill/>
        </a:ln>
        <a:effectLst/>
      </c:spPr>
      <c:txPr>
        <a:bodyPr rot="0" spcFirstLastPara="1" vertOverflow="ellipsis" vert="horz" wrap="square" anchor="ctr" anchorCtr="1"/>
        <a:lstStyle/>
        <a:p>
          <a:pPr>
            <a:defRPr sz="1600" b="1" i="0" u="none" strike="noStrike" kern="1200" spc="0" baseline="0">
              <a:solidFill>
                <a:srgbClr val="08436F"/>
              </a:solidFill>
              <a:latin typeface="Brandon Grotesque Regular"/>
              <a:ea typeface="+mn-ea"/>
              <a:cs typeface="+mn-cs"/>
            </a:defRPr>
          </a:pPr>
          <a:endParaRPr lang="en-US"/>
        </a:p>
      </c:txPr>
    </c:title>
    <c:autoTitleDeleted val="0"/>
    <c:plotArea>
      <c:layout/>
      <c:pieChart>
        <c:varyColors val="1"/>
        <c:ser>
          <c:idx val="0"/>
          <c:order val="0"/>
          <c:tx>
            <c:strRef>
              <c:f>Sheet1!$B$1</c:f>
              <c:strCache>
                <c:ptCount val="1"/>
                <c:pt idx="0">
                  <c:v>Column1</c:v>
                </c:pt>
              </c:strCache>
            </c:strRef>
          </c:tx>
          <c:spPr>
            <a:solidFill>
              <a:srgbClr val="0067AC"/>
            </a:solidFill>
          </c:spPr>
          <c:dPt>
            <c:idx val="0"/>
            <c:bubble3D val="0"/>
            <c:explosion val="10"/>
            <c:spPr>
              <a:solidFill>
                <a:srgbClr val="C1CD23"/>
              </a:solidFill>
              <a:ln w="19050">
                <a:solidFill>
                  <a:schemeClr val="lt1"/>
                </a:solidFill>
              </a:ln>
              <a:effectLst/>
            </c:spPr>
            <c:extLst xmlns:c16r2="http://schemas.microsoft.com/office/drawing/2015/06/chart">
              <c:ext xmlns:c16="http://schemas.microsoft.com/office/drawing/2014/chart" uri="{C3380CC4-5D6E-409C-BE32-E72D297353CC}">
                <c16:uniqueId val="{00000000-C1A8-42D1-9FC7-47D64DFFFFC4}"/>
              </c:ext>
            </c:extLst>
          </c:dPt>
          <c:dPt>
            <c:idx val="1"/>
            <c:bubble3D val="0"/>
            <c:spPr>
              <a:solidFill>
                <a:srgbClr val="0067AC"/>
              </a:solidFill>
              <a:ln w="19050">
                <a:solidFill>
                  <a:schemeClr val="lt1"/>
                </a:solidFill>
              </a:ln>
              <a:effectLst/>
            </c:spPr>
            <c:extLst xmlns:c16r2="http://schemas.microsoft.com/office/drawing/2015/06/chart">
              <c:ext xmlns:c16="http://schemas.microsoft.com/office/drawing/2014/chart" uri="{C3380CC4-5D6E-409C-BE32-E72D297353CC}">
                <c16:uniqueId val="{00000001-8E26-4485-BA6C-A194B4987018}"/>
              </c:ext>
            </c:extLst>
          </c:dPt>
          <c:dPt>
            <c:idx val="2"/>
            <c:bubble3D val="0"/>
            <c:spPr>
              <a:solidFill>
                <a:schemeClr val="bg1">
                  <a:lumMod val="65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2-8E26-4485-BA6C-A194B4987018}"/>
              </c:ext>
            </c:extLst>
          </c:dPt>
          <c:dLbls>
            <c:dLbl>
              <c:idx val="0"/>
              <c:layout/>
              <c:tx>
                <c:rich>
                  <a:bodyPr/>
                  <a:lstStyle/>
                  <a:p>
                    <a:fld id="{E199EE2F-5522-4CE5-AA7F-80CFA303E203}" type="VALUE">
                      <a:rPr lang="en-US" smtClean="0"/>
                      <a:pPr/>
                      <a:t>[VALUE]</a:t>
                    </a:fld>
                    <a:r>
                      <a:rPr lang="en-US" smtClean="0"/>
                      <a:t> have worries</a:t>
                    </a:r>
                  </a:p>
                </c:rich>
              </c:tx>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C1A8-42D1-9FC7-47D64DFFFFC4}"/>
                </c:ext>
                <c:ext xmlns:c15="http://schemas.microsoft.com/office/drawing/2012/chart" uri="{CE6537A1-D6FC-4f65-9D91-7224C49458BB}">
                  <c15:layout/>
                  <c15:dlblFieldTable/>
                  <c15:showDataLabelsRange val="0"/>
                </c:ext>
              </c:extLst>
            </c:dLbl>
            <c:dLbl>
              <c:idx val="1"/>
              <c:layout/>
              <c:tx>
                <c:rich>
                  <a:bodyPr/>
                  <a:lstStyle/>
                  <a:p>
                    <a:fld id="{57C2CC89-D94F-431F-BF0E-D2601BEF804D}" type="VALUE">
                      <a:rPr lang="en-US" smtClean="0"/>
                      <a:pPr/>
                      <a:t>[VALUE]</a:t>
                    </a:fld>
                    <a:r>
                      <a:rPr lang="en-US" smtClean="0"/>
                      <a:t> no  worries</a:t>
                    </a:r>
                  </a:p>
                </c:rich>
              </c:tx>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8E26-4485-BA6C-A194B4987018}"/>
                </c:ext>
                <c:ext xmlns:c15="http://schemas.microsoft.com/office/drawing/2012/chart" uri="{CE6537A1-D6FC-4f65-9D91-7224C49458BB}">
                  <c15:layout/>
                  <c15:dlblFieldTable/>
                  <c15:showDataLabelsRange val="0"/>
                </c:ext>
              </c:extLst>
            </c:dLbl>
            <c:spPr>
              <a:noFill/>
              <a:ln>
                <a:noFill/>
              </a:ln>
              <a:effectLst/>
            </c:spPr>
            <c:txPr>
              <a:bodyPr rot="0" spcFirstLastPara="1" vertOverflow="ellipsis" vert="horz" wrap="square" anchor="ctr" anchorCtr="1"/>
              <a:lstStyle/>
              <a:p>
                <a:pPr>
                  <a:defRPr sz="1800" b="0" i="0" u="none" strike="noStrike" kern="1200" baseline="0">
                    <a:solidFill>
                      <a:schemeClr val="bg1"/>
                    </a:solidFill>
                    <a:latin typeface="Brandon Grotesque Regular"/>
                    <a:ea typeface="+mn-ea"/>
                    <a:cs typeface="+mn-cs"/>
                  </a:defRPr>
                </a:pPr>
                <a:endParaRPr lang="en-US"/>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Sheet1!$A$2:$A$3</c:f>
              <c:strCache>
                <c:ptCount val="2"/>
                <c:pt idx="0">
                  <c:v>Expressed worries</c:v>
                </c:pt>
                <c:pt idx="1">
                  <c:v>Did not express worries</c:v>
                </c:pt>
              </c:strCache>
            </c:strRef>
          </c:cat>
          <c:val>
            <c:numRef>
              <c:f>Sheet1!$B$2:$B$3</c:f>
              <c:numCache>
                <c:formatCode>0%</c:formatCode>
                <c:ptCount val="2"/>
                <c:pt idx="0">
                  <c:v>0.44</c:v>
                </c:pt>
                <c:pt idx="1">
                  <c:v>0.56</c:v>
                </c:pt>
              </c:numCache>
            </c:numRef>
          </c:val>
          <c:extLst xmlns:c16r2="http://schemas.microsoft.com/office/drawing/2015/06/chart">
            <c:ext xmlns:c16="http://schemas.microsoft.com/office/drawing/2014/chart" uri="{C3380CC4-5D6E-409C-BE32-E72D297353CC}">
              <c16:uniqueId val="{00000000-8E26-4485-BA6C-A194B4987018}"/>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latin typeface="Brandon Grotesque Regula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rgbClr val="08436F"/>
                </a:solidFill>
                <a:latin typeface="Brandon Grotesque Regular"/>
                <a:ea typeface="+mn-ea"/>
                <a:cs typeface="+mn-cs"/>
              </a:defRPr>
            </a:pPr>
            <a:r>
              <a:rPr lang="en-US" sz="1600" b="1" dirty="0" smtClean="0">
                <a:solidFill>
                  <a:srgbClr val="08436F"/>
                </a:solidFill>
              </a:rPr>
              <a:t>Worries</a:t>
            </a:r>
            <a:r>
              <a:rPr lang="en-US" sz="1600" b="1" baseline="0" dirty="0" smtClean="0">
                <a:solidFill>
                  <a:srgbClr val="08436F"/>
                </a:solidFill>
              </a:rPr>
              <a:t> about </a:t>
            </a:r>
            <a:r>
              <a:rPr lang="en-US" sz="1600" b="1" dirty="0" smtClean="0">
                <a:solidFill>
                  <a:srgbClr val="08436F"/>
                </a:solidFill>
              </a:rPr>
              <a:t>Personalized </a:t>
            </a:r>
            <a:r>
              <a:rPr lang="en-US" sz="1600" b="1" dirty="0">
                <a:solidFill>
                  <a:srgbClr val="08436F"/>
                </a:solidFill>
              </a:rPr>
              <a:t>Medicine</a:t>
            </a:r>
          </a:p>
        </c:rich>
      </c:tx>
      <c:layout>
        <c:manualLayout>
          <c:xMode val="edge"/>
          <c:yMode val="edge"/>
          <c:x val="0.264405387395453"/>
          <c:y val="0.05625"/>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rgbClr val="08436F"/>
              </a:solidFill>
              <a:latin typeface="Brandon Grotesque Regular"/>
              <a:ea typeface="+mn-ea"/>
              <a:cs typeface="+mn-cs"/>
            </a:defRPr>
          </a:pPr>
          <a:endParaRPr lang="en-US"/>
        </a:p>
      </c:txPr>
    </c:title>
    <c:autoTitleDeleted val="0"/>
    <c:plotArea>
      <c:layout>
        <c:manualLayout>
          <c:layoutTarget val="inner"/>
          <c:xMode val="edge"/>
          <c:yMode val="edge"/>
          <c:x val="0.5008513656462"/>
          <c:y val="0.1825"/>
          <c:w val="0.480260944854977"/>
          <c:h val="0.806613681102362"/>
        </c:manualLayout>
      </c:layout>
      <c:barChart>
        <c:barDir val="bar"/>
        <c:grouping val="percentStacked"/>
        <c:varyColors val="0"/>
        <c:ser>
          <c:idx val="0"/>
          <c:order val="0"/>
          <c:tx>
            <c:strRef>
              <c:f>Sheet1!$B$1</c:f>
              <c:strCache>
                <c:ptCount val="1"/>
                <c:pt idx="0">
                  <c:v>Major concern</c:v>
                </c:pt>
              </c:strCache>
            </c:strRef>
          </c:tx>
          <c:spPr>
            <a:solidFill>
              <a:srgbClr val="C1CD23"/>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Brandon Grotesque Regular"/>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The test might not be covered by my insurer</c:v>
                </c:pt>
                <c:pt idx="1">
                  <c:v>I might not be able to afford a personalized approach to health care</c:v>
                </c:pt>
                <c:pt idx="2">
                  <c:v>The test could be used to deny coverage for a treatment I want</c:v>
                </c:pt>
                <c:pt idx="3">
                  <c:v>Information about my risk for developing a disease in the future could be used to deny long-term care or life insurance that I need</c:v>
                </c:pt>
              </c:strCache>
            </c:strRef>
          </c:cat>
          <c:val>
            <c:numRef>
              <c:f>Sheet1!$B$2:$B$5</c:f>
              <c:numCache>
                <c:formatCode>0%</c:formatCode>
                <c:ptCount val="4"/>
                <c:pt idx="0">
                  <c:v>0.62</c:v>
                </c:pt>
                <c:pt idx="1">
                  <c:v>0.59</c:v>
                </c:pt>
                <c:pt idx="2">
                  <c:v>0.52</c:v>
                </c:pt>
                <c:pt idx="3">
                  <c:v>0.51</c:v>
                </c:pt>
              </c:numCache>
            </c:numRef>
          </c:val>
          <c:extLst xmlns:c16r2="http://schemas.microsoft.com/office/drawing/2015/06/chart">
            <c:ext xmlns:c16="http://schemas.microsoft.com/office/drawing/2014/chart" uri="{C3380CC4-5D6E-409C-BE32-E72D297353CC}">
              <c16:uniqueId val="{00000000-3757-4884-A293-6025BE4F1267}"/>
            </c:ext>
          </c:extLst>
        </c:ser>
        <c:ser>
          <c:idx val="1"/>
          <c:order val="1"/>
          <c:tx>
            <c:strRef>
              <c:f>Sheet1!$C$1</c:f>
              <c:strCache>
                <c:ptCount val="1"/>
                <c:pt idx="0">
                  <c:v>Minor concern</c:v>
                </c:pt>
              </c:strCache>
            </c:strRef>
          </c:tx>
          <c:spPr>
            <a:solidFill>
              <a:srgbClr val="0067AC"/>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Brandon Grotesque Regular"/>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The test might not be covered by my insurer</c:v>
                </c:pt>
                <c:pt idx="1">
                  <c:v>I might not be able to afford a personalized approach to health care</c:v>
                </c:pt>
                <c:pt idx="2">
                  <c:v>The test could be used to deny coverage for a treatment I want</c:v>
                </c:pt>
                <c:pt idx="3">
                  <c:v>Information about my risk for developing a disease in the future could be used to deny long-term care or life insurance that I need</c:v>
                </c:pt>
              </c:strCache>
            </c:strRef>
          </c:cat>
          <c:val>
            <c:numRef>
              <c:f>Sheet1!$C$2:$C$5</c:f>
              <c:numCache>
                <c:formatCode>0%</c:formatCode>
                <c:ptCount val="4"/>
                <c:pt idx="0">
                  <c:v>0.25</c:v>
                </c:pt>
                <c:pt idx="1">
                  <c:v>0.26</c:v>
                </c:pt>
                <c:pt idx="2">
                  <c:v>0.3</c:v>
                </c:pt>
                <c:pt idx="3">
                  <c:v>0.3</c:v>
                </c:pt>
              </c:numCache>
            </c:numRef>
          </c:val>
          <c:extLst xmlns:c16r2="http://schemas.microsoft.com/office/drawing/2015/06/chart">
            <c:ext xmlns:c16="http://schemas.microsoft.com/office/drawing/2014/chart" uri="{C3380CC4-5D6E-409C-BE32-E72D297353CC}">
              <c16:uniqueId val="{00000000-A738-403C-8EF5-202286B2BBB8}"/>
            </c:ext>
          </c:extLst>
        </c:ser>
        <c:ser>
          <c:idx val="2"/>
          <c:order val="2"/>
          <c:tx>
            <c:strRef>
              <c:f>Sheet1!$D$1</c:f>
              <c:strCache>
                <c:ptCount val="1"/>
                <c:pt idx="0">
                  <c:v>Not a concern</c:v>
                </c:pt>
              </c:strCache>
            </c:strRef>
          </c:tx>
          <c:spPr>
            <a:solidFill>
              <a:srgbClr val="08436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Brandon Grotesque Regular"/>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The test might not be covered by my insurer</c:v>
                </c:pt>
                <c:pt idx="1">
                  <c:v>I might not be able to afford a personalized approach to health care</c:v>
                </c:pt>
                <c:pt idx="2">
                  <c:v>The test could be used to deny coverage for a treatment I want</c:v>
                </c:pt>
                <c:pt idx="3">
                  <c:v>Information about my risk for developing a disease in the future could be used to deny long-term care or life insurance that I need</c:v>
                </c:pt>
              </c:strCache>
            </c:strRef>
          </c:cat>
          <c:val>
            <c:numRef>
              <c:f>Sheet1!$D$2:$D$5</c:f>
              <c:numCache>
                <c:formatCode>0%</c:formatCode>
                <c:ptCount val="4"/>
                <c:pt idx="0">
                  <c:v>0.1</c:v>
                </c:pt>
                <c:pt idx="1">
                  <c:v>0.1</c:v>
                </c:pt>
                <c:pt idx="2">
                  <c:v>0.13</c:v>
                </c:pt>
                <c:pt idx="3">
                  <c:v>0.14</c:v>
                </c:pt>
              </c:numCache>
            </c:numRef>
          </c:val>
          <c:extLst xmlns:c16r2="http://schemas.microsoft.com/office/drawing/2015/06/chart">
            <c:ext xmlns:c16="http://schemas.microsoft.com/office/drawing/2014/chart" uri="{C3380CC4-5D6E-409C-BE32-E72D297353CC}">
              <c16:uniqueId val="{00000000-7DFD-4788-AC6C-3CDCD78AD441}"/>
            </c:ext>
          </c:extLst>
        </c:ser>
        <c:ser>
          <c:idx val="3"/>
          <c:order val="3"/>
          <c:tx>
            <c:strRef>
              <c:f>Sheet1!$E$1</c:f>
              <c:strCache>
                <c:ptCount val="1"/>
                <c:pt idx="0">
                  <c:v>Not sure</c:v>
                </c:pt>
              </c:strCache>
            </c:strRef>
          </c:tx>
          <c:spPr>
            <a:solidFill>
              <a:schemeClr val="bg1">
                <a:lumMod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Brandon Grotesque Regular"/>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The test might not be covered by my insurer</c:v>
                </c:pt>
                <c:pt idx="1">
                  <c:v>I might not be able to afford a personalized approach to health care</c:v>
                </c:pt>
                <c:pt idx="2">
                  <c:v>The test could be used to deny coverage for a treatment I want</c:v>
                </c:pt>
                <c:pt idx="3">
                  <c:v>Information about my risk for developing a disease in the future could be used to deny long-term care or life insurance that I need</c:v>
                </c:pt>
              </c:strCache>
            </c:strRef>
          </c:cat>
          <c:val>
            <c:numRef>
              <c:f>Sheet1!$E$2:$E$5</c:f>
              <c:numCache>
                <c:formatCode>0%</c:formatCode>
                <c:ptCount val="4"/>
                <c:pt idx="0">
                  <c:v>0.04</c:v>
                </c:pt>
                <c:pt idx="1">
                  <c:v>0.04</c:v>
                </c:pt>
                <c:pt idx="2">
                  <c:v>0.06</c:v>
                </c:pt>
                <c:pt idx="3">
                  <c:v>0.05</c:v>
                </c:pt>
              </c:numCache>
            </c:numRef>
          </c:val>
          <c:extLst xmlns:c16r2="http://schemas.microsoft.com/office/drawing/2015/06/chart">
            <c:ext xmlns:c16="http://schemas.microsoft.com/office/drawing/2014/chart" uri="{C3380CC4-5D6E-409C-BE32-E72D297353CC}">
              <c16:uniqueId val="{00000001-7DFD-4788-AC6C-3CDCD78AD441}"/>
            </c:ext>
          </c:extLst>
        </c:ser>
        <c:dLbls>
          <c:dLblPos val="inEnd"/>
          <c:showLegendKey val="0"/>
          <c:showVal val="1"/>
          <c:showCatName val="0"/>
          <c:showSerName val="0"/>
          <c:showPercent val="0"/>
          <c:showBubbleSize val="0"/>
        </c:dLbls>
        <c:gapWidth val="182"/>
        <c:overlap val="100"/>
        <c:axId val="-1576787712"/>
        <c:axId val="-1576799584"/>
      </c:barChart>
      <c:catAx>
        <c:axId val="-157678771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Brandon Grotesque Regular"/>
                <a:ea typeface="+mn-ea"/>
                <a:cs typeface="+mn-cs"/>
              </a:defRPr>
            </a:pPr>
            <a:endParaRPr lang="en-US"/>
          </a:p>
        </c:txPr>
        <c:crossAx val="-1576799584"/>
        <c:crosses val="autoZero"/>
        <c:auto val="1"/>
        <c:lblAlgn val="ctr"/>
        <c:lblOffset val="100"/>
        <c:noMultiLvlLbl val="0"/>
      </c:catAx>
      <c:valAx>
        <c:axId val="-1576799584"/>
        <c:scaling>
          <c:orientation val="minMax"/>
        </c:scaling>
        <c:delete val="1"/>
        <c:axPos val="t"/>
        <c:numFmt formatCode="0%" sourceLinked="1"/>
        <c:majorTickMark val="none"/>
        <c:minorTickMark val="none"/>
        <c:tickLblPos val="nextTo"/>
        <c:crossAx val="-1576787712"/>
        <c:crosses val="autoZero"/>
        <c:crossBetween val="between"/>
      </c:valAx>
      <c:spPr>
        <a:noFill/>
        <a:ln>
          <a:noFill/>
        </a:ln>
        <a:effectLst/>
      </c:spPr>
    </c:plotArea>
    <c:legend>
      <c:legendPos val="b"/>
      <c:layout>
        <c:manualLayout>
          <c:xMode val="edge"/>
          <c:yMode val="edge"/>
          <c:x val="0.264580701405233"/>
          <c:y val="0.157863681102362"/>
          <c:w val="0.735419272929117"/>
          <c:h val="0.0671363188976378"/>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Brandon Grotesque Regular"/>
              <a:ea typeface="+mn-ea"/>
              <a:cs typeface="+mn-cs"/>
            </a:defRPr>
          </a:pPr>
          <a:endParaRPr lang="en-US"/>
        </a:p>
      </c:txPr>
    </c:legend>
    <c:plotVisOnly val="1"/>
    <c:dispBlanksAs val="gap"/>
    <c:showDLblsOverMax val="0"/>
  </c:chart>
  <c:spPr>
    <a:noFill/>
    <a:ln>
      <a:noFill/>
    </a:ln>
    <a:effectLst/>
  </c:spPr>
  <c:txPr>
    <a:bodyPr/>
    <a:lstStyle/>
    <a:p>
      <a:pPr>
        <a:defRPr>
          <a:latin typeface="Brandon Grotesque Regula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spPr>
            <a:solidFill>
              <a:srgbClr val="0067AC"/>
            </a:solidFill>
          </c:spPr>
          <c:dPt>
            <c:idx val="0"/>
            <c:bubble3D val="0"/>
            <c:spPr>
              <a:solidFill>
                <a:srgbClr val="0067AC"/>
              </a:solidFill>
              <a:ln w="19050">
                <a:solidFill>
                  <a:schemeClr val="lt1"/>
                </a:solidFill>
              </a:ln>
              <a:effectLst/>
            </c:spPr>
            <c:extLst xmlns:c16r2="http://schemas.microsoft.com/office/drawing/2015/06/chart">
              <c:ext xmlns:c16="http://schemas.microsoft.com/office/drawing/2014/chart" uri="{C3380CC4-5D6E-409C-BE32-E72D297353CC}">
                <c16:uniqueId val="{00000000-C1A8-42D1-9FC7-47D64DFFFFC4}"/>
              </c:ext>
            </c:extLst>
          </c:dPt>
          <c:dPt>
            <c:idx val="1"/>
            <c:bubble3D val="0"/>
            <c:explosion val="7"/>
            <c:spPr>
              <a:solidFill>
                <a:srgbClr val="C1CD23"/>
              </a:solidFill>
              <a:ln w="19050">
                <a:solidFill>
                  <a:schemeClr val="lt1"/>
                </a:solidFill>
              </a:ln>
              <a:effectLst/>
            </c:spPr>
            <c:extLst xmlns:c16r2="http://schemas.microsoft.com/office/drawing/2015/06/chart">
              <c:ext xmlns:c16="http://schemas.microsoft.com/office/drawing/2014/chart" uri="{C3380CC4-5D6E-409C-BE32-E72D297353CC}">
                <c16:uniqueId val="{00000001-8E26-4485-BA6C-A194B4987018}"/>
              </c:ext>
            </c:extLst>
          </c:dPt>
          <c:dPt>
            <c:idx val="2"/>
            <c:bubble3D val="0"/>
            <c:spPr>
              <a:solidFill>
                <a:schemeClr val="bg1">
                  <a:lumMod val="65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2-8E26-4485-BA6C-A194B4987018}"/>
              </c:ext>
            </c:extLst>
          </c:dPt>
          <c:dLbls>
            <c:dLbl>
              <c:idx val="0"/>
              <c:layout>
                <c:manualLayout>
                  <c:x val="-0.225370951360932"/>
                  <c:y val="-0.281201590616456"/>
                </c:manualLayout>
              </c:layout>
              <c:tx>
                <c:rich>
                  <a:bodyPr/>
                  <a:lstStyle/>
                  <a:p>
                    <a:fld id="{E81F635D-AB87-417E-8CF5-C3C14A6AA0A9}" type="VALUE">
                      <a:rPr lang="en-US" sz="2000" smtClean="0"/>
                      <a:pPr/>
                      <a:t>[VALUE]</a:t>
                    </a:fld>
                    <a:r>
                      <a:rPr lang="en-US" dirty="0" smtClean="0"/>
                      <a:t> insurance should cover</a:t>
                    </a:r>
                  </a:p>
                </c:rich>
              </c:tx>
              <c:dLblPos val="bestFi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C1A8-42D1-9FC7-47D64DFFFFC4}"/>
                </c:ext>
                <c:ext xmlns:c15="http://schemas.microsoft.com/office/drawing/2012/chart" uri="{CE6537A1-D6FC-4f65-9D91-7224C49458BB}">
                  <c15:layout/>
                  <c15:dlblFieldTable/>
                  <c15:showDataLabelsRange val="0"/>
                </c:ext>
              </c:extLst>
            </c:dLbl>
            <c:dLbl>
              <c:idx val="1"/>
              <c:layout/>
              <c:tx>
                <c:rich>
                  <a:bodyPr/>
                  <a:lstStyle/>
                  <a:p>
                    <a:fld id="{9E69F622-A927-4E6E-BD8A-274C4DFCE13F}" type="VALUE">
                      <a:rPr lang="en-US" sz="2000" smtClean="0"/>
                      <a:pPr/>
                      <a:t>[VALUE]</a:t>
                    </a:fld>
                    <a:r>
                      <a:rPr lang="en-US" sz="2000" dirty="0" smtClean="0"/>
                      <a:t> </a:t>
                    </a:r>
                    <a:r>
                      <a:rPr lang="en-US" dirty="0" smtClean="0"/>
                      <a:t>insurance should not cover</a:t>
                    </a:r>
                  </a:p>
                </c:rich>
              </c:tx>
              <c:dLblPos val="in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8E26-4485-BA6C-A194B4987018}"/>
                </c:ext>
                <c:ext xmlns:c15="http://schemas.microsoft.com/office/drawing/2012/chart" uri="{CE6537A1-D6FC-4f65-9D91-7224C49458BB}">
                  <c15:layout/>
                  <c15:dlblFieldTable/>
                  <c15:showDataLabelsRange val="0"/>
                </c:ext>
              </c:extLst>
            </c:dLbl>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Brandon Grotesque Regular"/>
                    <a:ea typeface="+mn-ea"/>
                    <a:cs typeface="+mn-cs"/>
                  </a:defRPr>
                </a:pPr>
                <a:endParaRPr lang="en-US"/>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Sheet1!$A$2:$A$3</c:f>
              <c:strCache>
                <c:ptCount val="2"/>
                <c:pt idx="0">
                  <c:v>Health insurance companies should cover </c:v>
                </c:pt>
                <c:pt idx="1">
                  <c:v>Health insurance companies should not cover </c:v>
                </c:pt>
              </c:strCache>
            </c:strRef>
          </c:cat>
          <c:val>
            <c:numRef>
              <c:f>Sheet1!$B$2:$B$3</c:f>
              <c:numCache>
                <c:formatCode>0%</c:formatCode>
                <c:ptCount val="2"/>
                <c:pt idx="0">
                  <c:v>0.67</c:v>
                </c:pt>
                <c:pt idx="1">
                  <c:v>0.33</c:v>
                </c:pt>
              </c:numCache>
            </c:numRef>
          </c:val>
          <c:extLst xmlns:c16r2="http://schemas.microsoft.com/office/drawing/2015/06/chart">
            <c:ext xmlns:c16="http://schemas.microsoft.com/office/drawing/2014/chart" uri="{C3380CC4-5D6E-409C-BE32-E72D297353CC}">
              <c16:uniqueId val="{00000000-8E26-4485-BA6C-A194B4987018}"/>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latin typeface="Brandon Grotesque Regula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rgbClr val="08436F"/>
                </a:solidFill>
                <a:latin typeface="+mn-lt"/>
                <a:ea typeface="+mn-ea"/>
                <a:cs typeface="+mn-cs"/>
              </a:defRPr>
            </a:pPr>
            <a:r>
              <a:rPr lang="en-US" sz="1400" b="1" dirty="0" smtClean="0">
                <a:solidFill>
                  <a:srgbClr val="08436F"/>
                </a:solidFill>
                <a:latin typeface="Brandon Grotesque Regular"/>
              </a:rPr>
              <a:t>Likelihood</a:t>
            </a:r>
            <a:r>
              <a:rPr lang="en-US" sz="1400" b="1" baseline="0" dirty="0" smtClean="0">
                <a:solidFill>
                  <a:srgbClr val="08436F"/>
                </a:solidFill>
                <a:latin typeface="Brandon Grotesque Regular"/>
              </a:rPr>
              <a:t> to use Personalized Medicine</a:t>
            </a:r>
            <a:endParaRPr lang="en-US" sz="1400" b="1" dirty="0">
              <a:solidFill>
                <a:srgbClr val="08436F"/>
              </a:solidFill>
              <a:latin typeface="Brandon Grotesque Regular"/>
            </a:endParaRPr>
          </a:p>
        </c:rich>
      </c:tx>
      <c:layout>
        <c:manualLayout>
          <c:xMode val="edge"/>
          <c:yMode val="edge"/>
          <c:x val="0.246520784227451"/>
          <c:y val="0.0170841675503949"/>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rgbClr val="08436F"/>
              </a:solidFill>
              <a:latin typeface="+mn-lt"/>
              <a:ea typeface="+mn-ea"/>
              <a:cs typeface="+mn-cs"/>
            </a:defRPr>
          </a:pPr>
          <a:endParaRPr lang="en-US"/>
        </a:p>
      </c:txPr>
    </c:title>
    <c:autoTitleDeleted val="0"/>
    <c:plotArea>
      <c:layout>
        <c:manualLayout>
          <c:layoutTarget val="inner"/>
          <c:xMode val="edge"/>
          <c:yMode val="edge"/>
          <c:x val="0.017655650610725"/>
          <c:y val="0.119026290079012"/>
          <c:w val="0.885556109547592"/>
          <c:h val="0.64945134257395"/>
        </c:manualLayout>
      </c:layout>
      <c:barChart>
        <c:barDir val="col"/>
        <c:grouping val="percentStacked"/>
        <c:varyColors val="0"/>
        <c:ser>
          <c:idx val="0"/>
          <c:order val="0"/>
          <c:tx>
            <c:strRef>
              <c:f>Sheet1!$B$1</c:f>
              <c:strCache>
                <c:ptCount val="1"/>
                <c:pt idx="0">
                  <c:v>Very likely</c:v>
                </c:pt>
              </c:strCache>
            </c:strRef>
          </c:tx>
          <c:spPr>
            <a:solidFill>
              <a:srgbClr val="08436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Brandon Grotesque Regular"/>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For use in developing a personalized plan for preventing illness or disease</c:v>
                </c:pt>
                <c:pt idx="1">
                  <c:v>For use in developing a specific treatment plan for a disease you already have</c:v>
                </c:pt>
                <c:pt idx="2">
                  <c:v>A treatment for a disease informed by a genetic test</c:v>
                </c:pt>
              </c:strCache>
            </c:strRef>
          </c:cat>
          <c:val>
            <c:numRef>
              <c:f>Sheet1!$B$2:$B$4</c:f>
              <c:numCache>
                <c:formatCode>0%</c:formatCode>
                <c:ptCount val="3"/>
                <c:pt idx="0">
                  <c:v>0.41</c:v>
                </c:pt>
                <c:pt idx="1">
                  <c:v>0.52</c:v>
                </c:pt>
                <c:pt idx="2">
                  <c:v>0.45</c:v>
                </c:pt>
              </c:numCache>
            </c:numRef>
          </c:val>
          <c:extLst xmlns:c16r2="http://schemas.microsoft.com/office/drawing/2015/06/chart">
            <c:ext xmlns:c16="http://schemas.microsoft.com/office/drawing/2014/chart" uri="{C3380CC4-5D6E-409C-BE32-E72D297353CC}">
              <c16:uniqueId val="{00000000-3757-4884-A293-6025BE4F1267}"/>
            </c:ext>
          </c:extLst>
        </c:ser>
        <c:ser>
          <c:idx val="1"/>
          <c:order val="1"/>
          <c:tx>
            <c:strRef>
              <c:f>Sheet1!$C$1</c:f>
              <c:strCache>
                <c:ptCount val="1"/>
                <c:pt idx="0">
                  <c:v>Somewhat likely</c:v>
                </c:pt>
              </c:strCache>
            </c:strRef>
          </c:tx>
          <c:spPr>
            <a:solidFill>
              <a:srgbClr val="0067A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Brandon Grotesque Regular"/>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For use in developing a personalized plan for preventing illness or disease</c:v>
                </c:pt>
                <c:pt idx="1">
                  <c:v>For use in developing a specific treatment plan for a disease you already have</c:v>
                </c:pt>
                <c:pt idx="2">
                  <c:v>A treatment for a disease informed by a genetic test</c:v>
                </c:pt>
              </c:strCache>
            </c:strRef>
          </c:cat>
          <c:val>
            <c:numRef>
              <c:f>Sheet1!$C$2:$C$4</c:f>
              <c:numCache>
                <c:formatCode>0%</c:formatCode>
                <c:ptCount val="3"/>
                <c:pt idx="0">
                  <c:v>0.43</c:v>
                </c:pt>
                <c:pt idx="1">
                  <c:v>0.36</c:v>
                </c:pt>
                <c:pt idx="2">
                  <c:v>0.43</c:v>
                </c:pt>
              </c:numCache>
            </c:numRef>
          </c:val>
          <c:extLst xmlns:c16r2="http://schemas.microsoft.com/office/drawing/2015/06/chart">
            <c:ext xmlns:c16="http://schemas.microsoft.com/office/drawing/2014/chart" uri="{C3380CC4-5D6E-409C-BE32-E72D297353CC}">
              <c16:uniqueId val="{00000000-E101-4F1C-9820-3A6C650F1907}"/>
            </c:ext>
          </c:extLst>
        </c:ser>
        <c:ser>
          <c:idx val="2"/>
          <c:order val="2"/>
          <c:tx>
            <c:strRef>
              <c:f>Sheet1!$D$1</c:f>
              <c:strCache>
                <c:ptCount val="1"/>
                <c:pt idx="0">
                  <c:v>Not too likely</c:v>
                </c:pt>
              </c:strCache>
            </c:strRef>
          </c:tx>
          <c:spPr>
            <a:solidFill>
              <a:srgbClr val="00A8C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For use in developing a personalized plan for preventing illness or disease</c:v>
                </c:pt>
                <c:pt idx="1">
                  <c:v>For use in developing a specific treatment plan for a disease you already have</c:v>
                </c:pt>
                <c:pt idx="2">
                  <c:v>A treatment for a disease informed by a genetic test</c:v>
                </c:pt>
              </c:strCache>
            </c:strRef>
          </c:cat>
          <c:val>
            <c:numRef>
              <c:f>Sheet1!$D$2:$D$4</c:f>
              <c:numCache>
                <c:formatCode>0%</c:formatCode>
                <c:ptCount val="3"/>
                <c:pt idx="0">
                  <c:v>0.12</c:v>
                </c:pt>
                <c:pt idx="1">
                  <c:v>0.09</c:v>
                </c:pt>
                <c:pt idx="2">
                  <c:v>0.1</c:v>
                </c:pt>
              </c:numCache>
            </c:numRef>
          </c:val>
          <c:extLst xmlns:c16r2="http://schemas.microsoft.com/office/drawing/2015/06/chart">
            <c:ext xmlns:c16="http://schemas.microsoft.com/office/drawing/2014/chart" uri="{C3380CC4-5D6E-409C-BE32-E72D297353CC}">
              <c16:uniqueId val="{00000001-E101-4F1C-9820-3A6C650F1907}"/>
            </c:ext>
          </c:extLst>
        </c:ser>
        <c:ser>
          <c:idx val="3"/>
          <c:order val="3"/>
          <c:tx>
            <c:strRef>
              <c:f>Sheet1!$E$1</c:f>
              <c:strCache>
                <c:ptCount val="1"/>
                <c:pt idx="0">
                  <c:v>Not at all likely</c:v>
                </c:pt>
              </c:strCache>
            </c:strRef>
          </c:tx>
          <c:spPr>
            <a:solidFill>
              <a:srgbClr val="C1CD2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For use in developing a personalized plan for preventing illness or disease</c:v>
                </c:pt>
                <c:pt idx="1">
                  <c:v>For use in developing a specific treatment plan for a disease you already have</c:v>
                </c:pt>
                <c:pt idx="2">
                  <c:v>A treatment for a disease informed by a genetic test</c:v>
                </c:pt>
              </c:strCache>
            </c:strRef>
          </c:cat>
          <c:val>
            <c:numRef>
              <c:f>Sheet1!$E$2:$E$4</c:f>
              <c:numCache>
                <c:formatCode>0%</c:formatCode>
                <c:ptCount val="3"/>
                <c:pt idx="0">
                  <c:v>0.04</c:v>
                </c:pt>
                <c:pt idx="1">
                  <c:v>0.03</c:v>
                </c:pt>
                <c:pt idx="2">
                  <c:v>0.03</c:v>
                </c:pt>
              </c:numCache>
            </c:numRef>
          </c:val>
          <c:extLst xmlns:c16r2="http://schemas.microsoft.com/office/drawing/2015/06/chart">
            <c:ext xmlns:c16="http://schemas.microsoft.com/office/drawing/2014/chart" uri="{C3380CC4-5D6E-409C-BE32-E72D297353CC}">
              <c16:uniqueId val="{00000002-E101-4F1C-9820-3A6C650F1907}"/>
            </c:ext>
          </c:extLst>
        </c:ser>
        <c:dLbls>
          <c:dLblPos val="ctr"/>
          <c:showLegendKey val="0"/>
          <c:showVal val="1"/>
          <c:showCatName val="0"/>
          <c:showSerName val="0"/>
          <c:showPercent val="0"/>
          <c:showBubbleSize val="0"/>
        </c:dLbls>
        <c:gapWidth val="150"/>
        <c:overlap val="100"/>
        <c:axId val="-1601372640"/>
        <c:axId val="-1448331584"/>
      </c:barChart>
      <c:catAx>
        <c:axId val="-16013726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Brandon Grotesque Regular"/>
                <a:ea typeface="+mn-ea"/>
                <a:cs typeface="+mn-cs"/>
              </a:defRPr>
            </a:pPr>
            <a:endParaRPr lang="en-US"/>
          </a:p>
        </c:txPr>
        <c:crossAx val="-1448331584"/>
        <c:crosses val="autoZero"/>
        <c:auto val="1"/>
        <c:lblAlgn val="ctr"/>
        <c:lblOffset val="100"/>
        <c:noMultiLvlLbl val="0"/>
      </c:catAx>
      <c:valAx>
        <c:axId val="-1448331584"/>
        <c:scaling>
          <c:orientation val="minMax"/>
        </c:scaling>
        <c:delete val="1"/>
        <c:axPos val="l"/>
        <c:numFmt formatCode="0%" sourceLinked="1"/>
        <c:majorTickMark val="none"/>
        <c:minorTickMark val="none"/>
        <c:tickLblPos val="nextTo"/>
        <c:crossAx val="-1601372640"/>
        <c:crosses val="autoZero"/>
        <c:crossBetween val="between"/>
      </c:valAx>
      <c:spPr>
        <a:noFill/>
        <a:ln>
          <a:noFill/>
        </a:ln>
        <a:effectLst/>
      </c:spPr>
    </c:plotArea>
    <c:legend>
      <c:legendPos val="r"/>
      <c:layout>
        <c:manualLayout>
          <c:xMode val="edge"/>
          <c:yMode val="edge"/>
          <c:x val="0.83294719649075"/>
          <c:y val="0.229495523813581"/>
          <c:w val="0.159443900637554"/>
          <c:h val="0.336283677893939"/>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Brandon Grotesque Regular"/>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rgbClr val="08436F"/>
                </a:solidFill>
                <a:latin typeface="Brandon Grotesque Regular"/>
                <a:ea typeface="+mn-ea"/>
                <a:cs typeface="+mn-cs"/>
              </a:defRPr>
            </a:pPr>
            <a:r>
              <a:rPr lang="en-US" sz="1600" b="1" dirty="0" smtClean="0">
                <a:solidFill>
                  <a:srgbClr val="08436F"/>
                </a:solidFill>
              </a:rPr>
              <a:t>Has your doctor talked with</a:t>
            </a:r>
            <a:r>
              <a:rPr lang="en-US" sz="1600" b="1" baseline="0" dirty="0" smtClean="0">
                <a:solidFill>
                  <a:srgbClr val="08436F"/>
                </a:solidFill>
              </a:rPr>
              <a:t> you about a genetic test?</a:t>
            </a:r>
            <a:endParaRPr lang="en-US" sz="1600" b="1" dirty="0">
              <a:solidFill>
                <a:srgbClr val="08436F"/>
              </a:solidFill>
            </a:endParaRPr>
          </a:p>
        </c:rich>
      </c:tx>
      <c:layout/>
      <c:overlay val="0"/>
      <c:spPr>
        <a:noFill/>
        <a:ln>
          <a:noFill/>
        </a:ln>
        <a:effectLst/>
      </c:spPr>
      <c:txPr>
        <a:bodyPr rot="0" spcFirstLastPara="1" vertOverflow="ellipsis" vert="horz" wrap="square" anchor="ctr" anchorCtr="1"/>
        <a:lstStyle/>
        <a:p>
          <a:pPr>
            <a:defRPr sz="1600" b="1" i="0" u="none" strike="noStrike" kern="1200" spc="0" baseline="0">
              <a:solidFill>
                <a:srgbClr val="08436F"/>
              </a:solidFill>
              <a:latin typeface="Brandon Grotesque Regular"/>
              <a:ea typeface="+mn-ea"/>
              <a:cs typeface="+mn-cs"/>
            </a:defRPr>
          </a:pPr>
          <a:endParaRPr lang="en-US"/>
        </a:p>
      </c:txPr>
    </c:title>
    <c:autoTitleDeleted val="0"/>
    <c:plotArea>
      <c:layout/>
      <c:pieChart>
        <c:varyColors val="1"/>
        <c:ser>
          <c:idx val="0"/>
          <c:order val="0"/>
          <c:tx>
            <c:strRef>
              <c:f>Sheet1!$B$1</c:f>
              <c:strCache>
                <c:ptCount val="1"/>
                <c:pt idx="0">
                  <c:v>Column1</c:v>
                </c:pt>
              </c:strCache>
            </c:strRef>
          </c:tx>
          <c:spPr>
            <a:solidFill>
              <a:srgbClr val="0067AC"/>
            </a:solidFill>
          </c:spPr>
          <c:explosion val="7"/>
          <c:dPt>
            <c:idx val="0"/>
            <c:bubble3D val="0"/>
            <c:spPr>
              <a:solidFill>
                <a:srgbClr val="0067AC"/>
              </a:solidFill>
              <a:ln w="19050">
                <a:solidFill>
                  <a:schemeClr val="lt1"/>
                </a:solidFill>
              </a:ln>
              <a:effectLst/>
            </c:spPr>
            <c:extLst xmlns:c16r2="http://schemas.microsoft.com/office/drawing/2015/06/chart">
              <c:ext xmlns:c16="http://schemas.microsoft.com/office/drawing/2014/chart" uri="{C3380CC4-5D6E-409C-BE32-E72D297353CC}">
                <c16:uniqueId val="{00000001-AEF8-4589-8415-7C7B44515185}"/>
              </c:ext>
            </c:extLst>
          </c:dPt>
          <c:dPt>
            <c:idx val="1"/>
            <c:bubble3D val="0"/>
            <c:spPr>
              <a:solidFill>
                <a:srgbClr val="C1CD23"/>
              </a:solidFill>
              <a:ln w="19050">
                <a:solidFill>
                  <a:schemeClr val="lt1"/>
                </a:solidFill>
              </a:ln>
              <a:effectLst/>
            </c:spPr>
            <c:extLst xmlns:c16r2="http://schemas.microsoft.com/office/drawing/2015/06/chart">
              <c:ext xmlns:c16="http://schemas.microsoft.com/office/drawing/2014/chart" uri="{C3380CC4-5D6E-409C-BE32-E72D297353CC}">
                <c16:uniqueId val="{00000001-8E26-4485-BA6C-A194B4987018}"/>
              </c:ext>
            </c:extLst>
          </c:dPt>
          <c:dPt>
            <c:idx val="2"/>
            <c:bubble3D val="0"/>
            <c:spPr>
              <a:solidFill>
                <a:schemeClr val="bg1">
                  <a:lumMod val="65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2-8E26-4485-BA6C-A194B4987018}"/>
              </c:ext>
            </c:extLst>
          </c:dPt>
          <c:dLbls>
            <c:dLbl>
              <c:idx val="0"/>
              <c:layout/>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Brandon Grotesque Regular"/>
                      <a:ea typeface="+mn-ea"/>
                      <a:cs typeface="+mn-cs"/>
                    </a:defRPr>
                  </a:pPr>
                  <a:endParaRPr lang="en-US"/>
                </a:p>
              </c:txPr>
              <c:dLblPos val="bestFit"/>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1-AEF8-4589-8415-7C7B44515185}"/>
                </c:ext>
                <c:ext xmlns:c15="http://schemas.microsoft.com/office/drawing/2012/chart" uri="{CE6537A1-D6FC-4f65-9D91-7224C49458BB}">
                  <c15:layout/>
                </c:ext>
              </c:extLst>
            </c:dLbl>
            <c:dLbl>
              <c:idx val="1"/>
              <c:layout/>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Brandon Grotesque Regular"/>
                      <a:ea typeface="+mn-ea"/>
                      <a:cs typeface="+mn-cs"/>
                    </a:defRPr>
                  </a:pPr>
                  <a:endParaRPr lang="en-US"/>
                </a:p>
              </c:txPr>
              <c:dLblPos val="bestFit"/>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1-8E26-4485-BA6C-A194B4987018}"/>
                </c:ext>
                <c:ext xmlns:c15="http://schemas.microsoft.com/office/drawing/2012/chart" uri="{CE6537A1-D6FC-4f65-9D91-7224C49458BB}">
                  <c15:layout/>
                </c:ext>
              </c:extLst>
            </c:dLbl>
            <c:dLbl>
              <c:idx val="2"/>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Brandon Grotesque Regular"/>
                      <a:ea typeface="+mn-ea"/>
                      <a:cs typeface="+mn-cs"/>
                    </a:defRPr>
                  </a:pPr>
                  <a:endParaRPr lang="en-US"/>
                </a:p>
              </c:txPr>
              <c:dLblPos val="bestFit"/>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2-8E26-4485-BA6C-A194B4987018}"/>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Brandon Grotesque Regular"/>
                    <a:ea typeface="+mn-ea"/>
                    <a:cs typeface="+mn-cs"/>
                  </a:defRPr>
                </a:pPr>
                <a:endParaRPr lang="en-US"/>
              </a:p>
            </c:txPr>
            <c:dLblPos val="bestFit"/>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Sheet1!$A$2:$A$4</c:f>
              <c:strCache>
                <c:ptCount val="3"/>
                <c:pt idx="0">
                  <c:v>Yes</c:v>
                </c:pt>
                <c:pt idx="1">
                  <c:v>No</c:v>
                </c:pt>
                <c:pt idx="2">
                  <c:v>Not sure</c:v>
                </c:pt>
              </c:strCache>
            </c:strRef>
          </c:cat>
          <c:val>
            <c:numRef>
              <c:f>Sheet1!$B$2:$B$4</c:f>
              <c:numCache>
                <c:formatCode>0%</c:formatCode>
                <c:ptCount val="3"/>
                <c:pt idx="0">
                  <c:v>0.1</c:v>
                </c:pt>
                <c:pt idx="1">
                  <c:v>0.84</c:v>
                </c:pt>
                <c:pt idx="2">
                  <c:v>0.05</c:v>
                </c:pt>
              </c:numCache>
            </c:numRef>
          </c:val>
          <c:extLst xmlns:c16r2="http://schemas.microsoft.com/office/drawing/2015/06/chart">
            <c:ext xmlns:c16="http://schemas.microsoft.com/office/drawing/2014/chart" uri="{C3380CC4-5D6E-409C-BE32-E72D297353CC}">
              <c16:uniqueId val="{00000000-8E26-4485-BA6C-A194B4987018}"/>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latin typeface="Brandon Grotesque Regula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rgbClr val="0067A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Brandon Grotesque Regular"/>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To help you take steps to prevent getting a specific disease in the future</c:v>
                </c:pt>
                <c:pt idx="1">
                  <c:v>To predict whether a specific medicine might work for treating a disease you already have</c:v>
                </c:pt>
                <c:pt idx="2">
                  <c:v>To predict your likelihood of getting a specific disease in the future</c:v>
                </c:pt>
                <c:pt idx="3">
                  <c:v>To predict whether you will experience severe side effects from a particular medication</c:v>
                </c:pt>
                <c:pt idx="4">
                  <c:v>None of the above</c:v>
                </c:pt>
                <c:pt idx="5">
                  <c:v>Not sure</c:v>
                </c:pt>
              </c:strCache>
            </c:strRef>
          </c:cat>
          <c:val>
            <c:numRef>
              <c:f>Sheet1!$B$2:$B$7</c:f>
              <c:numCache>
                <c:formatCode>0%</c:formatCode>
                <c:ptCount val="6"/>
                <c:pt idx="0">
                  <c:v>0.13</c:v>
                </c:pt>
                <c:pt idx="1">
                  <c:v>0.12</c:v>
                </c:pt>
                <c:pt idx="2">
                  <c:v>0.12</c:v>
                </c:pt>
                <c:pt idx="3">
                  <c:v>0.09</c:v>
                </c:pt>
                <c:pt idx="4">
                  <c:v>0.62</c:v>
                </c:pt>
                <c:pt idx="5">
                  <c:v>0.09</c:v>
                </c:pt>
              </c:numCache>
            </c:numRef>
          </c:val>
          <c:extLst xmlns:c16r2="http://schemas.microsoft.com/office/drawing/2015/06/chart">
            <c:ext xmlns:c16="http://schemas.microsoft.com/office/drawing/2014/chart" uri="{C3380CC4-5D6E-409C-BE32-E72D297353CC}">
              <c16:uniqueId val="{00000000-3757-4884-A293-6025BE4F1267}"/>
            </c:ext>
          </c:extLst>
        </c:ser>
        <c:dLbls>
          <c:dLblPos val="inEnd"/>
          <c:showLegendKey val="0"/>
          <c:showVal val="1"/>
          <c:showCatName val="0"/>
          <c:showSerName val="0"/>
          <c:showPercent val="0"/>
          <c:showBubbleSize val="0"/>
        </c:dLbls>
        <c:gapWidth val="182"/>
        <c:axId val="-1592126432"/>
        <c:axId val="-1592136336"/>
      </c:barChart>
      <c:catAx>
        <c:axId val="-159212643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Brandon Grotesque Regular"/>
                <a:ea typeface="+mn-ea"/>
                <a:cs typeface="+mn-cs"/>
              </a:defRPr>
            </a:pPr>
            <a:endParaRPr lang="en-US"/>
          </a:p>
        </c:txPr>
        <c:crossAx val="-1592136336"/>
        <c:crosses val="autoZero"/>
        <c:auto val="1"/>
        <c:lblAlgn val="ctr"/>
        <c:lblOffset val="100"/>
        <c:noMultiLvlLbl val="0"/>
      </c:catAx>
      <c:valAx>
        <c:axId val="-1592136336"/>
        <c:scaling>
          <c:orientation val="minMax"/>
        </c:scaling>
        <c:delete val="1"/>
        <c:axPos val="t"/>
        <c:numFmt formatCode="0%" sourceLinked="1"/>
        <c:majorTickMark val="none"/>
        <c:minorTickMark val="none"/>
        <c:tickLblPos val="nextTo"/>
        <c:crossAx val="-15921264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rgbClr val="08436F"/>
                </a:solidFill>
                <a:latin typeface="Brandon Grotesque Regular"/>
                <a:ea typeface="+mn-ea"/>
                <a:cs typeface="+mn-cs"/>
              </a:defRPr>
            </a:pPr>
            <a:r>
              <a:rPr lang="en-US" sz="1600" b="1" dirty="0" smtClean="0">
                <a:solidFill>
                  <a:srgbClr val="08436F"/>
                </a:solidFill>
              </a:rPr>
              <a:t>Spoken to</a:t>
            </a:r>
            <a:r>
              <a:rPr lang="en-US" sz="1600" b="1" baseline="0" dirty="0" smtClean="0">
                <a:solidFill>
                  <a:srgbClr val="08436F"/>
                </a:solidFill>
              </a:rPr>
              <a:t> a Genetic Counselor</a:t>
            </a:r>
            <a:endParaRPr lang="en-US" sz="1600" b="1" dirty="0">
              <a:solidFill>
                <a:srgbClr val="08436F"/>
              </a:solidFill>
            </a:endParaRPr>
          </a:p>
        </c:rich>
      </c:tx>
      <c:layout/>
      <c:overlay val="0"/>
      <c:spPr>
        <a:noFill/>
        <a:ln>
          <a:noFill/>
        </a:ln>
        <a:effectLst/>
      </c:spPr>
      <c:txPr>
        <a:bodyPr rot="0" spcFirstLastPara="1" vertOverflow="ellipsis" vert="horz" wrap="square" anchor="ctr" anchorCtr="1"/>
        <a:lstStyle/>
        <a:p>
          <a:pPr>
            <a:defRPr sz="1600" b="1" i="0" u="none" strike="noStrike" kern="1200" spc="0" baseline="0">
              <a:solidFill>
                <a:srgbClr val="08436F"/>
              </a:solidFill>
              <a:latin typeface="Brandon Grotesque Regular"/>
              <a:ea typeface="+mn-ea"/>
              <a:cs typeface="+mn-cs"/>
            </a:defRPr>
          </a:pPr>
          <a:endParaRPr lang="en-US"/>
        </a:p>
      </c:txPr>
    </c:title>
    <c:autoTitleDeleted val="0"/>
    <c:plotArea>
      <c:layout/>
      <c:pieChart>
        <c:varyColors val="1"/>
        <c:ser>
          <c:idx val="0"/>
          <c:order val="0"/>
          <c:tx>
            <c:strRef>
              <c:f>Sheet1!$B$1</c:f>
              <c:strCache>
                <c:ptCount val="1"/>
                <c:pt idx="0">
                  <c:v>Column1</c:v>
                </c:pt>
              </c:strCache>
            </c:strRef>
          </c:tx>
          <c:spPr>
            <a:solidFill>
              <a:srgbClr val="0067AC"/>
            </a:solidFill>
          </c:spPr>
          <c:dPt>
            <c:idx val="0"/>
            <c:bubble3D val="0"/>
            <c:spPr>
              <a:solidFill>
                <a:srgbClr val="0067AC"/>
              </a:solidFill>
              <a:ln w="19050">
                <a:solidFill>
                  <a:schemeClr val="lt1"/>
                </a:solidFill>
              </a:ln>
              <a:effectLst/>
            </c:spPr>
            <c:extLst xmlns:c16r2="http://schemas.microsoft.com/office/drawing/2015/06/chart">
              <c:ext xmlns:c16="http://schemas.microsoft.com/office/drawing/2014/chart" uri="{C3380CC4-5D6E-409C-BE32-E72D297353CC}">
                <c16:uniqueId val="{00000001-9C1C-4ECD-93D6-621CE13FEF43}"/>
              </c:ext>
            </c:extLst>
          </c:dPt>
          <c:dPt>
            <c:idx val="1"/>
            <c:bubble3D val="0"/>
            <c:spPr>
              <a:solidFill>
                <a:srgbClr val="C1CD23"/>
              </a:solidFill>
              <a:ln w="19050">
                <a:solidFill>
                  <a:schemeClr val="lt1"/>
                </a:solidFill>
              </a:ln>
              <a:effectLst/>
            </c:spPr>
            <c:extLst xmlns:c16r2="http://schemas.microsoft.com/office/drawing/2015/06/chart">
              <c:ext xmlns:c16="http://schemas.microsoft.com/office/drawing/2014/chart" uri="{C3380CC4-5D6E-409C-BE32-E72D297353CC}">
                <c16:uniqueId val="{00000003-9C1C-4ECD-93D6-621CE13FEF43}"/>
              </c:ext>
            </c:extLst>
          </c:dPt>
          <c:dPt>
            <c:idx val="2"/>
            <c:bubble3D val="0"/>
            <c:spPr>
              <a:solidFill>
                <a:schemeClr val="bg1">
                  <a:lumMod val="65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5-9C1C-4ECD-93D6-621CE13FEF43}"/>
              </c:ext>
            </c:extLst>
          </c:dPt>
          <c:dLbls>
            <c:dLbl>
              <c:idx val="0"/>
              <c:layout>
                <c:manualLayout>
                  <c:x val="-0.116620697836499"/>
                  <c:y val="0.1596655349274"/>
                </c:manualLayout>
              </c:layout>
              <c:dLblPos val="bestFi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9C1C-4ECD-93D6-621CE13FEF43}"/>
                </c:ext>
                <c:ext xmlns:c15="http://schemas.microsoft.com/office/drawing/2012/chart" uri="{CE6537A1-D6FC-4f65-9D91-7224C49458BB}">
                  <c15:layout/>
                </c:ext>
              </c:extLst>
            </c:dLbl>
            <c:dLbl>
              <c:idx val="1"/>
              <c:layout>
                <c:manualLayout>
                  <c:x val="0.121847613327995"/>
                  <c:y val="-0.203721475063956"/>
                </c:manualLayout>
              </c:layout>
              <c:dLblPos val="bestFi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9C1C-4ECD-93D6-621CE13FEF43}"/>
                </c:ext>
                <c:ext xmlns:c15="http://schemas.microsoft.com/office/drawing/2012/chart" uri="{CE6537A1-D6FC-4f65-9D91-7224C49458BB}">
                  <c15:layout/>
                </c:ext>
              </c:extLst>
            </c:dLbl>
            <c:dLbl>
              <c:idx val="2"/>
              <c:layout>
                <c:manualLayout>
                  <c:x val="0.0046133798953097"/>
                  <c:y val="0.0600119692014139"/>
                </c:manualLayout>
              </c:layout>
              <c:tx>
                <c:rich>
                  <a:bodyPr/>
                  <a:lstStyle/>
                  <a:p>
                    <a:fld id="{5A7C4229-7860-40C0-AD4A-CA89BA3984E4}" type="VALUE">
                      <a:rPr lang="en-US">
                        <a:solidFill>
                          <a:srgbClr val="08436F"/>
                        </a:solidFill>
                      </a:rPr>
                      <a:pPr/>
                      <a:t>[VALUE]</a:t>
                    </a:fld>
                    <a:endParaRPr lang="en-US"/>
                  </a:p>
                </c:rich>
              </c:tx>
              <c:dLblPos val="bestFi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9C1C-4ECD-93D6-621CE13FEF43}"/>
                </c:ext>
                <c:ext xmlns:c15="http://schemas.microsoft.com/office/drawing/2012/chart" uri="{CE6537A1-D6FC-4f65-9D91-7224C49458BB}">
                  <c15:layout/>
                  <c15:dlblFieldTable/>
                  <c15:showDataLabelsRange val="0"/>
                </c:ext>
              </c:extLst>
            </c:dLbl>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Brandon Grotesque Regular"/>
                    <a:ea typeface="+mn-ea"/>
                    <a:cs typeface="+mn-cs"/>
                  </a:defRPr>
                </a:pPr>
                <a:endParaRPr lang="en-US"/>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Sheet1!$A$2:$A$4</c:f>
              <c:strCache>
                <c:ptCount val="3"/>
                <c:pt idx="0">
                  <c:v>Yes</c:v>
                </c:pt>
                <c:pt idx="1">
                  <c:v>No</c:v>
                </c:pt>
                <c:pt idx="2">
                  <c:v>Not sure</c:v>
                </c:pt>
              </c:strCache>
            </c:strRef>
          </c:cat>
          <c:val>
            <c:numRef>
              <c:f>Sheet1!$B$2:$B$4</c:f>
              <c:numCache>
                <c:formatCode>0%</c:formatCode>
                <c:ptCount val="3"/>
                <c:pt idx="0">
                  <c:v>0.24</c:v>
                </c:pt>
                <c:pt idx="1">
                  <c:v>0.76</c:v>
                </c:pt>
                <c:pt idx="2">
                  <c:v>0.01</c:v>
                </c:pt>
              </c:numCache>
            </c:numRef>
          </c:val>
          <c:extLst xmlns:c16r2="http://schemas.microsoft.com/office/drawing/2015/06/chart">
            <c:ext xmlns:c16="http://schemas.microsoft.com/office/drawing/2014/chart" uri="{C3380CC4-5D6E-409C-BE32-E72D297353CC}">
              <c16:uniqueId val="{00000006-9C1C-4ECD-93D6-621CE13FEF43}"/>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Brandon Grotesque Regular"/>
              <a:ea typeface="+mn-ea"/>
              <a:cs typeface="+mn-cs"/>
            </a:defRPr>
          </a:pPr>
          <a:endParaRPr lang="en-US"/>
        </a:p>
      </c:txPr>
    </c:legend>
    <c:plotVisOnly val="1"/>
    <c:dispBlanksAs val="gap"/>
    <c:showDLblsOverMax val="0"/>
  </c:chart>
  <c:spPr>
    <a:noFill/>
    <a:ln>
      <a:noFill/>
    </a:ln>
    <a:effectLst/>
  </c:spPr>
  <c:txPr>
    <a:bodyPr/>
    <a:lstStyle/>
    <a:p>
      <a:pPr>
        <a:defRPr>
          <a:latin typeface="Brandon Grotesque Regula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rgbClr val="08436F"/>
                </a:solidFill>
                <a:latin typeface="Brandon Grotesque Regular"/>
                <a:ea typeface="+mn-ea"/>
                <a:cs typeface="+mn-cs"/>
              </a:defRPr>
            </a:pPr>
            <a:r>
              <a:rPr lang="en-US" sz="1600" b="1" dirty="0" smtClean="0">
                <a:solidFill>
                  <a:srgbClr val="08436F"/>
                </a:solidFill>
              </a:rPr>
              <a:t>Familiar </a:t>
            </a:r>
            <a:r>
              <a:rPr lang="en-US" sz="1600" b="1" dirty="0">
                <a:solidFill>
                  <a:srgbClr val="08436F"/>
                </a:solidFill>
              </a:rPr>
              <a:t>with </a:t>
            </a:r>
            <a:r>
              <a:rPr lang="en-US" sz="1600" b="1" dirty="0" smtClean="0">
                <a:solidFill>
                  <a:srgbClr val="08436F"/>
                </a:solidFill>
              </a:rPr>
              <a:t>Genetic </a:t>
            </a:r>
            <a:r>
              <a:rPr lang="en-US" sz="1600" b="1" dirty="0">
                <a:solidFill>
                  <a:srgbClr val="08436F"/>
                </a:solidFill>
              </a:rPr>
              <a:t>C</a:t>
            </a:r>
            <a:r>
              <a:rPr lang="en-US" sz="1600" b="1" dirty="0" smtClean="0">
                <a:solidFill>
                  <a:srgbClr val="08436F"/>
                </a:solidFill>
              </a:rPr>
              <a:t>ounseling</a:t>
            </a:r>
            <a:endParaRPr lang="en-US" sz="1600" b="1" dirty="0">
              <a:solidFill>
                <a:srgbClr val="08436F"/>
              </a:solidFill>
            </a:endParaRPr>
          </a:p>
        </c:rich>
      </c:tx>
      <c:layout>
        <c:manualLayout>
          <c:xMode val="edge"/>
          <c:yMode val="edge"/>
          <c:x val="0.214314881936421"/>
          <c:y val="0.00697356579284776"/>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rgbClr val="08436F"/>
              </a:solidFill>
              <a:latin typeface="Brandon Grotesque Regular"/>
              <a:ea typeface="+mn-ea"/>
              <a:cs typeface="+mn-cs"/>
            </a:defRPr>
          </a:pPr>
          <a:endParaRPr lang="en-US"/>
        </a:p>
      </c:txPr>
    </c:title>
    <c:autoTitleDeleted val="0"/>
    <c:plotArea>
      <c:layout>
        <c:manualLayout>
          <c:layoutTarget val="inner"/>
          <c:xMode val="edge"/>
          <c:yMode val="edge"/>
          <c:x val="0.286819474515605"/>
          <c:y val="0.168760292186916"/>
          <c:w val="0.44881130333084"/>
          <c:h val="0.697055672666313"/>
        </c:manualLayout>
      </c:layout>
      <c:pieChart>
        <c:varyColors val="1"/>
        <c:ser>
          <c:idx val="0"/>
          <c:order val="0"/>
          <c:tx>
            <c:strRef>
              <c:f>Sheet1!$B$1</c:f>
              <c:strCache>
                <c:ptCount val="1"/>
                <c:pt idx="0">
                  <c:v>Column1</c:v>
                </c:pt>
              </c:strCache>
            </c:strRef>
          </c:tx>
          <c:spPr>
            <a:solidFill>
              <a:srgbClr val="0067AC"/>
            </a:solidFill>
          </c:spPr>
          <c:dPt>
            <c:idx val="0"/>
            <c:bubble3D val="0"/>
            <c:explosion val="19"/>
            <c:spPr>
              <a:solidFill>
                <a:srgbClr val="0067AC"/>
              </a:solidFill>
              <a:ln w="19050">
                <a:solidFill>
                  <a:schemeClr val="lt1"/>
                </a:solidFill>
              </a:ln>
              <a:effectLst/>
            </c:spPr>
            <c:extLst xmlns:c16r2="http://schemas.microsoft.com/office/drawing/2015/06/chart">
              <c:ext xmlns:c16="http://schemas.microsoft.com/office/drawing/2014/chart" uri="{C3380CC4-5D6E-409C-BE32-E72D297353CC}">
                <c16:uniqueId val="{00000000-C1A8-42D1-9FC7-47D64DFFFFC4}"/>
              </c:ext>
            </c:extLst>
          </c:dPt>
          <c:dPt>
            <c:idx val="1"/>
            <c:bubble3D val="0"/>
            <c:spPr>
              <a:solidFill>
                <a:srgbClr val="C1CD23"/>
              </a:solidFill>
              <a:ln w="19050">
                <a:solidFill>
                  <a:schemeClr val="lt1"/>
                </a:solidFill>
              </a:ln>
              <a:effectLst/>
            </c:spPr>
            <c:extLst xmlns:c16r2="http://schemas.microsoft.com/office/drawing/2015/06/chart">
              <c:ext xmlns:c16="http://schemas.microsoft.com/office/drawing/2014/chart" uri="{C3380CC4-5D6E-409C-BE32-E72D297353CC}">
                <c16:uniqueId val="{00000001-8E26-4485-BA6C-A194B4987018}"/>
              </c:ext>
            </c:extLst>
          </c:dPt>
          <c:dPt>
            <c:idx val="2"/>
            <c:bubble3D val="0"/>
            <c:spPr>
              <a:solidFill>
                <a:schemeClr val="bg1">
                  <a:lumMod val="65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2-8E26-4485-BA6C-A194B4987018}"/>
              </c:ext>
            </c:extLst>
          </c:dPt>
          <c:dLbls>
            <c:dLbl>
              <c:idx val="0"/>
              <c:layout>
                <c:manualLayout>
                  <c:x val="-0.0839342645728607"/>
                  <c:y val="0.143289462868075"/>
                </c:manualLayout>
              </c:layout>
              <c:dLblPos val="bestFi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C1A8-42D1-9FC7-47D64DFFFFC4}"/>
                </c:ext>
                <c:ext xmlns:c15="http://schemas.microsoft.com/office/drawing/2012/chart" uri="{CE6537A1-D6FC-4f65-9D91-7224C49458BB}">
                  <c15:layout/>
                </c:ext>
              </c:extLst>
            </c:dLbl>
            <c:dLbl>
              <c:idx val="1"/>
              <c:layout>
                <c:manualLayout>
                  <c:x val="0.0190259056600976"/>
                  <c:y val="-0.268964832219446"/>
                </c:manualLayout>
              </c:layout>
              <c:dLblPos val="bestFi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8E26-4485-BA6C-A194B4987018}"/>
                </c:ex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Brandon Grotesque Regular"/>
                    <a:ea typeface="+mn-ea"/>
                    <a:cs typeface="+mn-cs"/>
                  </a:defRPr>
                </a:pPr>
                <a:endParaRPr lang="en-US"/>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Sheet1!$A$2:$A$4</c:f>
              <c:strCache>
                <c:ptCount val="3"/>
                <c:pt idx="0">
                  <c:v>Yes</c:v>
                </c:pt>
                <c:pt idx="1">
                  <c:v>No</c:v>
                </c:pt>
                <c:pt idx="2">
                  <c:v>Not sure</c:v>
                </c:pt>
              </c:strCache>
            </c:strRef>
          </c:cat>
          <c:val>
            <c:numRef>
              <c:f>Sheet1!$B$2:$B$4</c:f>
              <c:numCache>
                <c:formatCode>0%</c:formatCode>
                <c:ptCount val="3"/>
                <c:pt idx="0">
                  <c:v>0.17</c:v>
                </c:pt>
                <c:pt idx="1">
                  <c:v>0.73</c:v>
                </c:pt>
                <c:pt idx="2">
                  <c:v>0.1</c:v>
                </c:pt>
              </c:numCache>
            </c:numRef>
          </c:val>
          <c:extLst xmlns:c16r2="http://schemas.microsoft.com/office/drawing/2015/06/chart">
            <c:ext xmlns:c16="http://schemas.microsoft.com/office/drawing/2014/chart" uri="{C3380CC4-5D6E-409C-BE32-E72D297353CC}">
              <c16:uniqueId val="{00000000-8E26-4485-BA6C-A194B4987018}"/>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Brandon Grotesque Regular"/>
              <a:ea typeface="+mn-ea"/>
              <a:cs typeface="+mn-cs"/>
            </a:defRPr>
          </a:pPr>
          <a:endParaRPr lang="en-US"/>
        </a:p>
      </c:txPr>
    </c:legend>
    <c:plotVisOnly val="1"/>
    <c:dispBlanksAs val="gap"/>
    <c:showDLblsOverMax val="0"/>
  </c:chart>
  <c:spPr>
    <a:noFill/>
    <a:ln>
      <a:noFill/>
    </a:ln>
    <a:effectLst/>
  </c:spPr>
  <c:txPr>
    <a:bodyPr/>
    <a:lstStyle/>
    <a:p>
      <a:pPr>
        <a:defRPr>
          <a:latin typeface="Brandon Grotesque Regular"/>
        </a:defRPr>
      </a:pPr>
      <a:endParaRPr lang="en-US"/>
    </a:p>
  </c:txPr>
  <c:externalData r:id="rId3">
    <c:autoUpdate val="0"/>
  </c:externalData>
  <c:userShapes r:id="rId4"/>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rgbClr val="08436F"/>
                </a:solidFill>
                <a:latin typeface="Brandon Grotesque Regular"/>
                <a:ea typeface="+mn-ea"/>
                <a:cs typeface="+mn-cs"/>
              </a:defRPr>
            </a:pPr>
            <a:r>
              <a:rPr lang="en-US" sz="1600" b="1" dirty="0">
                <a:solidFill>
                  <a:srgbClr val="08436F"/>
                </a:solidFill>
              </a:rPr>
              <a:t>Purchased </a:t>
            </a:r>
            <a:r>
              <a:rPr lang="en-US" sz="1600" b="1" dirty="0" smtClean="0">
                <a:solidFill>
                  <a:srgbClr val="08436F"/>
                </a:solidFill>
              </a:rPr>
              <a:t>At-home </a:t>
            </a:r>
            <a:r>
              <a:rPr lang="en-US" sz="1600" b="1" dirty="0">
                <a:solidFill>
                  <a:srgbClr val="08436F"/>
                </a:solidFill>
              </a:rPr>
              <a:t>DNA </a:t>
            </a:r>
            <a:r>
              <a:rPr lang="en-US" sz="1600" b="1" dirty="0" smtClean="0">
                <a:solidFill>
                  <a:srgbClr val="08436F"/>
                </a:solidFill>
              </a:rPr>
              <a:t>Test</a:t>
            </a:r>
            <a:r>
              <a:rPr lang="en-US" sz="1600" b="1" baseline="0" dirty="0" smtClean="0">
                <a:solidFill>
                  <a:srgbClr val="08436F"/>
                </a:solidFill>
              </a:rPr>
              <a:t> to Check Disease Risk</a:t>
            </a:r>
            <a:endParaRPr lang="en-US" sz="1600" b="1" dirty="0">
              <a:solidFill>
                <a:srgbClr val="08436F"/>
              </a:solidFill>
            </a:endParaRPr>
          </a:p>
        </c:rich>
      </c:tx>
      <c:layout/>
      <c:overlay val="0"/>
      <c:spPr>
        <a:noFill/>
        <a:ln>
          <a:noFill/>
        </a:ln>
        <a:effectLst/>
      </c:spPr>
      <c:txPr>
        <a:bodyPr rot="0" spcFirstLastPara="1" vertOverflow="ellipsis" vert="horz" wrap="square" anchor="ctr" anchorCtr="1"/>
        <a:lstStyle/>
        <a:p>
          <a:pPr>
            <a:defRPr sz="1600" b="1" i="0" u="none" strike="noStrike" kern="1200" spc="0" baseline="0">
              <a:solidFill>
                <a:srgbClr val="08436F"/>
              </a:solidFill>
              <a:latin typeface="Brandon Grotesque Regular"/>
              <a:ea typeface="+mn-ea"/>
              <a:cs typeface="+mn-cs"/>
            </a:defRPr>
          </a:pPr>
          <a:endParaRPr lang="en-US"/>
        </a:p>
      </c:txPr>
    </c:title>
    <c:autoTitleDeleted val="0"/>
    <c:plotArea>
      <c:layout/>
      <c:pieChart>
        <c:varyColors val="1"/>
        <c:ser>
          <c:idx val="0"/>
          <c:order val="0"/>
          <c:tx>
            <c:strRef>
              <c:f>Sheet1!$B$1</c:f>
              <c:strCache>
                <c:ptCount val="1"/>
                <c:pt idx="0">
                  <c:v>Column1</c:v>
                </c:pt>
              </c:strCache>
            </c:strRef>
          </c:tx>
          <c:spPr>
            <a:solidFill>
              <a:srgbClr val="0067AC"/>
            </a:solidFill>
          </c:spPr>
          <c:explosion val="10"/>
          <c:dPt>
            <c:idx val="0"/>
            <c:bubble3D val="0"/>
            <c:spPr>
              <a:solidFill>
                <a:srgbClr val="0067AC"/>
              </a:solidFill>
              <a:ln w="19050">
                <a:solidFill>
                  <a:schemeClr val="lt1"/>
                </a:solidFill>
              </a:ln>
              <a:effectLst/>
            </c:spPr>
            <c:extLst xmlns:c16r2="http://schemas.microsoft.com/office/drawing/2015/06/chart">
              <c:ext xmlns:c16="http://schemas.microsoft.com/office/drawing/2014/chart" uri="{C3380CC4-5D6E-409C-BE32-E72D297353CC}">
                <c16:uniqueId val="{00000000-C1A8-42D1-9FC7-47D64DFFFFC4}"/>
              </c:ext>
            </c:extLst>
          </c:dPt>
          <c:dPt>
            <c:idx val="1"/>
            <c:bubble3D val="0"/>
            <c:explosion val="13"/>
            <c:spPr>
              <a:solidFill>
                <a:srgbClr val="C1CD23"/>
              </a:solidFill>
              <a:ln w="19050">
                <a:solidFill>
                  <a:schemeClr val="lt1"/>
                </a:solidFill>
              </a:ln>
              <a:effectLst/>
            </c:spPr>
            <c:extLst xmlns:c16r2="http://schemas.microsoft.com/office/drawing/2015/06/chart">
              <c:ext xmlns:c16="http://schemas.microsoft.com/office/drawing/2014/chart" uri="{C3380CC4-5D6E-409C-BE32-E72D297353CC}">
                <c16:uniqueId val="{00000001-8E26-4485-BA6C-A194B4987018}"/>
              </c:ext>
            </c:extLst>
          </c:dPt>
          <c:dPt>
            <c:idx val="2"/>
            <c:bubble3D val="0"/>
            <c:spPr>
              <a:solidFill>
                <a:schemeClr val="bg1">
                  <a:lumMod val="65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2-8E26-4485-BA6C-A194B4987018}"/>
              </c:ext>
            </c:extLst>
          </c:dPt>
          <c:dLbls>
            <c:dLbl>
              <c:idx val="0"/>
              <c:layout>
                <c:manualLayout>
                  <c:x val="-0.0234404898320397"/>
                  <c:y val="0.109698639527851"/>
                </c:manualLayout>
              </c:layout>
              <c:tx>
                <c:rich>
                  <a:bodyPr/>
                  <a:lstStyle/>
                  <a:p>
                    <a:fld id="{324C9DA9-6604-4885-88F6-A636A0702D93}" type="VALUE">
                      <a:rPr lang="en-US" sz="2000" smtClean="0">
                        <a:solidFill>
                          <a:schemeClr val="bg1"/>
                        </a:solidFill>
                      </a:rPr>
                      <a:pPr/>
                      <a:t>[VALUE]</a:t>
                    </a:fld>
                    <a:endParaRPr lang="en-US"/>
                  </a:p>
                </c:rich>
              </c:tx>
              <c:dLblPos val="bestFi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C1A8-42D1-9FC7-47D64DFFFFC4}"/>
                </c:ext>
                <c:ext xmlns:c15="http://schemas.microsoft.com/office/drawing/2012/chart" uri="{CE6537A1-D6FC-4f65-9D91-7224C49458BB}">
                  <c15:layout/>
                  <c15:dlblFieldTable/>
                  <c15:showDataLabelsRange val="0"/>
                </c:ext>
              </c:extLst>
            </c:dLbl>
            <c:dLbl>
              <c:idx val="1"/>
              <c:layout>
                <c:manualLayout>
                  <c:x val="0.063104888870031"/>
                  <c:y val="-0.17331814097041"/>
                </c:manualLayout>
              </c:layout>
              <c:tx>
                <c:rich>
                  <a:bodyPr rot="0" spcFirstLastPara="1" vertOverflow="ellipsis" vert="horz" wrap="square" anchor="ctr" anchorCtr="1"/>
                  <a:lstStyle/>
                  <a:p>
                    <a:pPr>
                      <a:defRPr sz="2000" b="0" i="0" u="none" strike="noStrike" kern="1200" baseline="0">
                        <a:solidFill>
                          <a:schemeClr val="bg1"/>
                        </a:solidFill>
                        <a:latin typeface="Brandon Grotesque Regular"/>
                        <a:ea typeface="+mn-ea"/>
                        <a:cs typeface="+mn-cs"/>
                      </a:defRPr>
                    </a:pPr>
                    <a:fld id="{6345B6CE-9AA1-4B1A-9009-BACC31D7A5CB}" type="VALUE">
                      <a:rPr lang="en-US" sz="2000" smtClean="0"/>
                      <a:pPr>
                        <a:defRPr sz="2000">
                          <a:solidFill>
                            <a:schemeClr val="bg1"/>
                          </a:solidFill>
                        </a:defRPr>
                      </a:pPr>
                      <a:t>[VALUE]</a:t>
                    </a:fld>
                    <a:r>
                      <a:rPr lang="en-US" sz="2000" dirty="0" smtClean="0"/>
                      <a:t> have not</a:t>
                    </a:r>
                  </a:p>
                </c:rich>
              </c:tx>
              <c:spPr>
                <a:noFill/>
                <a:ln>
                  <a:noFill/>
                </a:ln>
                <a:effectLst/>
              </c:spPr>
              <c:txPr>
                <a:bodyPr rot="0" spcFirstLastPara="1" vertOverflow="ellipsis" vert="horz" wrap="square" anchor="ctr" anchorCtr="1"/>
                <a:lstStyle/>
                <a:p>
                  <a:pPr>
                    <a:defRPr sz="2000" b="0" i="0" u="none" strike="noStrike" kern="1200" baseline="0">
                      <a:solidFill>
                        <a:schemeClr val="bg1"/>
                      </a:solidFill>
                      <a:latin typeface="Brandon Grotesque Regular"/>
                      <a:ea typeface="+mn-ea"/>
                      <a:cs typeface="+mn-cs"/>
                    </a:defRPr>
                  </a:pPr>
                  <a:endParaRPr lang="en-US"/>
                </a:p>
              </c:txPr>
              <c:dLblPos val="bestFi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8E26-4485-BA6C-A194B4987018}"/>
                </c:ext>
                <c:ext xmlns:c15="http://schemas.microsoft.com/office/drawing/2012/chart" uri="{CE6537A1-D6FC-4f65-9D91-7224C49458BB}">
                  <c15:layout/>
                  <c15:dlblFieldTable/>
                  <c15:showDataLabelsRange val="0"/>
                </c:ext>
              </c:extLst>
            </c:dLbl>
            <c:dLbl>
              <c:idx val="2"/>
              <c:layout>
                <c:manualLayout>
                  <c:x val="-0.0492853126156327"/>
                  <c:y val="0.0875814483280953"/>
                </c:manualLayout>
              </c:layout>
              <c:tx>
                <c:rich>
                  <a:bodyPr/>
                  <a:lstStyle/>
                  <a:p>
                    <a:fld id="{AA8CCBCF-D247-4ADA-9504-E0EC2A8A2AC9}" type="VALUE">
                      <a:rPr lang="en-US" smtClean="0">
                        <a:solidFill>
                          <a:schemeClr val="tx1"/>
                        </a:solidFill>
                      </a:rPr>
                      <a:pPr/>
                      <a:t>[VALUE]</a:t>
                    </a:fld>
                    <a:r>
                      <a:rPr lang="en-US" dirty="0" smtClean="0">
                        <a:solidFill>
                          <a:schemeClr val="tx1"/>
                        </a:solidFill>
                      </a:rPr>
                      <a:t> not sure</a:t>
                    </a:r>
                  </a:p>
                </c:rich>
              </c:tx>
              <c:dLblPos val="bestFi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8E26-4485-BA6C-A194B4987018}"/>
                </c:ext>
                <c:ext xmlns:c15="http://schemas.microsoft.com/office/drawing/2012/chart" uri="{CE6537A1-D6FC-4f65-9D91-7224C49458BB}">
                  <c15:layout/>
                  <c15:dlblFieldTable/>
                  <c15:showDataLabelsRange val="0"/>
                </c:ext>
              </c:extLst>
            </c:dLbl>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Brandon Grotesque Regular"/>
                    <a:ea typeface="+mn-ea"/>
                    <a:cs typeface="+mn-cs"/>
                  </a:defRPr>
                </a:pPr>
                <a:endParaRPr lang="en-US"/>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Sheet1!$A$2:$A$4</c:f>
              <c:strCache>
                <c:ptCount val="3"/>
                <c:pt idx="0">
                  <c:v>Yes</c:v>
                </c:pt>
                <c:pt idx="1">
                  <c:v>No</c:v>
                </c:pt>
                <c:pt idx="2">
                  <c:v>Not sure</c:v>
                </c:pt>
              </c:strCache>
            </c:strRef>
          </c:cat>
          <c:val>
            <c:numRef>
              <c:f>Sheet1!$B$2:$B$4</c:f>
              <c:numCache>
                <c:formatCode>0%</c:formatCode>
                <c:ptCount val="3"/>
                <c:pt idx="0">
                  <c:v>0.06</c:v>
                </c:pt>
                <c:pt idx="1">
                  <c:v>0.92</c:v>
                </c:pt>
                <c:pt idx="2">
                  <c:v>0.02</c:v>
                </c:pt>
              </c:numCache>
            </c:numRef>
          </c:val>
          <c:extLst xmlns:c16r2="http://schemas.microsoft.com/office/drawing/2015/06/chart">
            <c:ext xmlns:c16="http://schemas.microsoft.com/office/drawing/2014/chart" uri="{C3380CC4-5D6E-409C-BE32-E72D297353CC}">
              <c16:uniqueId val="{00000000-8E26-4485-BA6C-A194B4987018}"/>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latin typeface="Brandon Grotesque Regula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rgbClr val="08436F"/>
                </a:solidFill>
                <a:latin typeface="Brandon Grotesque Regular"/>
                <a:ea typeface="+mn-ea"/>
                <a:cs typeface="+mn-cs"/>
              </a:defRPr>
            </a:pPr>
            <a:r>
              <a:rPr lang="en-US" sz="1400" b="1" dirty="0">
                <a:solidFill>
                  <a:srgbClr val="08436F"/>
                </a:solidFill>
              </a:rPr>
              <a:t>Willing to </a:t>
            </a:r>
            <a:r>
              <a:rPr lang="en-US" sz="1400" b="1" dirty="0" smtClean="0">
                <a:solidFill>
                  <a:srgbClr val="08436F"/>
                </a:solidFill>
              </a:rPr>
              <a:t>Pay for Genome Sequencing</a:t>
            </a:r>
            <a:endParaRPr lang="en-US" sz="1400" b="1" dirty="0">
              <a:solidFill>
                <a:srgbClr val="08436F"/>
              </a:solidFill>
            </a:endParaRPr>
          </a:p>
        </c:rich>
      </c:tx>
      <c:overlay val="0"/>
      <c:spPr>
        <a:noFill/>
        <a:ln>
          <a:noFill/>
        </a:ln>
        <a:effectLst/>
      </c:spPr>
      <c:txPr>
        <a:bodyPr rot="0" spcFirstLastPara="1" vertOverflow="ellipsis" vert="horz" wrap="square" anchor="ctr" anchorCtr="1"/>
        <a:lstStyle/>
        <a:p>
          <a:pPr>
            <a:defRPr sz="1400" b="1" i="0" u="none" strike="noStrike" kern="1200" spc="0" baseline="0">
              <a:solidFill>
                <a:srgbClr val="08436F"/>
              </a:solidFill>
              <a:latin typeface="Brandon Grotesque Regular"/>
              <a:ea typeface="+mn-ea"/>
              <a:cs typeface="+mn-cs"/>
            </a:defRPr>
          </a:pPr>
          <a:endParaRPr lang="en-US"/>
        </a:p>
      </c:txPr>
    </c:title>
    <c:autoTitleDeleted val="0"/>
    <c:plotArea>
      <c:layout/>
      <c:pieChart>
        <c:varyColors val="1"/>
        <c:ser>
          <c:idx val="0"/>
          <c:order val="0"/>
          <c:tx>
            <c:strRef>
              <c:f>Sheet1!$B$1</c:f>
              <c:strCache>
                <c:ptCount val="1"/>
                <c:pt idx="0">
                  <c:v>Column1</c:v>
                </c:pt>
              </c:strCache>
            </c:strRef>
          </c:tx>
          <c:spPr>
            <a:solidFill>
              <a:srgbClr val="0067AC"/>
            </a:solidFill>
          </c:spPr>
          <c:dPt>
            <c:idx val="0"/>
            <c:bubble3D val="0"/>
            <c:explosion val="5"/>
            <c:spPr>
              <a:solidFill>
                <a:srgbClr val="0067AC"/>
              </a:solidFill>
              <a:ln w="19050">
                <a:solidFill>
                  <a:schemeClr val="lt1"/>
                </a:solidFill>
              </a:ln>
              <a:effectLst/>
            </c:spPr>
            <c:extLst xmlns:c16r2="http://schemas.microsoft.com/office/drawing/2015/06/chart">
              <c:ext xmlns:c16="http://schemas.microsoft.com/office/drawing/2014/chart" uri="{C3380CC4-5D6E-409C-BE32-E72D297353CC}">
                <c16:uniqueId val="{00000000-C1A8-42D1-9FC7-47D64DFFFFC4}"/>
              </c:ext>
            </c:extLst>
          </c:dPt>
          <c:dPt>
            <c:idx val="1"/>
            <c:bubble3D val="0"/>
            <c:spPr>
              <a:solidFill>
                <a:srgbClr val="C1CD23"/>
              </a:solidFill>
              <a:ln w="19050">
                <a:solidFill>
                  <a:schemeClr val="lt1"/>
                </a:solidFill>
              </a:ln>
              <a:effectLst/>
            </c:spPr>
            <c:extLst xmlns:c16r2="http://schemas.microsoft.com/office/drawing/2015/06/chart">
              <c:ext xmlns:c16="http://schemas.microsoft.com/office/drawing/2014/chart" uri="{C3380CC4-5D6E-409C-BE32-E72D297353CC}">
                <c16:uniqueId val="{00000001-8E26-4485-BA6C-A194B4987018}"/>
              </c:ext>
            </c:extLst>
          </c:dPt>
          <c:dPt>
            <c:idx val="2"/>
            <c:bubble3D val="0"/>
            <c:spPr>
              <a:solidFill>
                <a:schemeClr val="bg1">
                  <a:lumMod val="65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2-8E26-4485-BA6C-A194B4987018}"/>
              </c:ext>
            </c:extLst>
          </c:dPt>
          <c:dLbls>
            <c:dLbl>
              <c:idx val="0"/>
              <c:layout>
                <c:manualLayout>
                  <c:x val="-0.215371779370275"/>
                  <c:y val="-0.225986556133188"/>
                </c:manualLayout>
              </c:layout>
              <c:tx>
                <c:rich>
                  <a:bodyPr rot="0" spcFirstLastPara="1" vertOverflow="ellipsis" vert="horz" wrap="square" anchor="ctr" anchorCtr="1"/>
                  <a:lstStyle/>
                  <a:p>
                    <a:pPr>
                      <a:defRPr sz="1800" b="0" i="0" u="none" strike="noStrike" kern="1200" baseline="0">
                        <a:solidFill>
                          <a:schemeClr val="bg1"/>
                        </a:solidFill>
                        <a:latin typeface="Brandon Grotesque Regular"/>
                        <a:ea typeface="+mn-ea"/>
                        <a:cs typeface="+mn-cs"/>
                      </a:defRPr>
                    </a:pPr>
                    <a:fld id="{8AB82361-EDD0-433F-8698-3C78D5FF4511}" type="VALUE">
                      <a:rPr lang="en-US" sz="1800" smtClean="0"/>
                      <a:pPr>
                        <a:defRPr sz="1800">
                          <a:solidFill>
                            <a:schemeClr val="bg1"/>
                          </a:solidFill>
                        </a:defRPr>
                      </a:pPr>
                      <a:t>[VALUE]</a:t>
                    </a:fld>
                    <a:r>
                      <a:rPr lang="en-US" sz="1800" dirty="0" smtClean="0"/>
                      <a:t> willing to pay out of pocket</a:t>
                    </a:r>
                  </a:p>
                </c:rich>
              </c:tx>
              <c:spPr>
                <a:noFill/>
                <a:ln>
                  <a:noFill/>
                </a:ln>
                <a:effectLst/>
              </c:spPr>
              <c:txPr>
                <a:bodyPr rot="0" spcFirstLastPara="1" vertOverflow="ellipsis" vert="horz" wrap="square" anchor="ctr" anchorCtr="1"/>
                <a:lstStyle/>
                <a:p>
                  <a:pPr>
                    <a:defRPr sz="1800" b="0" i="0" u="none" strike="noStrike" kern="1200" baseline="0">
                      <a:solidFill>
                        <a:schemeClr val="bg1"/>
                      </a:solidFill>
                      <a:latin typeface="Brandon Grotesque Regular"/>
                      <a:ea typeface="+mn-ea"/>
                      <a:cs typeface="+mn-cs"/>
                    </a:defRPr>
                  </a:pPr>
                  <a:endParaRPr lang="en-US"/>
                </a:p>
              </c:txPr>
              <c:dLblPos val="bestFi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C1A8-42D1-9FC7-47D64DFFFFC4}"/>
                </c:ext>
                <c:ext xmlns:c15="http://schemas.microsoft.com/office/drawing/2012/chart" uri="{CE6537A1-D6FC-4f65-9D91-7224C49458BB}">
                  <c15:dlblFieldTable/>
                  <c15:showDataLabelsRange val="0"/>
                </c:ext>
              </c:extLst>
            </c:dLbl>
            <c:dLbl>
              <c:idx val="1"/>
              <c:layout>
                <c:manualLayout>
                  <c:x val="0.207569237599982"/>
                  <c:y val="0.186442108173682"/>
                </c:manualLayout>
              </c:layout>
              <c:tx>
                <c:rich>
                  <a:bodyPr/>
                  <a:lstStyle/>
                  <a:p>
                    <a:fld id="{79542891-EF4F-4D95-8512-4A242CB20DA7}" type="VALUE">
                      <a:rPr lang="en-US" sz="1800" smtClean="0"/>
                      <a:pPr/>
                      <a:t>[VALUE]</a:t>
                    </a:fld>
                    <a:r>
                      <a:rPr lang="en-US" sz="1800" dirty="0" smtClean="0"/>
                      <a:t> not willing</a:t>
                    </a:r>
                  </a:p>
                </c:rich>
              </c:tx>
              <c:dLblPos val="bestFi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8E26-4485-BA6C-A194B4987018}"/>
                </c:ext>
                <c:ext xmlns:c15="http://schemas.microsoft.com/office/drawing/2012/chart" uri="{CE6537A1-D6FC-4f65-9D91-7224C49458BB}">
                  <c15:dlblFieldTable/>
                  <c15:showDataLabelsRange val="0"/>
                </c:ext>
              </c:extLst>
            </c:dLbl>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Brandon Grotesque Regular"/>
                    <a:ea typeface="+mn-ea"/>
                    <a:cs typeface="+mn-cs"/>
                  </a:defRPr>
                </a:pPr>
                <a:endParaRPr lang="en-US"/>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Sheet1!$A$2:$A$3</c:f>
              <c:strCache>
                <c:ptCount val="2"/>
                <c:pt idx="0">
                  <c:v>Willing</c:v>
                </c:pt>
                <c:pt idx="1">
                  <c:v>Not willing</c:v>
                </c:pt>
              </c:strCache>
            </c:strRef>
          </c:cat>
          <c:val>
            <c:numRef>
              <c:f>Sheet1!$B$2:$B$3</c:f>
              <c:numCache>
                <c:formatCode>0%</c:formatCode>
                <c:ptCount val="2"/>
                <c:pt idx="0">
                  <c:v>0.7</c:v>
                </c:pt>
                <c:pt idx="1">
                  <c:v>0.3</c:v>
                </c:pt>
              </c:numCache>
            </c:numRef>
          </c:val>
          <c:extLst xmlns:c16r2="http://schemas.microsoft.com/office/drawing/2015/06/chart">
            <c:ext xmlns:c16="http://schemas.microsoft.com/office/drawing/2014/chart" uri="{C3380CC4-5D6E-409C-BE32-E72D297353CC}">
              <c16:uniqueId val="{00000000-8E26-4485-BA6C-A194B4987018}"/>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latin typeface="Brandon Grotesque Regula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sz="1600" b="1" i="0" u="none" strike="noStrike" kern="1200" spc="0" baseline="0">
                <a:solidFill>
                  <a:schemeClr val="tx1"/>
                </a:solidFill>
                <a:latin typeface="Brandon Grotesque Regular"/>
                <a:ea typeface="+mn-ea"/>
                <a:cs typeface="+mn-cs"/>
              </a:defRPr>
            </a:pPr>
            <a:r>
              <a:rPr lang="en-US" sz="1600" b="1" dirty="0" smtClean="0">
                <a:solidFill>
                  <a:schemeClr val="tx1"/>
                </a:solidFill>
              </a:rPr>
              <a:t>Heard</a:t>
            </a:r>
            <a:r>
              <a:rPr lang="en-US" sz="1600" b="1" baseline="0" dirty="0" smtClean="0">
                <a:solidFill>
                  <a:schemeClr val="tx1"/>
                </a:solidFill>
              </a:rPr>
              <a:t> or Read Something About...</a:t>
            </a:r>
            <a:endParaRPr lang="en-US" sz="1600" b="1" dirty="0">
              <a:solidFill>
                <a:schemeClr val="tx1"/>
              </a:solidFill>
            </a:endParaRPr>
          </a:p>
        </c:rich>
      </c:tx>
      <c:layout>
        <c:manualLayout>
          <c:xMode val="edge"/>
          <c:yMode val="edge"/>
          <c:x val="0.367556938579704"/>
          <c:y val="0.036221534503041"/>
        </c:manualLayout>
      </c:layout>
      <c:overlay val="0"/>
      <c:spPr>
        <a:noFill/>
        <a:ln>
          <a:noFill/>
        </a:ln>
        <a:effectLst/>
      </c:spPr>
      <c:txPr>
        <a:bodyPr rot="0" spcFirstLastPara="1" vertOverflow="ellipsis" vert="horz" wrap="square" anchor="ctr" anchorCtr="1"/>
        <a:lstStyle/>
        <a:p>
          <a:pPr algn="ctr" rtl="0">
            <a:defRPr sz="1600" b="1" i="0" u="none" strike="noStrike" kern="1200" spc="0" baseline="0">
              <a:solidFill>
                <a:schemeClr val="tx1"/>
              </a:solidFill>
              <a:latin typeface="Brandon Grotesque Regular"/>
              <a:ea typeface="+mn-ea"/>
              <a:cs typeface="+mn-cs"/>
            </a:defRPr>
          </a:pPr>
          <a:endParaRPr lang="en-US"/>
        </a:p>
      </c:txPr>
    </c:title>
    <c:autoTitleDeleted val="0"/>
    <c:plotArea>
      <c:layout/>
      <c:barChart>
        <c:barDir val="bar"/>
        <c:grouping val="clustered"/>
        <c:varyColors val="0"/>
        <c:ser>
          <c:idx val="0"/>
          <c:order val="0"/>
          <c:tx>
            <c:strRef>
              <c:f>Sheet1!$B$1</c:f>
              <c:strCache>
                <c:ptCount val="1"/>
                <c:pt idx="0">
                  <c:v>Familiar</c:v>
                </c:pt>
              </c:strCache>
            </c:strRef>
          </c:tx>
          <c:spPr>
            <a:solidFill>
              <a:srgbClr val="00A8CC"/>
            </a:solidFill>
            <a:ln>
              <a:noFill/>
            </a:ln>
            <a:effectLst/>
          </c:spPr>
          <c:invertIfNegative val="0"/>
          <c:dPt>
            <c:idx val="5"/>
            <c:invertIfNegative val="0"/>
            <c:bubble3D val="0"/>
            <c:spPr>
              <a:solidFill>
                <a:srgbClr val="0067AC"/>
              </a:solidFill>
              <a:ln>
                <a:noFill/>
              </a:ln>
              <a:effectLst/>
            </c:spPr>
            <c:extLst xmlns:c16r2="http://schemas.microsoft.com/office/drawing/2015/06/chart">
              <c:ext xmlns:c16="http://schemas.microsoft.com/office/drawing/2014/chart" uri="{C3380CC4-5D6E-409C-BE32-E72D297353CC}">
                <c16:uniqueId val="{00000001-462D-455A-B2E9-498D73C290E1}"/>
              </c:ext>
            </c:extLst>
          </c:dPt>
          <c:dPt>
            <c:idx val="12"/>
            <c:invertIfNegative val="0"/>
            <c:bubble3D val="0"/>
            <c:spPr>
              <a:solidFill>
                <a:srgbClr val="0067AC"/>
              </a:solidFill>
              <a:ln>
                <a:noFill/>
              </a:ln>
              <a:effectLst/>
            </c:spPr>
            <c:extLst xmlns:c16r2="http://schemas.microsoft.com/office/drawing/2015/06/chart">
              <c:ext xmlns:c16="http://schemas.microsoft.com/office/drawing/2014/chart" uri="{C3380CC4-5D6E-409C-BE32-E72D297353CC}">
                <c16:uniqueId val="{00000003-462D-455A-B2E9-498D73C290E1}"/>
              </c:ext>
            </c:extLst>
          </c:dPt>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Brandon Grotesque Regular"/>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Sheet1!$A$2:$A$17</c:f>
              <c:strCache>
                <c:ptCount val="16"/>
                <c:pt idx="0">
                  <c:v>Genetic test</c:v>
                </c:pt>
                <c:pt idx="1">
                  <c:v>Genetics</c:v>
                </c:pt>
                <c:pt idx="2">
                  <c:v>Diagnostic test</c:v>
                </c:pt>
                <c:pt idx="3">
                  <c:v>Gene therapy</c:v>
                </c:pt>
                <c:pt idx="4">
                  <c:v>Immunotherapy</c:v>
                </c:pt>
                <c:pt idx="5">
                  <c:v>Personalized medicine</c:v>
                </c:pt>
                <c:pt idx="6">
                  <c:v>Targeted therapy</c:v>
                </c:pt>
                <c:pt idx="7">
                  <c:v>Individualized medicine</c:v>
                </c:pt>
                <c:pt idx="8">
                  <c:v>Biomarkers</c:v>
                </c:pt>
                <c:pt idx="9">
                  <c:v>Gene editing</c:v>
                </c:pt>
                <c:pt idx="10">
                  <c:v>Genomics</c:v>
                </c:pt>
                <c:pt idx="11">
                  <c:v>Whole genome sequencing</c:v>
                </c:pt>
                <c:pt idx="12">
                  <c:v>Precision medicine</c:v>
                </c:pt>
                <c:pt idx="13">
                  <c:v>CAR-T therapy</c:v>
                </c:pt>
                <c:pt idx="14">
                  <c:v>CRISPR</c:v>
                </c:pt>
                <c:pt idx="15">
                  <c:v>None of the above</c:v>
                </c:pt>
              </c:strCache>
            </c:strRef>
          </c:cat>
          <c:val>
            <c:numRef>
              <c:f>Sheet1!$B$2:$B$17</c:f>
              <c:numCache>
                <c:formatCode>0%</c:formatCode>
                <c:ptCount val="16"/>
                <c:pt idx="0">
                  <c:v>0.61</c:v>
                </c:pt>
                <c:pt idx="1">
                  <c:v>0.58</c:v>
                </c:pt>
                <c:pt idx="2">
                  <c:v>0.54</c:v>
                </c:pt>
                <c:pt idx="3">
                  <c:v>0.38</c:v>
                </c:pt>
                <c:pt idx="4">
                  <c:v>0.38</c:v>
                </c:pt>
                <c:pt idx="5">
                  <c:v>0.29</c:v>
                </c:pt>
                <c:pt idx="6">
                  <c:v>0.27</c:v>
                </c:pt>
                <c:pt idx="7">
                  <c:v>0.24</c:v>
                </c:pt>
                <c:pt idx="8">
                  <c:v>0.23</c:v>
                </c:pt>
                <c:pt idx="9">
                  <c:v>0.22</c:v>
                </c:pt>
                <c:pt idx="10">
                  <c:v>0.17</c:v>
                </c:pt>
                <c:pt idx="11">
                  <c:v>0.16</c:v>
                </c:pt>
                <c:pt idx="12">
                  <c:v>0.15</c:v>
                </c:pt>
                <c:pt idx="13">
                  <c:v>0.05</c:v>
                </c:pt>
                <c:pt idx="14">
                  <c:v>0.05</c:v>
                </c:pt>
                <c:pt idx="15">
                  <c:v>0.15</c:v>
                </c:pt>
              </c:numCache>
            </c:numRef>
          </c:val>
          <c:extLst xmlns:c16r2="http://schemas.microsoft.com/office/drawing/2015/06/chart">
            <c:ext xmlns:c16="http://schemas.microsoft.com/office/drawing/2014/chart" uri="{C3380CC4-5D6E-409C-BE32-E72D297353CC}">
              <c16:uniqueId val="{00000000-462D-455A-B2E9-498D73C290E1}"/>
            </c:ext>
          </c:extLst>
        </c:ser>
        <c:dLbls>
          <c:dLblPos val="inEnd"/>
          <c:showLegendKey val="0"/>
          <c:showVal val="1"/>
          <c:showCatName val="0"/>
          <c:showSerName val="0"/>
          <c:showPercent val="0"/>
          <c:showBubbleSize val="0"/>
        </c:dLbls>
        <c:gapWidth val="50"/>
        <c:axId val="-1619128112"/>
        <c:axId val="-1448573488"/>
      </c:barChart>
      <c:catAx>
        <c:axId val="-161912811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Brandon Grotesque Regular"/>
                <a:ea typeface="+mn-ea"/>
                <a:cs typeface="+mn-cs"/>
              </a:defRPr>
            </a:pPr>
            <a:endParaRPr lang="en-US"/>
          </a:p>
        </c:txPr>
        <c:crossAx val="-1448573488"/>
        <c:crosses val="autoZero"/>
        <c:auto val="1"/>
        <c:lblAlgn val="ctr"/>
        <c:lblOffset val="100"/>
        <c:noMultiLvlLbl val="0"/>
      </c:catAx>
      <c:valAx>
        <c:axId val="-1448573488"/>
        <c:scaling>
          <c:orientation val="minMax"/>
        </c:scaling>
        <c:delete val="1"/>
        <c:axPos val="t"/>
        <c:numFmt formatCode="0%" sourceLinked="1"/>
        <c:majorTickMark val="none"/>
        <c:minorTickMark val="none"/>
        <c:tickLblPos val="nextTo"/>
        <c:crossAx val="-1619128112"/>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Brandon Grotesque Regula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rgbClr val="08436F"/>
                </a:solidFill>
                <a:latin typeface="Brandon Grotesque Regular"/>
                <a:ea typeface="+mn-ea"/>
                <a:cs typeface="+mn-cs"/>
              </a:defRPr>
            </a:pPr>
            <a:r>
              <a:rPr lang="en-US" sz="1400" b="1" dirty="0">
                <a:solidFill>
                  <a:srgbClr val="08436F"/>
                </a:solidFill>
              </a:rPr>
              <a:t>Amount willing to </a:t>
            </a:r>
            <a:r>
              <a:rPr lang="en-US" sz="1400" b="1" dirty="0" smtClean="0">
                <a:solidFill>
                  <a:srgbClr val="08436F"/>
                </a:solidFill>
              </a:rPr>
              <a:t>pay</a:t>
            </a:r>
            <a:endParaRPr lang="en-US" sz="1400" b="1" dirty="0">
              <a:solidFill>
                <a:srgbClr val="08436F"/>
              </a:solidFill>
            </a:endParaRPr>
          </a:p>
        </c:rich>
      </c:tx>
      <c:overlay val="0"/>
      <c:spPr>
        <a:noFill/>
        <a:ln>
          <a:noFill/>
        </a:ln>
        <a:effectLst/>
      </c:spPr>
      <c:txPr>
        <a:bodyPr rot="0" spcFirstLastPara="1" vertOverflow="ellipsis" vert="horz" wrap="square" anchor="ctr" anchorCtr="1"/>
        <a:lstStyle/>
        <a:p>
          <a:pPr>
            <a:defRPr sz="1400" b="1" i="0" u="none" strike="noStrike" kern="1200" spc="0" baseline="0">
              <a:solidFill>
                <a:srgbClr val="08436F"/>
              </a:solidFill>
              <a:latin typeface="Brandon Grotesque Regular"/>
              <a:ea typeface="+mn-ea"/>
              <a:cs typeface="+mn-cs"/>
            </a:defRPr>
          </a:pPr>
          <a:endParaRPr lang="en-US"/>
        </a:p>
      </c:txPr>
    </c:title>
    <c:autoTitleDeleted val="0"/>
    <c:plotArea>
      <c:layout>
        <c:manualLayout>
          <c:layoutTarget val="inner"/>
          <c:xMode val="edge"/>
          <c:yMode val="edge"/>
          <c:x val="0.372083285186836"/>
          <c:y val="0.175460408936333"/>
          <c:w val="0.561529572954324"/>
          <c:h val="0.776024219816865"/>
        </c:manualLayout>
      </c:layout>
      <c:barChart>
        <c:barDir val="bar"/>
        <c:grouping val="clustered"/>
        <c:varyColors val="0"/>
        <c:ser>
          <c:idx val="0"/>
          <c:order val="0"/>
          <c:tx>
            <c:strRef>
              <c:f>Sheet1!$B$1</c:f>
              <c:strCache>
                <c:ptCount val="1"/>
                <c:pt idx="0">
                  <c:v>Column1</c:v>
                </c:pt>
              </c:strCache>
            </c:strRef>
          </c:tx>
          <c:spPr>
            <a:solidFill>
              <a:srgbClr val="0067AC"/>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Brandon Grotesque Regular"/>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  Up to $50</c:v>
                </c:pt>
                <c:pt idx="1">
                  <c:v>  Up to $100</c:v>
                </c:pt>
                <c:pt idx="2">
                  <c:v>  Up to $300</c:v>
                </c:pt>
                <c:pt idx="3">
                  <c:v>  Up to $500</c:v>
                </c:pt>
                <c:pt idx="4">
                  <c:v>  Up to $1,000</c:v>
                </c:pt>
                <c:pt idx="5">
                  <c:v>  Up to $5,000</c:v>
                </c:pt>
                <c:pt idx="6">
                  <c:v>Not willing to pay</c:v>
                </c:pt>
              </c:strCache>
            </c:strRef>
          </c:cat>
          <c:val>
            <c:numRef>
              <c:f>Sheet1!$B$2:$B$8</c:f>
              <c:numCache>
                <c:formatCode>0%</c:formatCode>
                <c:ptCount val="7"/>
                <c:pt idx="0">
                  <c:v>0.27</c:v>
                </c:pt>
                <c:pt idx="1">
                  <c:v>0.25</c:v>
                </c:pt>
                <c:pt idx="2">
                  <c:v>0.1</c:v>
                </c:pt>
                <c:pt idx="3">
                  <c:v>0.05</c:v>
                </c:pt>
                <c:pt idx="4">
                  <c:v>0.02</c:v>
                </c:pt>
                <c:pt idx="5">
                  <c:v>0.01</c:v>
                </c:pt>
                <c:pt idx="6">
                  <c:v>0.3</c:v>
                </c:pt>
              </c:numCache>
            </c:numRef>
          </c:val>
          <c:extLst xmlns:c16r2="http://schemas.microsoft.com/office/drawing/2015/06/chart">
            <c:ext xmlns:c16="http://schemas.microsoft.com/office/drawing/2014/chart" uri="{C3380CC4-5D6E-409C-BE32-E72D297353CC}">
              <c16:uniqueId val="{00000000-54CE-4512-A176-181544DF2C0E}"/>
            </c:ext>
          </c:extLst>
        </c:ser>
        <c:dLbls>
          <c:dLblPos val="inEnd"/>
          <c:showLegendKey val="0"/>
          <c:showVal val="1"/>
          <c:showCatName val="0"/>
          <c:showSerName val="0"/>
          <c:showPercent val="0"/>
          <c:showBubbleSize val="0"/>
        </c:dLbls>
        <c:gapWidth val="100"/>
        <c:axId val="-1468060672"/>
        <c:axId val="-1468054864"/>
      </c:barChart>
      <c:catAx>
        <c:axId val="-146806067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Brandon Grotesque Regular"/>
                <a:ea typeface="+mn-ea"/>
                <a:cs typeface="+mn-cs"/>
              </a:defRPr>
            </a:pPr>
            <a:endParaRPr lang="en-US"/>
          </a:p>
        </c:txPr>
        <c:crossAx val="-1468054864"/>
        <c:crosses val="autoZero"/>
        <c:auto val="1"/>
        <c:lblAlgn val="ctr"/>
        <c:lblOffset val="100"/>
        <c:noMultiLvlLbl val="0"/>
      </c:catAx>
      <c:valAx>
        <c:axId val="-1468054864"/>
        <c:scaling>
          <c:orientation val="minMax"/>
        </c:scaling>
        <c:delete val="1"/>
        <c:axPos val="t"/>
        <c:numFmt formatCode="0%" sourceLinked="1"/>
        <c:majorTickMark val="none"/>
        <c:minorTickMark val="none"/>
        <c:tickLblPos val="nextTo"/>
        <c:crossAx val="-1468060672"/>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Brandon Grotesque Regula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rgbClr val="08436F"/>
                </a:solidFill>
                <a:latin typeface="Brandon Grotesque Regular"/>
                <a:ea typeface="+mn-ea"/>
                <a:cs typeface="+mn-cs"/>
              </a:defRPr>
            </a:pPr>
            <a:r>
              <a:rPr lang="en-US" sz="1600" b="1" dirty="0" smtClean="0">
                <a:solidFill>
                  <a:srgbClr val="08436F"/>
                </a:solidFill>
              </a:rPr>
              <a:t>Awareness of GINA</a:t>
            </a:r>
            <a:endParaRPr lang="en-US" sz="1600" b="1" dirty="0">
              <a:solidFill>
                <a:srgbClr val="08436F"/>
              </a:solidFill>
            </a:endParaRPr>
          </a:p>
        </c:rich>
      </c:tx>
      <c:layout/>
      <c:overlay val="0"/>
      <c:spPr>
        <a:noFill/>
        <a:ln>
          <a:noFill/>
        </a:ln>
        <a:effectLst/>
      </c:spPr>
      <c:txPr>
        <a:bodyPr rot="0" spcFirstLastPara="1" vertOverflow="ellipsis" vert="horz" wrap="square" anchor="ctr" anchorCtr="1"/>
        <a:lstStyle/>
        <a:p>
          <a:pPr>
            <a:defRPr sz="1600" b="1" i="0" u="none" strike="noStrike" kern="1200" spc="0" baseline="0">
              <a:solidFill>
                <a:srgbClr val="08436F"/>
              </a:solidFill>
              <a:latin typeface="Brandon Grotesque Regular"/>
              <a:ea typeface="+mn-ea"/>
              <a:cs typeface="+mn-cs"/>
            </a:defRPr>
          </a:pPr>
          <a:endParaRPr lang="en-US"/>
        </a:p>
      </c:txPr>
    </c:title>
    <c:autoTitleDeleted val="0"/>
    <c:plotArea>
      <c:layout/>
      <c:pieChart>
        <c:varyColors val="1"/>
        <c:ser>
          <c:idx val="0"/>
          <c:order val="0"/>
          <c:tx>
            <c:strRef>
              <c:f>Sheet1!$B$1</c:f>
              <c:strCache>
                <c:ptCount val="1"/>
                <c:pt idx="0">
                  <c:v>Column1</c:v>
                </c:pt>
              </c:strCache>
            </c:strRef>
          </c:tx>
          <c:spPr>
            <a:solidFill>
              <a:srgbClr val="0067AC"/>
            </a:solidFill>
          </c:spPr>
          <c:explosion val="10"/>
          <c:dPt>
            <c:idx val="0"/>
            <c:bubble3D val="0"/>
            <c:spPr>
              <a:solidFill>
                <a:srgbClr val="0067AC"/>
              </a:solidFill>
              <a:ln w="19050">
                <a:solidFill>
                  <a:schemeClr val="lt1"/>
                </a:solidFill>
              </a:ln>
              <a:effectLst/>
            </c:spPr>
            <c:extLst xmlns:c16r2="http://schemas.microsoft.com/office/drawing/2015/06/chart">
              <c:ext xmlns:c16="http://schemas.microsoft.com/office/drawing/2014/chart" uri="{C3380CC4-5D6E-409C-BE32-E72D297353CC}">
                <c16:uniqueId val="{00000000-C1A8-42D1-9FC7-47D64DFFFFC4}"/>
              </c:ext>
            </c:extLst>
          </c:dPt>
          <c:dPt>
            <c:idx val="1"/>
            <c:bubble3D val="0"/>
            <c:spPr>
              <a:solidFill>
                <a:srgbClr val="C1CD23"/>
              </a:solidFill>
              <a:ln w="19050">
                <a:solidFill>
                  <a:schemeClr val="lt1"/>
                </a:solidFill>
              </a:ln>
              <a:effectLst/>
            </c:spPr>
            <c:extLst xmlns:c16r2="http://schemas.microsoft.com/office/drawing/2015/06/chart">
              <c:ext xmlns:c16="http://schemas.microsoft.com/office/drawing/2014/chart" uri="{C3380CC4-5D6E-409C-BE32-E72D297353CC}">
                <c16:uniqueId val="{00000001-8E26-4485-BA6C-A194B4987018}"/>
              </c:ext>
            </c:extLst>
          </c:dPt>
          <c:dPt>
            <c:idx val="2"/>
            <c:bubble3D val="0"/>
            <c:spPr>
              <a:solidFill>
                <a:schemeClr val="bg1">
                  <a:lumMod val="65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2-8E26-4485-BA6C-A194B4987018}"/>
              </c:ext>
            </c:extLst>
          </c:dPt>
          <c:dLbls>
            <c:dLbl>
              <c:idx val="0"/>
              <c:layout/>
              <c:tx>
                <c:rich>
                  <a:bodyPr/>
                  <a:lstStyle/>
                  <a:p>
                    <a:fld id="{2F3456B0-B1B8-494B-8FAF-298D8506C440}" type="VALUE">
                      <a:rPr lang="pl-PL" smtClean="0"/>
                      <a:pPr/>
                      <a:t>[VALUE]</a:t>
                    </a:fld>
                    <a:r>
                      <a:rPr lang="pl-PL" dirty="0" smtClean="0"/>
                      <a:t> aware</a:t>
                    </a:r>
                  </a:p>
                </c:rich>
              </c:tx>
              <c:dLblPos val="in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C1A8-42D1-9FC7-47D64DFFFFC4}"/>
                </c:ext>
                <c:ext xmlns:c15="http://schemas.microsoft.com/office/drawing/2012/chart" uri="{CE6537A1-D6FC-4f65-9D91-7224C49458BB}">
                  <c15:layout/>
                  <c15:dlblFieldTable/>
                  <c15:showDataLabelsRange val="0"/>
                </c:ext>
              </c:extLst>
            </c:dLbl>
            <c:dLbl>
              <c:idx val="1"/>
              <c:layout>
                <c:manualLayout>
                  <c:x val="-0.0262071158043005"/>
                  <c:y val="-0.202629799201389"/>
                </c:manualLayout>
              </c:layout>
              <c:tx>
                <c:rich>
                  <a:bodyPr rot="0" spcFirstLastPara="1" vertOverflow="ellipsis" vert="horz" wrap="square" anchor="ctr" anchorCtr="1"/>
                  <a:lstStyle/>
                  <a:p>
                    <a:pPr>
                      <a:defRPr sz="1800" b="0" i="0" u="none" strike="noStrike" kern="1200" baseline="0">
                        <a:solidFill>
                          <a:schemeClr val="bg1"/>
                        </a:solidFill>
                        <a:latin typeface="Brandon Grotesque Regular"/>
                        <a:ea typeface="+mn-ea"/>
                        <a:cs typeface="+mn-cs"/>
                      </a:defRPr>
                    </a:pPr>
                    <a:fld id="{E2D0ECE3-2A2C-4F59-9FCE-4F4160AEDFC4}" type="VALUE">
                      <a:rPr lang="en-US" sz="1800" smtClean="0"/>
                      <a:pPr>
                        <a:defRPr sz="1800">
                          <a:solidFill>
                            <a:schemeClr val="bg1"/>
                          </a:solidFill>
                        </a:defRPr>
                      </a:pPr>
                      <a:t>[VALUE]</a:t>
                    </a:fld>
                    <a:r>
                      <a:rPr lang="en-US" sz="1800" dirty="0" smtClean="0"/>
                      <a:t> Not aware </a:t>
                    </a:r>
                  </a:p>
                </c:rich>
              </c:tx>
              <c:spPr>
                <a:noFill/>
                <a:ln>
                  <a:noFill/>
                </a:ln>
                <a:effectLst/>
              </c:spPr>
              <c:txPr>
                <a:bodyPr rot="0" spcFirstLastPara="1" vertOverflow="ellipsis" vert="horz" wrap="square" anchor="ctr" anchorCtr="1"/>
                <a:lstStyle/>
                <a:p>
                  <a:pPr>
                    <a:defRPr sz="1800" b="0" i="0" u="none" strike="noStrike" kern="1200" baseline="0">
                      <a:solidFill>
                        <a:schemeClr val="bg1"/>
                      </a:solidFill>
                      <a:latin typeface="Brandon Grotesque Regular"/>
                      <a:ea typeface="+mn-ea"/>
                      <a:cs typeface="+mn-cs"/>
                    </a:defRPr>
                  </a:pPr>
                  <a:endParaRPr lang="en-US"/>
                </a:p>
              </c:txPr>
              <c:dLblPos val="bestFi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8E26-4485-BA6C-A194B4987018}"/>
                </c:ext>
                <c:ext xmlns:c15="http://schemas.microsoft.com/office/drawing/2012/chart" uri="{CE6537A1-D6FC-4f65-9D91-7224C49458BB}">
                  <c15:layout/>
                  <c15:dlblFieldTable/>
                  <c15:showDataLabelsRange val="0"/>
                </c:ext>
              </c:extLst>
            </c:dLbl>
            <c:dLbl>
              <c:idx val="2"/>
              <c:layout>
                <c:manualLayout>
                  <c:x val="0.0117468945213539"/>
                  <c:y val="0.083830493190882"/>
                </c:manualLayout>
              </c:layout>
              <c:tx>
                <c:rich>
                  <a:bodyPr/>
                  <a:lstStyle/>
                  <a:p>
                    <a:fld id="{B09B3F6F-EB97-4DD1-91AB-6C4921DE3AF7}" type="VALUE">
                      <a:rPr lang="en-US" sz="900" smtClean="0">
                        <a:solidFill>
                          <a:srgbClr val="08436F"/>
                        </a:solidFill>
                      </a:rPr>
                      <a:pPr/>
                      <a:t>[VALUE]</a:t>
                    </a:fld>
                    <a:r>
                      <a:rPr lang="en-US" sz="900" dirty="0" smtClean="0">
                        <a:solidFill>
                          <a:srgbClr val="08436F"/>
                        </a:solidFill>
                      </a:rPr>
                      <a:t> not</a:t>
                    </a:r>
                    <a:r>
                      <a:rPr lang="en-US" sz="900" baseline="0" dirty="0" smtClean="0">
                        <a:solidFill>
                          <a:srgbClr val="08436F"/>
                        </a:solidFill>
                      </a:rPr>
                      <a:t> sure</a:t>
                    </a:r>
                  </a:p>
                </c:rich>
              </c:tx>
              <c:dLblPos val="bestFi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8E26-4485-BA6C-A194B4987018}"/>
                </c:ext>
                <c:ext xmlns:c15="http://schemas.microsoft.com/office/drawing/2012/chart" uri="{CE6537A1-D6FC-4f65-9D91-7224C49458BB}">
                  <c15:layout/>
                  <c15:dlblFieldTable/>
                  <c15:showDataLabelsRange val="0"/>
                </c:ext>
              </c:extLst>
            </c:dLbl>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Brandon Grotesque Regular"/>
                    <a:ea typeface="+mn-ea"/>
                    <a:cs typeface="+mn-cs"/>
                  </a:defRPr>
                </a:pPr>
                <a:endParaRPr lang="en-US"/>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Sheet1!$A$2:$A$4</c:f>
              <c:strCache>
                <c:ptCount val="3"/>
                <c:pt idx="0">
                  <c:v>Yes, was aware</c:v>
                </c:pt>
                <c:pt idx="1">
                  <c:v>No, was not aware</c:v>
                </c:pt>
                <c:pt idx="2">
                  <c:v>Not sure</c:v>
                </c:pt>
              </c:strCache>
            </c:strRef>
          </c:cat>
          <c:val>
            <c:numRef>
              <c:f>Sheet1!$B$2:$B$4</c:f>
              <c:numCache>
                <c:formatCode>0%</c:formatCode>
                <c:ptCount val="3"/>
                <c:pt idx="0">
                  <c:v>0.1</c:v>
                </c:pt>
                <c:pt idx="1">
                  <c:v>0.84</c:v>
                </c:pt>
                <c:pt idx="2">
                  <c:v>0.06</c:v>
                </c:pt>
              </c:numCache>
            </c:numRef>
          </c:val>
          <c:extLst xmlns:c16r2="http://schemas.microsoft.com/office/drawing/2015/06/chart">
            <c:ext xmlns:c16="http://schemas.microsoft.com/office/drawing/2014/chart" uri="{C3380CC4-5D6E-409C-BE32-E72D297353CC}">
              <c16:uniqueId val="{00000000-8E26-4485-BA6C-A194B4987018}"/>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latin typeface="Brandon Grotesque Regula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rgbClr val="08436F"/>
                </a:solidFill>
                <a:latin typeface="Brandon Grotesque Regular"/>
                <a:ea typeface="+mn-ea"/>
                <a:cs typeface="+mn-cs"/>
              </a:defRPr>
            </a:pPr>
            <a:r>
              <a:rPr lang="en-US" sz="1400" b="1" dirty="0">
                <a:solidFill>
                  <a:srgbClr val="08436F"/>
                </a:solidFill>
              </a:rPr>
              <a:t>Comfort with </a:t>
            </a:r>
            <a:r>
              <a:rPr lang="en-US" sz="1400" b="1" dirty="0" smtClean="0">
                <a:solidFill>
                  <a:srgbClr val="08436F"/>
                </a:solidFill>
              </a:rPr>
              <a:t>Genetic Testing Knowing</a:t>
            </a:r>
            <a:r>
              <a:rPr lang="en-US" sz="1400" b="1" baseline="0" dirty="0" smtClean="0">
                <a:solidFill>
                  <a:srgbClr val="08436F"/>
                </a:solidFill>
              </a:rPr>
              <a:t> about GINA</a:t>
            </a:r>
            <a:endParaRPr lang="en-US" sz="1400" b="1" dirty="0">
              <a:solidFill>
                <a:srgbClr val="08436F"/>
              </a:solidFill>
            </a:endParaRPr>
          </a:p>
        </c:rich>
      </c:tx>
      <c:layout>
        <c:manualLayout>
          <c:xMode val="edge"/>
          <c:yMode val="edge"/>
          <c:x val="0.148332843928446"/>
          <c:y val="0.0570045194365873"/>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rgbClr val="08436F"/>
              </a:solidFill>
              <a:latin typeface="Brandon Grotesque Regular"/>
              <a:ea typeface="+mn-ea"/>
              <a:cs typeface="+mn-cs"/>
            </a:defRPr>
          </a:pPr>
          <a:endParaRPr lang="en-US"/>
        </a:p>
      </c:txPr>
    </c:title>
    <c:autoTitleDeleted val="0"/>
    <c:plotArea>
      <c:layout/>
      <c:barChart>
        <c:barDir val="col"/>
        <c:grouping val="clustered"/>
        <c:varyColors val="0"/>
        <c:ser>
          <c:idx val="0"/>
          <c:order val="0"/>
          <c:tx>
            <c:strRef>
              <c:f>Sheet1!$B$1</c:f>
              <c:strCache>
                <c:ptCount val="1"/>
                <c:pt idx="0">
                  <c:v>More comfortable</c:v>
                </c:pt>
              </c:strCache>
            </c:strRef>
          </c:tx>
          <c:spPr>
            <a:solidFill>
              <a:srgbClr val="0067AC"/>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Brandon Grotesque Regular"/>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All adults</c:v>
                </c:pt>
              </c:strCache>
            </c:strRef>
          </c:cat>
          <c:val>
            <c:numRef>
              <c:f>Sheet1!$B$2</c:f>
              <c:numCache>
                <c:formatCode>0%</c:formatCode>
                <c:ptCount val="1"/>
                <c:pt idx="0">
                  <c:v>0.31</c:v>
                </c:pt>
              </c:numCache>
            </c:numRef>
          </c:val>
          <c:extLst xmlns:c16r2="http://schemas.microsoft.com/office/drawing/2015/06/chart">
            <c:ext xmlns:c16="http://schemas.microsoft.com/office/drawing/2014/chart" uri="{C3380CC4-5D6E-409C-BE32-E72D297353CC}">
              <c16:uniqueId val="{00000000-F81D-423B-A09B-D416CA2C7AB5}"/>
            </c:ext>
          </c:extLst>
        </c:ser>
        <c:ser>
          <c:idx val="1"/>
          <c:order val="1"/>
          <c:tx>
            <c:strRef>
              <c:f>Sheet1!$C$1</c:f>
              <c:strCache>
                <c:ptCount val="1"/>
                <c:pt idx="0">
                  <c:v>No difference</c:v>
                </c:pt>
              </c:strCache>
            </c:strRef>
          </c:tx>
          <c:spPr>
            <a:solidFill>
              <a:srgbClr val="00A8CC"/>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Brandon Grotesque Regular"/>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All adults</c:v>
                </c:pt>
              </c:strCache>
            </c:strRef>
          </c:cat>
          <c:val>
            <c:numRef>
              <c:f>Sheet1!$C$2</c:f>
              <c:numCache>
                <c:formatCode>0%</c:formatCode>
                <c:ptCount val="1"/>
                <c:pt idx="0">
                  <c:v>0.43</c:v>
                </c:pt>
              </c:numCache>
            </c:numRef>
          </c:val>
          <c:extLst xmlns:c16r2="http://schemas.microsoft.com/office/drawing/2015/06/chart">
            <c:ext xmlns:c16="http://schemas.microsoft.com/office/drawing/2014/chart" uri="{C3380CC4-5D6E-409C-BE32-E72D297353CC}">
              <c16:uniqueId val="{00000001-F81D-423B-A09B-D416CA2C7AB5}"/>
            </c:ext>
          </c:extLst>
        </c:ser>
        <c:ser>
          <c:idx val="2"/>
          <c:order val="2"/>
          <c:tx>
            <c:strRef>
              <c:f>Sheet1!$D$1</c:f>
              <c:strCache>
                <c:ptCount val="1"/>
                <c:pt idx="0">
                  <c:v>Less comfortable</c:v>
                </c:pt>
              </c:strCache>
            </c:strRef>
          </c:tx>
          <c:spPr>
            <a:solidFill>
              <a:srgbClr val="C1CD23"/>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Brandon Grotesque Regular"/>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All adults</c:v>
                </c:pt>
              </c:strCache>
            </c:strRef>
          </c:cat>
          <c:val>
            <c:numRef>
              <c:f>Sheet1!$D$2</c:f>
              <c:numCache>
                <c:formatCode>0%</c:formatCode>
                <c:ptCount val="1"/>
                <c:pt idx="0">
                  <c:v>0.1</c:v>
                </c:pt>
              </c:numCache>
            </c:numRef>
          </c:val>
          <c:extLst xmlns:c16r2="http://schemas.microsoft.com/office/drawing/2015/06/chart">
            <c:ext xmlns:c16="http://schemas.microsoft.com/office/drawing/2014/chart" uri="{C3380CC4-5D6E-409C-BE32-E72D297353CC}">
              <c16:uniqueId val="{00000002-F81D-423B-A09B-D416CA2C7AB5}"/>
            </c:ext>
          </c:extLst>
        </c:ser>
        <c:ser>
          <c:idx val="3"/>
          <c:order val="3"/>
          <c:tx>
            <c:strRef>
              <c:f>Sheet1!$E$1</c:f>
              <c:strCache>
                <c:ptCount val="1"/>
                <c:pt idx="0">
                  <c:v>Not sure</c:v>
                </c:pt>
              </c:strCache>
            </c:strRef>
          </c:tx>
          <c:spPr>
            <a:solidFill>
              <a:schemeClr val="bg1">
                <a:lumMod val="65000"/>
              </a:schemeClr>
            </a:solidFill>
            <a:ln>
              <a:noFill/>
            </a:ln>
            <a:effectLst/>
          </c:spPr>
          <c:invertIfNegative val="0"/>
          <c:dLbls>
            <c:dLbl>
              <c:idx val="0"/>
              <c:layout/>
              <c:tx>
                <c:rich>
                  <a:bodyPr/>
                  <a:lstStyle/>
                  <a:p>
                    <a:fld id="{1822CD7B-C39E-0D4D-ACC0-BA85854E0815}" type="VALUE">
                      <a:rPr lang="en-US">
                        <a:solidFill>
                          <a:srgbClr val="08436F"/>
                        </a:solidFill>
                      </a:rPr>
                      <a:pPr/>
                      <a:t>[VALUE]</a:t>
                    </a:fld>
                    <a:endParaRPr lang="en-US"/>
                  </a:p>
                </c:rich>
              </c:tx>
              <c:dLblPos val="ctr"/>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Brandon Grotesque Regular"/>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All adults</c:v>
                </c:pt>
              </c:strCache>
            </c:strRef>
          </c:cat>
          <c:val>
            <c:numRef>
              <c:f>Sheet1!$E$2</c:f>
              <c:numCache>
                <c:formatCode>0%</c:formatCode>
                <c:ptCount val="1"/>
                <c:pt idx="0">
                  <c:v>0.04</c:v>
                </c:pt>
              </c:numCache>
            </c:numRef>
          </c:val>
          <c:extLst xmlns:c16r2="http://schemas.microsoft.com/office/drawing/2015/06/chart">
            <c:ext xmlns:c16="http://schemas.microsoft.com/office/drawing/2014/chart" uri="{C3380CC4-5D6E-409C-BE32-E72D297353CC}">
              <c16:uniqueId val="{00000003-F81D-423B-A09B-D416CA2C7AB5}"/>
            </c:ext>
          </c:extLst>
        </c:ser>
        <c:dLbls>
          <c:dLblPos val="ctr"/>
          <c:showLegendKey val="0"/>
          <c:showVal val="1"/>
          <c:showCatName val="0"/>
          <c:showSerName val="0"/>
          <c:showPercent val="0"/>
          <c:showBubbleSize val="0"/>
        </c:dLbls>
        <c:gapWidth val="100"/>
        <c:axId val="-1586542352"/>
        <c:axId val="-1586550416"/>
      </c:barChart>
      <c:catAx>
        <c:axId val="-1586542352"/>
        <c:scaling>
          <c:orientation val="minMax"/>
        </c:scaling>
        <c:delete val="1"/>
        <c:axPos val="b"/>
        <c:numFmt formatCode="General" sourceLinked="1"/>
        <c:majorTickMark val="none"/>
        <c:minorTickMark val="none"/>
        <c:tickLblPos val="nextTo"/>
        <c:crossAx val="-1586550416"/>
        <c:crosses val="autoZero"/>
        <c:auto val="1"/>
        <c:lblAlgn val="ctr"/>
        <c:lblOffset val="100"/>
        <c:noMultiLvlLbl val="0"/>
      </c:catAx>
      <c:valAx>
        <c:axId val="-1586550416"/>
        <c:scaling>
          <c:orientation val="minMax"/>
        </c:scaling>
        <c:delete val="1"/>
        <c:axPos val="l"/>
        <c:numFmt formatCode="0%" sourceLinked="1"/>
        <c:majorTickMark val="none"/>
        <c:minorTickMark val="none"/>
        <c:tickLblPos val="nextTo"/>
        <c:crossAx val="-1586542352"/>
        <c:crosses val="autoZero"/>
        <c:crossBetween val="between"/>
      </c:valAx>
      <c:spPr>
        <a:noFill/>
        <a:ln>
          <a:noFill/>
        </a:ln>
        <a:effectLst/>
      </c:spPr>
    </c:plotArea>
    <c:legend>
      <c:legendPos val="b"/>
      <c:layout>
        <c:manualLayout>
          <c:xMode val="edge"/>
          <c:yMode val="edge"/>
          <c:x val="0.0"/>
          <c:y val="0.846776217709536"/>
          <c:w val="0.997656509814117"/>
          <c:h val="0.131830165000379"/>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Brandon Grotesque Regular"/>
              <a:ea typeface="+mn-ea"/>
              <a:cs typeface="+mn-cs"/>
            </a:defRPr>
          </a:pPr>
          <a:endParaRPr lang="en-US"/>
        </a:p>
      </c:txPr>
    </c:legend>
    <c:plotVisOnly val="1"/>
    <c:dispBlanksAs val="gap"/>
    <c:showDLblsOverMax val="0"/>
  </c:chart>
  <c:spPr>
    <a:noFill/>
    <a:ln>
      <a:noFill/>
    </a:ln>
    <a:effectLst/>
  </c:spPr>
  <c:txPr>
    <a:bodyPr/>
    <a:lstStyle/>
    <a:p>
      <a:pPr>
        <a:defRPr>
          <a:latin typeface="Brandon Grotesque Regula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rgbClr val="08436F"/>
                </a:solidFill>
                <a:latin typeface="Brandon Grotesque Regular"/>
                <a:ea typeface="+mn-ea"/>
                <a:cs typeface="+mn-cs"/>
              </a:defRPr>
            </a:pPr>
            <a:r>
              <a:rPr lang="en-US" sz="1600" b="1" dirty="0" smtClean="0">
                <a:solidFill>
                  <a:srgbClr val="08436F"/>
                </a:solidFill>
              </a:rPr>
              <a:t>Awareness of</a:t>
            </a:r>
            <a:r>
              <a:rPr lang="en-US" sz="1600" b="1" baseline="0" dirty="0" smtClean="0">
                <a:solidFill>
                  <a:srgbClr val="08436F"/>
                </a:solidFill>
              </a:rPr>
              <a:t> the </a:t>
            </a:r>
            <a:r>
              <a:rPr lang="en-US" sz="1600" b="1" i="1" baseline="0" dirty="0" smtClean="0">
                <a:solidFill>
                  <a:srgbClr val="08436F"/>
                </a:solidFill>
              </a:rPr>
              <a:t>All of Us</a:t>
            </a:r>
            <a:r>
              <a:rPr lang="en-US" sz="1600" b="1" baseline="0" dirty="0" smtClean="0">
                <a:solidFill>
                  <a:srgbClr val="08436F"/>
                </a:solidFill>
              </a:rPr>
              <a:t> Research Program</a:t>
            </a:r>
            <a:endParaRPr lang="en-US" sz="1600" b="1" dirty="0">
              <a:solidFill>
                <a:srgbClr val="08436F"/>
              </a:solidFill>
            </a:endParaRPr>
          </a:p>
        </c:rich>
      </c:tx>
      <c:layout/>
      <c:overlay val="0"/>
      <c:spPr>
        <a:noFill/>
        <a:ln>
          <a:noFill/>
        </a:ln>
        <a:effectLst/>
      </c:spPr>
      <c:txPr>
        <a:bodyPr rot="0" spcFirstLastPara="1" vertOverflow="ellipsis" vert="horz" wrap="square" anchor="ctr" anchorCtr="1"/>
        <a:lstStyle/>
        <a:p>
          <a:pPr>
            <a:defRPr sz="1600" b="1" i="0" u="none" strike="noStrike" kern="1200" spc="0" baseline="0">
              <a:solidFill>
                <a:srgbClr val="08436F"/>
              </a:solidFill>
              <a:latin typeface="Brandon Grotesque Regular"/>
              <a:ea typeface="+mn-ea"/>
              <a:cs typeface="+mn-cs"/>
            </a:defRPr>
          </a:pPr>
          <a:endParaRPr lang="en-US"/>
        </a:p>
      </c:txPr>
    </c:title>
    <c:autoTitleDeleted val="0"/>
    <c:plotArea>
      <c:layout/>
      <c:pieChart>
        <c:varyColors val="1"/>
        <c:ser>
          <c:idx val="0"/>
          <c:order val="0"/>
          <c:tx>
            <c:strRef>
              <c:f>Sheet1!$B$1</c:f>
              <c:strCache>
                <c:ptCount val="1"/>
                <c:pt idx="0">
                  <c:v>Column1</c:v>
                </c:pt>
              </c:strCache>
            </c:strRef>
          </c:tx>
          <c:spPr>
            <a:solidFill>
              <a:srgbClr val="0067AC"/>
            </a:solidFill>
          </c:spPr>
          <c:explosion val="11"/>
          <c:dPt>
            <c:idx val="0"/>
            <c:bubble3D val="0"/>
            <c:spPr>
              <a:solidFill>
                <a:srgbClr val="0067AC"/>
              </a:solidFill>
              <a:ln w="19050">
                <a:solidFill>
                  <a:schemeClr val="lt1"/>
                </a:solidFill>
              </a:ln>
              <a:effectLst/>
            </c:spPr>
            <c:extLst xmlns:c16r2="http://schemas.microsoft.com/office/drawing/2015/06/chart">
              <c:ext xmlns:c16="http://schemas.microsoft.com/office/drawing/2014/chart" uri="{C3380CC4-5D6E-409C-BE32-E72D297353CC}">
                <c16:uniqueId val="{00000000-C1A8-42D1-9FC7-47D64DFFFFC4}"/>
              </c:ext>
            </c:extLst>
          </c:dPt>
          <c:dPt>
            <c:idx val="1"/>
            <c:bubble3D val="0"/>
            <c:spPr>
              <a:solidFill>
                <a:srgbClr val="C1CD23"/>
              </a:solidFill>
              <a:ln w="19050">
                <a:solidFill>
                  <a:schemeClr val="lt1"/>
                </a:solidFill>
              </a:ln>
              <a:effectLst/>
            </c:spPr>
            <c:extLst xmlns:c16r2="http://schemas.microsoft.com/office/drawing/2015/06/chart">
              <c:ext xmlns:c16="http://schemas.microsoft.com/office/drawing/2014/chart" uri="{C3380CC4-5D6E-409C-BE32-E72D297353CC}">
                <c16:uniqueId val="{00000001-8E26-4485-BA6C-A194B4987018}"/>
              </c:ext>
            </c:extLst>
          </c:dPt>
          <c:dPt>
            <c:idx val="2"/>
            <c:bubble3D val="0"/>
            <c:spPr>
              <a:solidFill>
                <a:schemeClr val="bg1">
                  <a:lumMod val="65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2-8E26-4485-BA6C-A194B4987018}"/>
              </c:ext>
            </c:extLst>
          </c:dPt>
          <c:dLbls>
            <c:dLbl>
              <c:idx val="0"/>
              <c:layout>
                <c:manualLayout>
                  <c:x val="-0.0428021832902237"/>
                  <c:y val="0.137311188056168"/>
                </c:manualLayout>
              </c:layout>
              <c:tx>
                <c:rich>
                  <a:bodyPr/>
                  <a:lstStyle/>
                  <a:p>
                    <a:fld id="{B15D1988-E40E-40D7-8D94-6E0C6F1AFD37}" type="VALUE">
                      <a:rPr lang="en-US" smtClean="0"/>
                      <a:pPr/>
                      <a:t>[VALUE]</a:t>
                    </a:fld>
                    <a:endParaRPr lang="en-US"/>
                  </a:p>
                </c:rich>
              </c:tx>
              <c:dLblPos val="bestFi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C1A8-42D1-9FC7-47D64DFFFFC4}"/>
                </c:ext>
                <c:ext xmlns:c15="http://schemas.microsoft.com/office/drawing/2012/chart" uri="{CE6537A1-D6FC-4f65-9D91-7224C49458BB}">
                  <c15:layout/>
                  <c15:dlblFieldTable/>
                  <c15:showDataLabelsRange val="0"/>
                </c:ext>
              </c:extLst>
            </c:dLbl>
            <c:dLbl>
              <c:idx val="1"/>
              <c:layout>
                <c:manualLayout>
                  <c:x val="-0.0185241267918433"/>
                  <c:y val="-0.21547008379226"/>
                </c:manualLayout>
              </c:layout>
              <c:tx>
                <c:rich>
                  <a:bodyPr rot="0" spcFirstLastPara="1" vertOverflow="ellipsis" vert="horz" wrap="square" anchor="ctr" anchorCtr="1"/>
                  <a:lstStyle/>
                  <a:p>
                    <a:pPr>
                      <a:defRPr sz="1800" b="0" i="0" u="none" strike="noStrike" kern="1200" baseline="0">
                        <a:solidFill>
                          <a:schemeClr val="bg1"/>
                        </a:solidFill>
                        <a:latin typeface="Brandon Grotesque Regular"/>
                        <a:ea typeface="+mn-ea"/>
                        <a:cs typeface="+mn-cs"/>
                      </a:defRPr>
                    </a:pPr>
                    <a:fld id="{6F089CD8-1308-4BFE-857A-89BF956414F1}" type="VALUE">
                      <a:rPr lang="en-US" sz="1800" smtClean="0"/>
                      <a:pPr>
                        <a:defRPr sz="1800">
                          <a:solidFill>
                            <a:schemeClr val="bg1"/>
                          </a:solidFill>
                        </a:defRPr>
                      </a:pPr>
                      <a:t>[VALUE]</a:t>
                    </a:fld>
                    <a:r>
                      <a:rPr lang="en-US" sz="1800" dirty="0" smtClean="0"/>
                      <a:t> not aware</a:t>
                    </a:r>
                  </a:p>
                </c:rich>
              </c:tx>
              <c:spPr>
                <a:noFill/>
                <a:ln>
                  <a:noFill/>
                </a:ln>
                <a:effectLst/>
              </c:spPr>
              <c:txPr>
                <a:bodyPr rot="0" spcFirstLastPara="1" vertOverflow="ellipsis" vert="horz" wrap="square" anchor="ctr" anchorCtr="1"/>
                <a:lstStyle/>
                <a:p>
                  <a:pPr>
                    <a:defRPr sz="1800" b="0" i="0" u="none" strike="noStrike" kern="1200" baseline="0">
                      <a:solidFill>
                        <a:schemeClr val="bg1"/>
                      </a:solidFill>
                      <a:latin typeface="Brandon Grotesque Regular"/>
                      <a:ea typeface="+mn-ea"/>
                      <a:cs typeface="+mn-cs"/>
                    </a:defRPr>
                  </a:pPr>
                  <a:endParaRPr lang="en-US"/>
                </a:p>
              </c:txPr>
              <c:dLblPos val="bestFi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8E26-4485-BA6C-A194B4987018}"/>
                </c:ext>
                <c:ext xmlns:c15="http://schemas.microsoft.com/office/drawing/2012/chart" uri="{CE6537A1-D6FC-4f65-9D91-7224C49458BB}">
                  <c15:layout/>
                  <c15:dlblFieldTable/>
                  <c15:showDataLabelsRange val="0"/>
                </c:ext>
              </c:extLst>
            </c:dLbl>
            <c:dLbl>
              <c:idx val="2"/>
              <c:layout>
                <c:manualLayout>
                  <c:x val="-0.0068761928162463"/>
                  <c:y val="0.0415562196387072"/>
                </c:manualLayout>
              </c:layout>
              <c:tx>
                <c:rich>
                  <a:bodyPr/>
                  <a:lstStyle/>
                  <a:p>
                    <a:fld id="{C4D01A07-2A04-437D-9C55-9C7346D69C1A}" type="VALUE">
                      <a:rPr lang="en-US" sz="1400" smtClean="0">
                        <a:solidFill>
                          <a:schemeClr val="tx1"/>
                        </a:solidFill>
                      </a:rPr>
                      <a:pPr/>
                      <a:t>[VALUE]</a:t>
                    </a:fld>
                    <a:r>
                      <a:rPr lang="en-US" sz="1400" dirty="0" smtClean="0">
                        <a:solidFill>
                          <a:schemeClr val="tx1"/>
                        </a:solidFill>
                      </a:rPr>
                      <a:t> not sure</a:t>
                    </a:r>
                  </a:p>
                </c:rich>
              </c:tx>
              <c:dLblPos val="bestFi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8E26-4485-BA6C-A194B4987018}"/>
                </c:ext>
                <c:ext xmlns:c15="http://schemas.microsoft.com/office/drawing/2012/chart" uri="{CE6537A1-D6FC-4f65-9D91-7224C49458BB}">
                  <c15:layout>
                    <c:manualLayout>
                      <c:w val="0.178378487340751"/>
                      <c:h val="0.0732582036835978"/>
                    </c:manualLayout>
                  </c15:layout>
                  <c15:dlblFieldTable/>
                  <c15:showDataLabelsRange val="0"/>
                </c:ext>
              </c:extLst>
            </c:dLbl>
            <c:spPr>
              <a:noFill/>
              <a:ln>
                <a:noFill/>
              </a:ln>
              <a:effectLst/>
            </c:spPr>
            <c:txPr>
              <a:bodyPr rot="0" spcFirstLastPara="1" vertOverflow="ellipsis" vert="horz" wrap="square" anchor="ctr" anchorCtr="1"/>
              <a:lstStyle/>
              <a:p>
                <a:pPr>
                  <a:defRPr sz="2000" b="0" i="0" u="none" strike="noStrike" kern="1200" baseline="0">
                    <a:solidFill>
                      <a:schemeClr val="bg1"/>
                    </a:solidFill>
                    <a:latin typeface="Brandon Grotesque Regular"/>
                    <a:ea typeface="+mn-ea"/>
                    <a:cs typeface="+mn-cs"/>
                  </a:defRPr>
                </a:pPr>
                <a:endParaRPr lang="en-US"/>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Sheet1!$A$2:$A$4</c:f>
              <c:strCache>
                <c:ptCount val="3"/>
                <c:pt idx="0">
                  <c:v>Yes, was aware</c:v>
                </c:pt>
                <c:pt idx="1">
                  <c:v>No, was not aware</c:v>
                </c:pt>
                <c:pt idx="2">
                  <c:v>Not sure</c:v>
                </c:pt>
              </c:strCache>
            </c:strRef>
          </c:cat>
          <c:val>
            <c:numRef>
              <c:f>Sheet1!$B$2:$B$4</c:f>
              <c:numCache>
                <c:formatCode>0%</c:formatCode>
                <c:ptCount val="3"/>
                <c:pt idx="0">
                  <c:v>0.09</c:v>
                </c:pt>
                <c:pt idx="1">
                  <c:v>0.81</c:v>
                </c:pt>
                <c:pt idx="2">
                  <c:v>0.1</c:v>
                </c:pt>
              </c:numCache>
            </c:numRef>
          </c:val>
          <c:extLst xmlns:c16r2="http://schemas.microsoft.com/office/drawing/2015/06/chart">
            <c:ext xmlns:c16="http://schemas.microsoft.com/office/drawing/2014/chart" uri="{C3380CC4-5D6E-409C-BE32-E72D297353CC}">
              <c16:uniqueId val="{00000000-8E26-4485-BA6C-A194B4987018}"/>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latin typeface="Brandon Grotesque Regula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rgbClr val="08436F"/>
                </a:solidFill>
                <a:latin typeface="Brandon Grotesque Regular"/>
                <a:ea typeface="+mn-ea"/>
                <a:cs typeface="+mn-cs"/>
              </a:defRPr>
            </a:pPr>
            <a:r>
              <a:rPr lang="en-US" sz="1400" b="1" dirty="0" smtClean="0">
                <a:solidFill>
                  <a:srgbClr val="08436F"/>
                </a:solidFill>
              </a:rPr>
              <a:t>Possible</a:t>
            </a:r>
            <a:r>
              <a:rPr lang="en-US" sz="1400" b="1" baseline="0" dirty="0" smtClean="0">
                <a:solidFill>
                  <a:srgbClr val="08436F"/>
                </a:solidFill>
              </a:rPr>
              <a:t> policy outcomes</a:t>
            </a:r>
            <a:endParaRPr lang="en-US" sz="1400" b="1" dirty="0">
              <a:solidFill>
                <a:srgbClr val="08436F"/>
              </a:solidFill>
            </a:endParaRPr>
          </a:p>
        </c:rich>
      </c:tx>
      <c:layout>
        <c:manualLayout>
          <c:xMode val="edge"/>
          <c:yMode val="edge"/>
          <c:x val="0.115866342619665"/>
          <c:y val="0.0421510534444381"/>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rgbClr val="08436F"/>
              </a:solidFill>
              <a:latin typeface="Brandon Grotesque Regular"/>
              <a:ea typeface="+mn-ea"/>
              <a:cs typeface="+mn-cs"/>
            </a:defRPr>
          </a:pPr>
          <a:endParaRPr lang="en-US"/>
        </a:p>
      </c:txPr>
    </c:title>
    <c:autoTitleDeleted val="0"/>
    <c:plotArea>
      <c:layout>
        <c:manualLayout>
          <c:layoutTarget val="inner"/>
          <c:xMode val="edge"/>
          <c:yMode val="edge"/>
          <c:x val="0.506347283338974"/>
          <c:y val="0.100227200562298"/>
          <c:w val="0.475615196294574"/>
          <c:h val="0.803064484472573"/>
        </c:manualLayout>
      </c:layout>
      <c:barChart>
        <c:barDir val="bar"/>
        <c:grouping val="percentStacked"/>
        <c:varyColors val="0"/>
        <c:ser>
          <c:idx val="0"/>
          <c:order val="0"/>
          <c:tx>
            <c:strRef>
              <c:f>Sheet1!$B$1</c:f>
              <c:strCache>
                <c:ptCount val="1"/>
                <c:pt idx="0">
                  <c:v>Completely acceptable</c:v>
                </c:pt>
              </c:strCache>
            </c:strRef>
          </c:tx>
          <c:spPr>
            <a:solidFill>
              <a:srgbClr val="08436F"/>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Brandon Grotesque Regular"/>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Doctors and patients will have more information available to decide which course of treatment is best for the individual.</c:v>
                </c:pt>
                <c:pt idx="1">
                  <c:v>Patients will spend less in out-of-pocket costs because the right treatment at the right time will help them avoid paying to treat medical problems caused by the side effects and symptoms that remain when a treatment isn't quite right for them.</c:v>
                </c:pt>
                <c:pt idx="2">
                  <c:v>The government and insurance companies will decide which personalized medicine treatments are cost-effective on average, and only cover those that meet their standards.</c:v>
                </c:pt>
                <c:pt idx="3">
                  <c:v>Patients will face higher out-of-pocket costs because of higher co-payments for the tests and treatments used in personalized medicine.</c:v>
                </c:pt>
              </c:strCache>
            </c:strRef>
          </c:cat>
          <c:val>
            <c:numRef>
              <c:f>Sheet1!$B$2:$B$5</c:f>
              <c:numCache>
                <c:formatCode>0%</c:formatCode>
                <c:ptCount val="4"/>
                <c:pt idx="0">
                  <c:v>0.52</c:v>
                </c:pt>
                <c:pt idx="1">
                  <c:v>0.44</c:v>
                </c:pt>
                <c:pt idx="2">
                  <c:v>0.1</c:v>
                </c:pt>
                <c:pt idx="3">
                  <c:v>0.09</c:v>
                </c:pt>
              </c:numCache>
            </c:numRef>
          </c:val>
          <c:extLst xmlns:c16r2="http://schemas.microsoft.com/office/drawing/2015/06/chart">
            <c:ext xmlns:c16="http://schemas.microsoft.com/office/drawing/2014/chart" uri="{C3380CC4-5D6E-409C-BE32-E72D297353CC}">
              <c16:uniqueId val="{00000000-3757-4884-A293-6025BE4F1267}"/>
            </c:ext>
          </c:extLst>
        </c:ser>
        <c:ser>
          <c:idx val="1"/>
          <c:order val="1"/>
          <c:tx>
            <c:strRef>
              <c:f>Sheet1!$C$1</c:f>
              <c:strCache>
                <c:ptCount val="1"/>
                <c:pt idx="0">
                  <c:v>Mostly acceptable</c:v>
                </c:pt>
              </c:strCache>
            </c:strRef>
          </c:tx>
          <c:spPr>
            <a:solidFill>
              <a:srgbClr val="0067AC"/>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Brandon Grotesque Regular"/>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Doctors and patients will have more information available to decide which course of treatment is best for the individual.</c:v>
                </c:pt>
                <c:pt idx="1">
                  <c:v>Patients will spend less in out-of-pocket costs because the right treatment at the right time will help them avoid paying to treat medical problems caused by the side effects and symptoms that remain when a treatment isn't quite right for them.</c:v>
                </c:pt>
                <c:pt idx="2">
                  <c:v>The government and insurance companies will decide which personalized medicine treatments are cost-effective on average, and only cover those that meet their standards.</c:v>
                </c:pt>
                <c:pt idx="3">
                  <c:v>Patients will face higher out-of-pocket costs because of higher co-payments for the tests and treatments used in personalized medicine.</c:v>
                </c:pt>
              </c:strCache>
            </c:strRef>
          </c:cat>
          <c:val>
            <c:numRef>
              <c:f>Sheet1!$C$2:$C$5</c:f>
              <c:numCache>
                <c:formatCode>0%</c:formatCode>
                <c:ptCount val="4"/>
                <c:pt idx="0">
                  <c:v>0.36</c:v>
                </c:pt>
                <c:pt idx="1">
                  <c:v>0.4</c:v>
                </c:pt>
                <c:pt idx="2">
                  <c:v>0.27</c:v>
                </c:pt>
                <c:pt idx="3">
                  <c:v>0.23</c:v>
                </c:pt>
              </c:numCache>
            </c:numRef>
          </c:val>
          <c:extLst xmlns:c16r2="http://schemas.microsoft.com/office/drawing/2015/06/chart">
            <c:ext xmlns:c16="http://schemas.microsoft.com/office/drawing/2014/chart" uri="{C3380CC4-5D6E-409C-BE32-E72D297353CC}">
              <c16:uniqueId val="{00000000-A738-403C-8EF5-202286B2BBB8}"/>
            </c:ext>
          </c:extLst>
        </c:ser>
        <c:ser>
          <c:idx val="2"/>
          <c:order val="2"/>
          <c:tx>
            <c:strRef>
              <c:f>Sheet1!$D$1</c:f>
              <c:strCache>
                <c:ptCount val="1"/>
                <c:pt idx="0">
                  <c:v>Mostly unacceptable</c:v>
                </c:pt>
              </c:strCache>
            </c:strRef>
          </c:tx>
          <c:spPr>
            <a:solidFill>
              <a:srgbClr val="00A8C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Brandon Grotesque Regular"/>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Doctors and patients will have more information available to decide which course of treatment is best for the individual.</c:v>
                </c:pt>
                <c:pt idx="1">
                  <c:v>Patients will spend less in out-of-pocket costs because the right treatment at the right time will help them avoid paying to treat medical problems caused by the side effects and symptoms that remain when a treatment isn't quite right for them.</c:v>
                </c:pt>
                <c:pt idx="2">
                  <c:v>The government and insurance companies will decide which personalized medicine treatments are cost-effective on average, and only cover those that meet their standards.</c:v>
                </c:pt>
                <c:pt idx="3">
                  <c:v>Patients will face higher out-of-pocket costs because of higher co-payments for the tests and treatments used in personalized medicine.</c:v>
                </c:pt>
              </c:strCache>
            </c:strRef>
          </c:cat>
          <c:val>
            <c:numRef>
              <c:f>Sheet1!$D$2:$D$5</c:f>
              <c:numCache>
                <c:formatCode>0%</c:formatCode>
                <c:ptCount val="4"/>
                <c:pt idx="0">
                  <c:v>0.04</c:v>
                </c:pt>
                <c:pt idx="1">
                  <c:v>0.06</c:v>
                </c:pt>
                <c:pt idx="2">
                  <c:v>0.27</c:v>
                </c:pt>
                <c:pt idx="3">
                  <c:v>0.3</c:v>
                </c:pt>
              </c:numCache>
            </c:numRef>
          </c:val>
          <c:extLst xmlns:c16r2="http://schemas.microsoft.com/office/drawing/2015/06/chart">
            <c:ext xmlns:c16="http://schemas.microsoft.com/office/drawing/2014/chart" uri="{C3380CC4-5D6E-409C-BE32-E72D297353CC}">
              <c16:uniqueId val="{00000000-7DFD-4788-AC6C-3CDCD78AD441}"/>
            </c:ext>
          </c:extLst>
        </c:ser>
        <c:ser>
          <c:idx val="3"/>
          <c:order val="3"/>
          <c:tx>
            <c:strRef>
              <c:f>Sheet1!$E$1</c:f>
              <c:strCache>
                <c:ptCount val="1"/>
                <c:pt idx="0">
                  <c:v>Completely unacceptable</c:v>
                </c:pt>
              </c:strCache>
            </c:strRef>
          </c:tx>
          <c:spPr>
            <a:solidFill>
              <a:srgbClr val="C1CD2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Brandon Grotesque Regular"/>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Doctors and patients will have more information available to decide which course of treatment is best for the individual.</c:v>
                </c:pt>
                <c:pt idx="1">
                  <c:v>Patients will spend less in out-of-pocket costs because the right treatment at the right time will help them avoid paying to treat medical problems caused by the side effects and symptoms that remain when a treatment isn't quite right for them.</c:v>
                </c:pt>
                <c:pt idx="2">
                  <c:v>The government and insurance companies will decide which personalized medicine treatments are cost-effective on average, and only cover those that meet their standards.</c:v>
                </c:pt>
                <c:pt idx="3">
                  <c:v>Patients will face higher out-of-pocket costs because of higher co-payments for the tests and treatments used in personalized medicine.</c:v>
                </c:pt>
              </c:strCache>
            </c:strRef>
          </c:cat>
          <c:val>
            <c:numRef>
              <c:f>Sheet1!$E$2:$E$5</c:f>
              <c:numCache>
                <c:formatCode>0%</c:formatCode>
                <c:ptCount val="4"/>
                <c:pt idx="0">
                  <c:v>0.01</c:v>
                </c:pt>
                <c:pt idx="1">
                  <c:v>0.02</c:v>
                </c:pt>
                <c:pt idx="2">
                  <c:v>0.27</c:v>
                </c:pt>
                <c:pt idx="3">
                  <c:v>0.31</c:v>
                </c:pt>
              </c:numCache>
            </c:numRef>
          </c:val>
          <c:extLst xmlns:c16r2="http://schemas.microsoft.com/office/drawing/2015/06/chart">
            <c:ext xmlns:c16="http://schemas.microsoft.com/office/drawing/2014/chart" uri="{C3380CC4-5D6E-409C-BE32-E72D297353CC}">
              <c16:uniqueId val="{00000001-7DFD-4788-AC6C-3CDCD78AD441}"/>
            </c:ext>
          </c:extLst>
        </c:ser>
        <c:ser>
          <c:idx val="4"/>
          <c:order val="4"/>
          <c:tx>
            <c:strRef>
              <c:f>Sheet1!$F$1</c:f>
              <c:strCache>
                <c:ptCount val="1"/>
                <c:pt idx="0">
                  <c:v>Not sure</c:v>
                </c:pt>
              </c:strCache>
            </c:strRef>
          </c:tx>
          <c:spPr>
            <a:solidFill>
              <a:schemeClr val="bg1">
                <a:lumMod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Brandon Grotesque Regular"/>
                    <a:ea typeface="+mn-ea"/>
                    <a:cs typeface="+mn-cs"/>
                  </a:defRPr>
                </a:pPr>
                <a:endParaRPr lang="en-US"/>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Doctors and patients will have more information available to decide which course of treatment is best for the individual.</c:v>
                </c:pt>
                <c:pt idx="1">
                  <c:v>Patients will spend less in out-of-pocket costs because the right treatment at the right time will help them avoid paying to treat medical problems caused by the side effects and symptoms that remain when a treatment isn't quite right for them.</c:v>
                </c:pt>
                <c:pt idx="2">
                  <c:v>The government and insurance companies will decide which personalized medicine treatments are cost-effective on average, and only cover those that meet their standards.</c:v>
                </c:pt>
                <c:pt idx="3">
                  <c:v>Patients will face higher out-of-pocket costs because of higher co-payments for the tests and treatments used in personalized medicine.</c:v>
                </c:pt>
              </c:strCache>
            </c:strRef>
          </c:cat>
          <c:val>
            <c:numRef>
              <c:f>Sheet1!$F$2:$F$5</c:f>
              <c:numCache>
                <c:formatCode>0%</c:formatCode>
                <c:ptCount val="4"/>
                <c:pt idx="0">
                  <c:v>0.06</c:v>
                </c:pt>
                <c:pt idx="1">
                  <c:v>0.09</c:v>
                </c:pt>
                <c:pt idx="2">
                  <c:v>0.09</c:v>
                </c:pt>
                <c:pt idx="3">
                  <c:v>0.07</c:v>
                </c:pt>
              </c:numCache>
            </c:numRef>
          </c:val>
          <c:extLst xmlns:c16r2="http://schemas.microsoft.com/office/drawing/2015/06/chart">
            <c:ext xmlns:c16="http://schemas.microsoft.com/office/drawing/2014/chart" uri="{C3380CC4-5D6E-409C-BE32-E72D297353CC}">
              <c16:uniqueId val="{00000000-B6CA-4074-8747-022F6144EF29}"/>
            </c:ext>
          </c:extLst>
        </c:ser>
        <c:dLbls>
          <c:dLblPos val="inEnd"/>
          <c:showLegendKey val="0"/>
          <c:showVal val="1"/>
          <c:showCatName val="0"/>
          <c:showSerName val="0"/>
          <c:showPercent val="0"/>
          <c:showBubbleSize val="0"/>
        </c:dLbls>
        <c:gapWidth val="182"/>
        <c:overlap val="100"/>
        <c:axId val="-1468877200"/>
        <c:axId val="-1468872512"/>
      </c:barChart>
      <c:catAx>
        <c:axId val="-146887720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Brandon Grotesque Regular"/>
                <a:ea typeface="+mn-ea"/>
                <a:cs typeface="+mn-cs"/>
              </a:defRPr>
            </a:pPr>
            <a:endParaRPr lang="en-US"/>
          </a:p>
        </c:txPr>
        <c:crossAx val="-1468872512"/>
        <c:crosses val="autoZero"/>
        <c:auto val="1"/>
        <c:lblAlgn val="ctr"/>
        <c:lblOffset val="100"/>
        <c:noMultiLvlLbl val="0"/>
      </c:catAx>
      <c:valAx>
        <c:axId val="-1468872512"/>
        <c:scaling>
          <c:orientation val="minMax"/>
        </c:scaling>
        <c:delete val="1"/>
        <c:axPos val="t"/>
        <c:numFmt formatCode="0%" sourceLinked="1"/>
        <c:majorTickMark val="none"/>
        <c:minorTickMark val="none"/>
        <c:tickLblPos val="nextTo"/>
        <c:crossAx val="-1468877200"/>
        <c:crosses val="autoZero"/>
        <c:crossBetween val="between"/>
      </c:valAx>
      <c:spPr>
        <a:noFill/>
        <a:ln>
          <a:noFill/>
        </a:ln>
        <a:effectLst/>
      </c:spPr>
    </c:plotArea>
    <c:legend>
      <c:legendPos val="b"/>
      <c:layout>
        <c:manualLayout>
          <c:xMode val="edge"/>
          <c:yMode val="edge"/>
          <c:x val="0.0213170695239889"/>
          <c:y val="0.88198590097047"/>
          <c:w val="0.978616823028426"/>
          <c:h val="0.085213672315339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Brandon Grotesque Regular"/>
              <a:ea typeface="+mn-ea"/>
              <a:cs typeface="+mn-cs"/>
            </a:defRPr>
          </a:pPr>
          <a:endParaRPr lang="en-US"/>
        </a:p>
      </c:txPr>
    </c:legend>
    <c:plotVisOnly val="1"/>
    <c:dispBlanksAs val="gap"/>
    <c:showDLblsOverMax val="0"/>
  </c:chart>
  <c:spPr>
    <a:noFill/>
    <a:ln>
      <a:noFill/>
    </a:ln>
    <a:effectLst/>
  </c:spPr>
  <c:txPr>
    <a:bodyPr/>
    <a:lstStyle/>
    <a:p>
      <a:pPr>
        <a:defRPr>
          <a:latin typeface="Brandon Grotesque Regula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spPr>
            <a:solidFill>
              <a:srgbClr val="0067AC"/>
            </a:solidFill>
          </c:spPr>
          <c:dPt>
            <c:idx val="0"/>
            <c:bubble3D val="0"/>
            <c:spPr>
              <a:solidFill>
                <a:srgbClr val="0067AC"/>
              </a:solidFill>
              <a:ln w="19050">
                <a:solidFill>
                  <a:schemeClr val="lt1"/>
                </a:solidFill>
              </a:ln>
              <a:effectLst/>
            </c:spPr>
            <c:extLst xmlns:c16r2="http://schemas.microsoft.com/office/drawing/2015/06/chart">
              <c:ext xmlns:c16="http://schemas.microsoft.com/office/drawing/2014/chart" uri="{C3380CC4-5D6E-409C-BE32-E72D297353CC}">
                <c16:uniqueId val="{00000001-774B-4AA3-955B-9272DBA5C155}"/>
              </c:ext>
            </c:extLst>
          </c:dPt>
          <c:dPt>
            <c:idx val="1"/>
            <c:bubble3D val="0"/>
            <c:spPr>
              <a:solidFill>
                <a:srgbClr val="C1CD23"/>
              </a:solidFill>
              <a:ln w="19050">
                <a:solidFill>
                  <a:schemeClr val="lt1"/>
                </a:solidFill>
              </a:ln>
              <a:effectLst/>
            </c:spPr>
            <c:extLst xmlns:c16r2="http://schemas.microsoft.com/office/drawing/2015/06/chart">
              <c:ext xmlns:c16="http://schemas.microsoft.com/office/drawing/2014/chart" uri="{C3380CC4-5D6E-409C-BE32-E72D297353CC}">
                <c16:uniqueId val="{00000001-8E26-4485-BA6C-A194B4987018}"/>
              </c:ext>
            </c:extLst>
          </c:dPt>
          <c:dPt>
            <c:idx val="2"/>
            <c:bubble3D val="0"/>
            <c:spPr>
              <a:solidFill>
                <a:schemeClr val="bg1">
                  <a:lumMod val="65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2-8E26-4485-BA6C-A194B4987018}"/>
              </c:ext>
            </c:extLst>
          </c:dPt>
          <c:dLbls>
            <c:dLbl>
              <c:idx val="0"/>
              <c:layout>
                <c:manualLayout>
                  <c:x val="-0.278939110452083"/>
                  <c:y val="-0.243645248423552"/>
                </c:manualLayout>
              </c:layout>
              <c:tx>
                <c:rich>
                  <a:bodyPr/>
                  <a:lstStyle/>
                  <a:p>
                    <a:fld id="{DF86378D-31B7-456A-8A23-4FB473585CC2}" type="VALUE">
                      <a:rPr lang="en-US" smtClean="0"/>
                      <a:pPr/>
                      <a:t>[VALUE]</a:t>
                    </a:fld>
                    <a:r>
                      <a:rPr lang="en-US" dirty="0" smtClean="0"/>
                      <a:t> matches what I thought</a:t>
                    </a:r>
                  </a:p>
                </c:rich>
              </c:tx>
              <c:dLblPos val="bestFi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774B-4AA3-955B-9272DBA5C155}"/>
                </c:ext>
                <c:ext xmlns:c15="http://schemas.microsoft.com/office/drawing/2012/chart" uri="{CE6537A1-D6FC-4f65-9D91-7224C49458BB}">
                  <c15:layout>
                    <c:manualLayout>
                      <c:w val="0.281135611299458"/>
                      <c:h val="0.23310137989432"/>
                    </c:manualLayout>
                  </c15:layout>
                  <c15:dlblFieldTable/>
                  <c15:showDataLabelsRange val="0"/>
                </c:ext>
              </c:extLst>
            </c:dLbl>
            <c:dLbl>
              <c:idx val="1"/>
              <c:layout>
                <c:manualLayout>
                  <c:x val="0.155222415217579"/>
                  <c:y val="0.191689727979009"/>
                </c:manualLayout>
              </c:layout>
              <c:tx>
                <c:rich>
                  <a:bodyPr/>
                  <a:lstStyle/>
                  <a:p>
                    <a:fld id="{B22A814E-0C91-4D1D-8DB7-ABE734B32E62}" type="VALUE">
                      <a:rPr lang="en-US" smtClean="0"/>
                      <a:pPr/>
                      <a:t>[VALUE]</a:t>
                    </a:fld>
                    <a:r>
                      <a:rPr lang="en-US" dirty="0" smtClean="0"/>
                      <a:t> Different</a:t>
                    </a:r>
                  </a:p>
                </c:rich>
              </c:tx>
              <c:dLblPos val="bestFi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8E26-4485-BA6C-A194B4987018}"/>
                </c:ext>
                <c:ext xmlns:c15="http://schemas.microsoft.com/office/drawing/2012/chart" uri="{CE6537A1-D6FC-4f65-9D91-7224C49458BB}">
                  <c15:layout>
                    <c:manualLayout>
                      <c:w val="0.150349955390775"/>
                      <c:h val="0.205866167123162"/>
                    </c:manualLayout>
                  </c15:layout>
                  <c15:dlblFieldTable/>
                  <c15:showDataLabelsRange val="0"/>
                </c:ext>
              </c:extLst>
            </c:dLbl>
            <c:dLbl>
              <c:idx val="2"/>
              <c:layout>
                <c:manualLayout>
                  <c:x val="0.0749183799071076"/>
                  <c:y val="0.031459887508101"/>
                </c:manualLayout>
              </c:layout>
              <c:tx>
                <c:rich>
                  <a:bodyPr/>
                  <a:lstStyle/>
                  <a:p>
                    <a:fld id="{5D9E6119-21BF-46F8-A8F9-8B66252F1496}" type="VALUE">
                      <a:rPr lang="en-US" sz="1400" smtClean="0"/>
                      <a:pPr/>
                      <a:t>[VALUE]</a:t>
                    </a:fld>
                    <a:r>
                      <a:rPr lang="en-US" sz="1400" dirty="0" smtClean="0"/>
                      <a:t> not sure</a:t>
                    </a:r>
                  </a:p>
                </c:rich>
              </c:tx>
              <c:dLblPos val="bestFi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8E26-4485-BA6C-A194B4987018}"/>
                </c:ext>
                <c:ext xmlns:c15="http://schemas.microsoft.com/office/drawing/2012/chart" uri="{CE6537A1-D6FC-4f65-9D91-7224C49458BB}">
                  <c15:layout>
                    <c:manualLayout>
                      <c:w val="0.133829308446296"/>
                      <c:h val="0.214260957868362"/>
                    </c:manualLayout>
                  </c15:layout>
                  <c15:dlblFieldTable/>
                  <c15:showDataLabelsRange val="0"/>
                </c:ext>
              </c:extLst>
            </c:dLbl>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Brandon Grotesque Regular"/>
                    <a:ea typeface="+mn-ea"/>
                    <a:cs typeface="+mn-cs"/>
                  </a:defRPr>
                </a:pPr>
                <a:endParaRPr lang="en-US"/>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Sheet1!$A$2:$A$4</c:f>
              <c:strCache>
                <c:ptCount val="3"/>
                <c:pt idx="0">
                  <c:v>Matches what I was thinking</c:v>
                </c:pt>
                <c:pt idx="1">
                  <c:v>It is something different than what I had in mind</c:v>
                </c:pt>
                <c:pt idx="2">
                  <c:v>Not sure</c:v>
                </c:pt>
              </c:strCache>
            </c:strRef>
          </c:cat>
          <c:val>
            <c:numRef>
              <c:f>Sheet1!$B$2:$B$4</c:f>
              <c:numCache>
                <c:formatCode>0%</c:formatCode>
                <c:ptCount val="3"/>
                <c:pt idx="0">
                  <c:v>0.76</c:v>
                </c:pt>
                <c:pt idx="1">
                  <c:v>0.18</c:v>
                </c:pt>
                <c:pt idx="2">
                  <c:v>0.06</c:v>
                </c:pt>
              </c:numCache>
            </c:numRef>
          </c:val>
          <c:extLst xmlns:c16r2="http://schemas.microsoft.com/office/drawing/2015/06/chart">
            <c:ext xmlns:c16="http://schemas.microsoft.com/office/drawing/2014/chart" uri="{C3380CC4-5D6E-409C-BE32-E72D297353CC}">
              <c16:uniqueId val="{00000000-8E26-4485-BA6C-A194B4987018}"/>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latin typeface="Brandon Grotesque Regula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194016271535008"/>
          <c:y val="0.0333981213855558"/>
          <c:w val="0.741488525611051"/>
          <c:h val="0.873724739234067"/>
        </c:manualLayout>
      </c:layout>
      <c:barChart>
        <c:barDir val="col"/>
        <c:grouping val="percentStacked"/>
        <c:varyColors val="0"/>
        <c:ser>
          <c:idx val="0"/>
          <c:order val="0"/>
          <c:tx>
            <c:strRef>
              <c:f>Sheet1!$B$1</c:f>
              <c:strCache>
                <c:ptCount val="1"/>
                <c:pt idx="0">
                  <c:v>Very informed</c:v>
                </c:pt>
              </c:strCache>
            </c:strRef>
          </c:tx>
          <c:spPr>
            <a:solidFill>
              <a:srgbClr val="08436F"/>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Brandon Grotesque Regular"/>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All adults</c:v>
                </c:pt>
                <c:pt idx="1">
                  <c:v>Heard of PM (n=344)</c:v>
                </c:pt>
                <c:pt idx="2">
                  <c:v>All adults 2014</c:v>
                </c:pt>
              </c:strCache>
            </c:strRef>
          </c:cat>
          <c:val>
            <c:numRef>
              <c:f>Sheet1!$B$2:$B$4</c:f>
              <c:numCache>
                <c:formatCode>0%</c:formatCode>
                <c:ptCount val="3"/>
                <c:pt idx="0">
                  <c:v>0.09</c:v>
                </c:pt>
                <c:pt idx="1">
                  <c:v>0.13</c:v>
                </c:pt>
                <c:pt idx="2">
                  <c:v>0.11</c:v>
                </c:pt>
              </c:numCache>
            </c:numRef>
          </c:val>
          <c:extLst xmlns:c16r2="http://schemas.microsoft.com/office/drawing/2015/06/chart">
            <c:ext xmlns:c16="http://schemas.microsoft.com/office/drawing/2014/chart" uri="{C3380CC4-5D6E-409C-BE32-E72D297353CC}">
              <c16:uniqueId val="{00000000-3757-4884-A293-6025BE4F1267}"/>
            </c:ext>
          </c:extLst>
        </c:ser>
        <c:ser>
          <c:idx val="1"/>
          <c:order val="1"/>
          <c:tx>
            <c:strRef>
              <c:f>Sheet1!$C$1</c:f>
              <c:strCache>
                <c:ptCount val="1"/>
                <c:pt idx="0">
                  <c:v>Somewhat informed</c:v>
                </c:pt>
              </c:strCache>
            </c:strRef>
          </c:tx>
          <c:spPr>
            <a:solidFill>
              <a:srgbClr val="0067AC"/>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Brandon Grotesque Regular"/>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All adults</c:v>
                </c:pt>
                <c:pt idx="1">
                  <c:v>Heard of PM (n=344)</c:v>
                </c:pt>
                <c:pt idx="2">
                  <c:v>All adults 2014</c:v>
                </c:pt>
              </c:strCache>
            </c:strRef>
          </c:cat>
          <c:val>
            <c:numRef>
              <c:f>Sheet1!$C$2:$C$4</c:f>
              <c:numCache>
                <c:formatCode>0%</c:formatCode>
                <c:ptCount val="3"/>
                <c:pt idx="0">
                  <c:v>0.38</c:v>
                </c:pt>
                <c:pt idx="1">
                  <c:v>0.51</c:v>
                </c:pt>
                <c:pt idx="2">
                  <c:v>0.38</c:v>
                </c:pt>
              </c:numCache>
            </c:numRef>
          </c:val>
          <c:extLst xmlns:c16r2="http://schemas.microsoft.com/office/drawing/2015/06/chart">
            <c:ext xmlns:c16="http://schemas.microsoft.com/office/drawing/2014/chart" uri="{C3380CC4-5D6E-409C-BE32-E72D297353CC}">
              <c16:uniqueId val="{00000000-E101-4F1C-9820-3A6C650F1907}"/>
            </c:ext>
          </c:extLst>
        </c:ser>
        <c:ser>
          <c:idx val="2"/>
          <c:order val="2"/>
          <c:tx>
            <c:strRef>
              <c:f>Sheet1!$D$1</c:f>
              <c:strCache>
                <c:ptCount val="1"/>
                <c:pt idx="0">
                  <c:v>Not too informed</c:v>
                </c:pt>
              </c:strCache>
            </c:strRef>
          </c:tx>
          <c:spPr>
            <a:solidFill>
              <a:srgbClr val="00A8CC"/>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Brandon Grotesque Regular"/>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All adults</c:v>
                </c:pt>
                <c:pt idx="1">
                  <c:v>Heard of PM (n=344)</c:v>
                </c:pt>
                <c:pt idx="2">
                  <c:v>All adults 2014</c:v>
                </c:pt>
              </c:strCache>
            </c:strRef>
          </c:cat>
          <c:val>
            <c:numRef>
              <c:f>Sheet1!$D$2:$D$4</c:f>
              <c:numCache>
                <c:formatCode>0%</c:formatCode>
                <c:ptCount val="3"/>
                <c:pt idx="0">
                  <c:v>0.4</c:v>
                </c:pt>
                <c:pt idx="1">
                  <c:v>0.32</c:v>
                </c:pt>
                <c:pt idx="2">
                  <c:v>0.32</c:v>
                </c:pt>
              </c:numCache>
            </c:numRef>
          </c:val>
          <c:extLst xmlns:c16r2="http://schemas.microsoft.com/office/drawing/2015/06/chart">
            <c:ext xmlns:c16="http://schemas.microsoft.com/office/drawing/2014/chart" uri="{C3380CC4-5D6E-409C-BE32-E72D297353CC}">
              <c16:uniqueId val="{00000001-E101-4F1C-9820-3A6C650F1907}"/>
            </c:ext>
          </c:extLst>
        </c:ser>
        <c:ser>
          <c:idx val="3"/>
          <c:order val="3"/>
          <c:tx>
            <c:strRef>
              <c:f>Sheet1!$E$1</c:f>
              <c:strCache>
                <c:ptCount val="1"/>
                <c:pt idx="0">
                  <c:v>Not informed at all</c:v>
                </c:pt>
              </c:strCache>
            </c:strRef>
          </c:tx>
          <c:spPr>
            <a:solidFill>
              <a:srgbClr val="C1CD23"/>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Brandon Grotesque Regular"/>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All adults</c:v>
                </c:pt>
                <c:pt idx="1">
                  <c:v>Heard of PM (n=344)</c:v>
                </c:pt>
                <c:pt idx="2">
                  <c:v>All adults 2014</c:v>
                </c:pt>
              </c:strCache>
            </c:strRef>
          </c:cat>
          <c:val>
            <c:numRef>
              <c:f>Sheet1!$E$2:$E$4</c:f>
              <c:numCache>
                <c:formatCode>0%</c:formatCode>
                <c:ptCount val="3"/>
                <c:pt idx="0">
                  <c:v>0.13</c:v>
                </c:pt>
                <c:pt idx="1">
                  <c:v>0.05</c:v>
                </c:pt>
                <c:pt idx="2">
                  <c:v>0.16</c:v>
                </c:pt>
              </c:numCache>
            </c:numRef>
          </c:val>
          <c:extLst xmlns:c16r2="http://schemas.microsoft.com/office/drawing/2015/06/chart">
            <c:ext xmlns:c16="http://schemas.microsoft.com/office/drawing/2014/chart" uri="{C3380CC4-5D6E-409C-BE32-E72D297353CC}">
              <c16:uniqueId val="{00000002-E101-4F1C-9820-3A6C650F1907}"/>
            </c:ext>
          </c:extLst>
        </c:ser>
        <c:dLbls>
          <c:dLblPos val="ctr"/>
          <c:showLegendKey val="0"/>
          <c:showVal val="1"/>
          <c:showCatName val="0"/>
          <c:showSerName val="0"/>
          <c:showPercent val="0"/>
          <c:showBubbleSize val="0"/>
        </c:dLbls>
        <c:gapWidth val="100"/>
        <c:overlap val="100"/>
        <c:axId val="-1572824096"/>
        <c:axId val="-1572819488"/>
      </c:barChart>
      <c:catAx>
        <c:axId val="-15728240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Brandon Grotesque Regular"/>
                <a:ea typeface="+mn-ea"/>
                <a:cs typeface="+mn-cs"/>
              </a:defRPr>
            </a:pPr>
            <a:endParaRPr lang="en-US"/>
          </a:p>
        </c:txPr>
        <c:crossAx val="-1572819488"/>
        <c:crosses val="autoZero"/>
        <c:auto val="1"/>
        <c:lblAlgn val="ctr"/>
        <c:lblOffset val="100"/>
        <c:noMultiLvlLbl val="0"/>
      </c:catAx>
      <c:valAx>
        <c:axId val="-1572819488"/>
        <c:scaling>
          <c:orientation val="minMax"/>
        </c:scaling>
        <c:delete val="1"/>
        <c:axPos val="l"/>
        <c:numFmt formatCode="0%" sourceLinked="1"/>
        <c:majorTickMark val="none"/>
        <c:minorTickMark val="none"/>
        <c:tickLblPos val="nextTo"/>
        <c:crossAx val="-1572824096"/>
        <c:crosses val="autoZero"/>
        <c:crossBetween val="between"/>
      </c:valAx>
      <c:spPr>
        <a:noFill/>
        <a:ln>
          <a:noFill/>
        </a:ln>
        <a:effectLst/>
      </c:spPr>
    </c:plotArea>
    <c:legend>
      <c:legendPos val="r"/>
      <c:layout>
        <c:manualLayout>
          <c:xMode val="edge"/>
          <c:yMode val="edge"/>
          <c:x val="0.741278326791754"/>
          <c:y val="0.259049218136258"/>
          <c:w val="0.248411735090876"/>
          <c:h val="0.36725722504686"/>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Brandon Grotesque Regular"/>
              <a:ea typeface="+mn-ea"/>
              <a:cs typeface="+mn-cs"/>
            </a:defRPr>
          </a:pPr>
          <a:endParaRPr lang="en-US"/>
        </a:p>
      </c:txPr>
    </c:legend>
    <c:plotVisOnly val="1"/>
    <c:dispBlanksAs val="gap"/>
    <c:showDLblsOverMax val="0"/>
  </c:chart>
  <c:spPr>
    <a:noFill/>
    <a:ln>
      <a:noFill/>
    </a:ln>
    <a:effectLst/>
  </c:spPr>
  <c:txPr>
    <a:bodyPr/>
    <a:lstStyle/>
    <a:p>
      <a:pPr>
        <a:defRPr>
          <a:latin typeface="Brandon Grotesque Regula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rgbClr val="08436F"/>
                </a:solidFill>
                <a:latin typeface="+mn-lt"/>
                <a:ea typeface="+mn-ea"/>
                <a:cs typeface="+mn-cs"/>
              </a:defRPr>
            </a:pPr>
            <a:r>
              <a:rPr lang="en-US" sz="1400" b="1" dirty="0" smtClean="0">
                <a:solidFill>
                  <a:srgbClr val="08436F"/>
                </a:solidFill>
                <a:latin typeface="Brandon Grotesque Regular"/>
              </a:rPr>
              <a:t>Reaction</a:t>
            </a:r>
            <a:r>
              <a:rPr lang="en-US" sz="1400" b="1" baseline="0" dirty="0" smtClean="0">
                <a:solidFill>
                  <a:srgbClr val="08436F"/>
                </a:solidFill>
                <a:latin typeface="Brandon Grotesque Regular"/>
              </a:rPr>
              <a:t> to Description of Personalized Medicine</a:t>
            </a:r>
            <a:endParaRPr lang="en-US" sz="1400" b="1" dirty="0">
              <a:solidFill>
                <a:srgbClr val="08436F"/>
              </a:solidFill>
              <a:latin typeface="Brandon Grotesque Regular"/>
            </a:endParaRPr>
          </a:p>
        </c:rich>
      </c:tx>
      <c:layout/>
      <c:overlay val="0"/>
      <c:spPr>
        <a:noFill/>
        <a:ln>
          <a:noFill/>
        </a:ln>
        <a:effectLst/>
      </c:spPr>
      <c:txPr>
        <a:bodyPr rot="0" spcFirstLastPara="1" vertOverflow="ellipsis" vert="horz" wrap="square" anchor="ctr" anchorCtr="1"/>
        <a:lstStyle/>
        <a:p>
          <a:pPr>
            <a:defRPr sz="1400" b="1" i="0" u="none" strike="noStrike" kern="1200" spc="0" baseline="0">
              <a:solidFill>
                <a:srgbClr val="08436F"/>
              </a:solidFill>
              <a:latin typeface="+mn-lt"/>
              <a:ea typeface="+mn-ea"/>
              <a:cs typeface="+mn-cs"/>
            </a:defRPr>
          </a:pPr>
          <a:endParaRPr lang="en-US"/>
        </a:p>
      </c:txPr>
    </c:title>
    <c:autoTitleDeleted val="0"/>
    <c:plotArea>
      <c:layout/>
      <c:pieChart>
        <c:varyColors val="1"/>
        <c:ser>
          <c:idx val="0"/>
          <c:order val="0"/>
          <c:tx>
            <c:strRef>
              <c:f>Sheet1!$B$1</c:f>
              <c:strCache>
                <c:ptCount val="1"/>
                <c:pt idx="0">
                  <c:v>Column1</c:v>
                </c:pt>
              </c:strCache>
            </c:strRef>
          </c:tx>
          <c:spPr>
            <a:solidFill>
              <a:srgbClr val="0067AC"/>
            </a:solidFill>
          </c:spPr>
          <c:explosion val="5"/>
          <c:dPt>
            <c:idx val="0"/>
            <c:bubble3D val="0"/>
            <c:spPr>
              <a:solidFill>
                <a:srgbClr val="0067AC"/>
              </a:solidFill>
              <a:ln w="19050">
                <a:solidFill>
                  <a:schemeClr val="lt1"/>
                </a:solidFill>
              </a:ln>
              <a:effectLst/>
            </c:spPr>
            <c:extLst xmlns:c16r2="http://schemas.microsoft.com/office/drawing/2015/06/chart">
              <c:ext xmlns:c16="http://schemas.microsoft.com/office/drawing/2014/chart" uri="{C3380CC4-5D6E-409C-BE32-E72D297353CC}">
                <c16:uniqueId val="{00000001-E4C4-4B19-8E8D-0FA0D3DDE4D0}"/>
              </c:ext>
            </c:extLst>
          </c:dPt>
          <c:dPt>
            <c:idx val="1"/>
            <c:bubble3D val="0"/>
            <c:explosion val="14"/>
            <c:spPr>
              <a:solidFill>
                <a:srgbClr val="C1CD23"/>
              </a:solidFill>
              <a:ln w="19050">
                <a:solidFill>
                  <a:schemeClr val="lt1"/>
                </a:solidFill>
              </a:ln>
              <a:effectLst/>
            </c:spPr>
            <c:extLst xmlns:c16r2="http://schemas.microsoft.com/office/drawing/2015/06/chart">
              <c:ext xmlns:c16="http://schemas.microsoft.com/office/drawing/2014/chart" uri="{C3380CC4-5D6E-409C-BE32-E72D297353CC}">
                <c16:uniqueId val="{00000001-8E26-4485-BA6C-A194B4987018}"/>
              </c:ext>
            </c:extLst>
          </c:dPt>
          <c:dPt>
            <c:idx val="2"/>
            <c:bubble3D val="0"/>
            <c:spPr>
              <a:solidFill>
                <a:schemeClr val="bg1">
                  <a:lumMod val="65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2-8E26-4485-BA6C-A194B4987018}"/>
              </c:ext>
            </c:extLst>
          </c:dPt>
          <c:dLbls>
            <c:dLbl>
              <c:idx val="0"/>
              <c:layout>
                <c:manualLayout>
                  <c:x val="-0.217609027685099"/>
                  <c:y val="-0.30277876033449"/>
                </c:manualLayout>
              </c:layout>
              <c:tx>
                <c:rich>
                  <a:bodyPr/>
                  <a:lstStyle/>
                  <a:p>
                    <a:fld id="{FE94C142-2BFD-443A-AC14-00974555DD63}" type="VALUE">
                      <a:rPr lang="en-US" sz="2000" b="1" smtClean="0"/>
                      <a:pPr/>
                      <a:t>[VALUE]</a:t>
                    </a:fld>
                    <a:r>
                      <a:rPr lang="en-US" sz="2000" b="1" baseline="0" dirty="0" smtClean="0"/>
                      <a:t> mostly positive</a:t>
                    </a:r>
                  </a:p>
                </c:rich>
              </c:tx>
              <c:dLblPos val="bestFi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E4C4-4B19-8E8D-0FA0D3DDE4D0}"/>
                </c:ext>
                <c:ext xmlns:c15="http://schemas.microsoft.com/office/drawing/2012/chart" uri="{CE6537A1-D6FC-4f65-9D91-7224C49458BB}">
                  <c15:layout/>
                  <c15:dlblFieldTable/>
                  <c15:showDataLabelsRange val="0"/>
                </c:ext>
              </c:extLst>
            </c:dLbl>
            <c:dLbl>
              <c:idx val="1"/>
              <c:layout>
                <c:manualLayout>
                  <c:x val="0.00170177350712517"/>
                  <c:y val="-0.00518810702284486"/>
                </c:manualLayout>
              </c:layout>
              <c:tx>
                <c:rich>
                  <a:bodyPr/>
                  <a:lstStyle/>
                  <a:p>
                    <a:fld id="{9EBC5E63-BCD0-439A-9360-88673F6916A8}" type="VALUE">
                      <a:rPr lang="en-US" smtClean="0">
                        <a:solidFill>
                          <a:schemeClr val="tx1"/>
                        </a:solidFill>
                      </a:rPr>
                      <a:pPr/>
                      <a:t>[VALUE]</a:t>
                    </a:fld>
                    <a:r>
                      <a:rPr lang="en-US" dirty="0" smtClean="0">
                        <a:solidFill>
                          <a:schemeClr val="tx1"/>
                        </a:solidFill>
                      </a:rPr>
                      <a:t> negative</a:t>
                    </a:r>
                  </a:p>
                </c:rich>
              </c:tx>
              <c:dLblPos val="bestFi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8E26-4485-BA6C-A194B4987018}"/>
                </c:ext>
                <c:ext xmlns:c15="http://schemas.microsoft.com/office/drawing/2012/chart" uri="{CE6537A1-D6FC-4f65-9D91-7224C49458BB}">
                  <c15:layout/>
                  <c15:dlblFieldTable/>
                  <c15:showDataLabelsRange val="0"/>
                </c:ext>
              </c:extLst>
            </c:dLbl>
            <c:dLbl>
              <c:idx val="2"/>
              <c:layout>
                <c:manualLayout>
                  <c:x val="0.172450398149384"/>
                  <c:y val="0.178485889793671"/>
                </c:manualLayout>
              </c:layout>
              <c:tx>
                <c:rich>
                  <a:bodyPr/>
                  <a:lstStyle/>
                  <a:p>
                    <a:fld id="{0167D0B5-2F2F-480D-B0F7-72B41189EF4B}" type="VALUE">
                      <a:rPr lang="en-US" smtClean="0"/>
                      <a:pPr/>
                      <a:t>[VALUE]</a:t>
                    </a:fld>
                    <a:r>
                      <a:rPr lang="en-US" smtClean="0"/>
                      <a:t> neutral</a:t>
                    </a:r>
                  </a:p>
                </c:rich>
              </c:tx>
              <c:dLblPos val="bestFi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8E26-4485-BA6C-A194B4987018}"/>
                </c:ext>
                <c:ext xmlns:c15="http://schemas.microsoft.com/office/drawing/2012/chart" uri="{CE6537A1-D6FC-4f65-9D91-7224C49458BB}">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Brandon Grotesque Regular"/>
                    <a:ea typeface="+mn-ea"/>
                    <a:cs typeface="+mn-cs"/>
                  </a:defRPr>
                </a:pPr>
                <a:endParaRPr lang="en-US"/>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Sheet1!$A$2:$A$4</c:f>
              <c:strCache>
                <c:ptCount val="3"/>
                <c:pt idx="0">
                  <c:v>Mostly positive</c:v>
                </c:pt>
                <c:pt idx="1">
                  <c:v>Mostly negative</c:v>
                </c:pt>
                <c:pt idx="2">
                  <c:v>Neutral</c:v>
                </c:pt>
              </c:strCache>
            </c:strRef>
          </c:cat>
          <c:val>
            <c:numRef>
              <c:f>Sheet1!$B$2:$B$4</c:f>
              <c:numCache>
                <c:formatCode>0%</c:formatCode>
                <c:ptCount val="3"/>
                <c:pt idx="0">
                  <c:v>0.67</c:v>
                </c:pt>
                <c:pt idx="1">
                  <c:v>0.01</c:v>
                </c:pt>
                <c:pt idx="2">
                  <c:v>0.32</c:v>
                </c:pt>
              </c:numCache>
            </c:numRef>
          </c:val>
          <c:extLst xmlns:c16r2="http://schemas.microsoft.com/office/drawing/2015/06/chart">
            <c:ext xmlns:c16="http://schemas.microsoft.com/office/drawing/2014/chart" uri="{C3380CC4-5D6E-409C-BE32-E72D297353CC}">
              <c16:uniqueId val="{00000000-8E26-4485-BA6C-A194B4987018}"/>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400228762176626"/>
          <c:y val="0.026456385849375"/>
          <c:w val="0.657744531595037"/>
          <c:h val="0.867624790582545"/>
        </c:manualLayout>
      </c:layout>
      <c:barChart>
        <c:barDir val="col"/>
        <c:grouping val="percentStacked"/>
        <c:varyColors val="0"/>
        <c:ser>
          <c:idx val="0"/>
          <c:order val="0"/>
          <c:tx>
            <c:strRef>
              <c:f>Sheet1!$B$1</c:f>
              <c:strCache>
                <c:ptCount val="1"/>
                <c:pt idx="0">
                  <c:v>Very interested</c:v>
                </c:pt>
              </c:strCache>
            </c:strRef>
          </c:tx>
          <c:spPr>
            <a:solidFill>
              <a:srgbClr val="08436F"/>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Brandon Grotesque Regular"/>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2018.0</c:v>
                </c:pt>
                <c:pt idx="1">
                  <c:v>2014.0</c:v>
                </c:pt>
              </c:numCache>
            </c:numRef>
          </c:cat>
          <c:val>
            <c:numRef>
              <c:f>Sheet1!$B$2:$B$3</c:f>
              <c:numCache>
                <c:formatCode>0%</c:formatCode>
                <c:ptCount val="2"/>
                <c:pt idx="0">
                  <c:v>0.32</c:v>
                </c:pt>
                <c:pt idx="1">
                  <c:v>0.23</c:v>
                </c:pt>
              </c:numCache>
            </c:numRef>
          </c:val>
          <c:extLst xmlns:c16r2="http://schemas.microsoft.com/office/drawing/2015/06/chart">
            <c:ext xmlns:c16="http://schemas.microsoft.com/office/drawing/2014/chart" uri="{C3380CC4-5D6E-409C-BE32-E72D297353CC}">
              <c16:uniqueId val="{00000000-3757-4884-A293-6025BE4F1267}"/>
            </c:ext>
          </c:extLst>
        </c:ser>
        <c:ser>
          <c:idx val="1"/>
          <c:order val="1"/>
          <c:tx>
            <c:strRef>
              <c:f>Sheet1!$C$1</c:f>
              <c:strCache>
                <c:ptCount val="1"/>
                <c:pt idx="0">
                  <c:v>Somewhat interested</c:v>
                </c:pt>
              </c:strCache>
            </c:strRef>
          </c:tx>
          <c:spPr>
            <a:solidFill>
              <a:srgbClr val="0067AC"/>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Brandon Grotesque Regular"/>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2018.0</c:v>
                </c:pt>
                <c:pt idx="1">
                  <c:v>2014.0</c:v>
                </c:pt>
              </c:numCache>
            </c:numRef>
          </c:cat>
          <c:val>
            <c:numRef>
              <c:f>Sheet1!$C$2:$C$3</c:f>
              <c:numCache>
                <c:formatCode>0%</c:formatCode>
                <c:ptCount val="2"/>
                <c:pt idx="0">
                  <c:v>0.49</c:v>
                </c:pt>
                <c:pt idx="1">
                  <c:v>0.46</c:v>
                </c:pt>
              </c:numCache>
            </c:numRef>
          </c:val>
          <c:extLst xmlns:c16r2="http://schemas.microsoft.com/office/drawing/2015/06/chart">
            <c:ext xmlns:c16="http://schemas.microsoft.com/office/drawing/2014/chart" uri="{C3380CC4-5D6E-409C-BE32-E72D297353CC}">
              <c16:uniqueId val="{00000000-E101-4F1C-9820-3A6C650F1907}"/>
            </c:ext>
          </c:extLst>
        </c:ser>
        <c:ser>
          <c:idx val="2"/>
          <c:order val="2"/>
          <c:tx>
            <c:strRef>
              <c:f>Sheet1!$D$1</c:f>
              <c:strCache>
                <c:ptCount val="1"/>
                <c:pt idx="0">
                  <c:v>Not too interested</c:v>
                </c:pt>
              </c:strCache>
            </c:strRef>
          </c:tx>
          <c:spPr>
            <a:solidFill>
              <a:srgbClr val="00A8CC"/>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Brandon Grotesque Regular"/>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2018.0</c:v>
                </c:pt>
                <c:pt idx="1">
                  <c:v>2014.0</c:v>
                </c:pt>
              </c:numCache>
            </c:numRef>
          </c:cat>
          <c:val>
            <c:numRef>
              <c:f>Sheet1!$D$2:$D$3</c:f>
              <c:numCache>
                <c:formatCode>0%</c:formatCode>
                <c:ptCount val="2"/>
                <c:pt idx="0">
                  <c:v>0.14</c:v>
                </c:pt>
                <c:pt idx="1">
                  <c:v>0.18</c:v>
                </c:pt>
              </c:numCache>
            </c:numRef>
          </c:val>
          <c:extLst xmlns:c16r2="http://schemas.microsoft.com/office/drawing/2015/06/chart">
            <c:ext xmlns:c16="http://schemas.microsoft.com/office/drawing/2014/chart" uri="{C3380CC4-5D6E-409C-BE32-E72D297353CC}">
              <c16:uniqueId val="{00000001-E101-4F1C-9820-3A6C650F1907}"/>
            </c:ext>
          </c:extLst>
        </c:ser>
        <c:ser>
          <c:idx val="3"/>
          <c:order val="3"/>
          <c:tx>
            <c:strRef>
              <c:f>Sheet1!$E$1</c:f>
              <c:strCache>
                <c:ptCount val="1"/>
                <c:pt idx="0">
                  <c:v>Not interested at all</c:v>
                </c:pt>
              </c:strCache>
            </c:strRef>
          </c:tx>
          <c:spPr>
            <a:solidFill>
              <a:srgbClr val="C1CD23"/>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Brandon Grotesque Regular"/>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2018.0</c:v>
                </c:pt>
                <c:pt idx="1">
                  <c:v>2014.0</c:v>
                </c:pt>
              </c:numCache>
            </c:numRef>
          </c:cat>
          <c:val>
            <c:numRef>
              <c:f>Sheet1!$E$2:$E$3</c:f>
              <c:numCache>
                <c:formatCode>0%</c:formatCode>
                <c:ptCount val="2"/>
                <c:pt idx="0">
                  <c:v>0.04</c:v>
                </c:pt>
                <c:pt idx="1">
                  <c:v>0.09</c:v>
                </c:pt>
              </c:numCache>
            </c:numRef>
          </c:val>
          <c:extLst xmlns:c16r2="http://schemas.microsoft.com/office/drawing/2015/06/chart">
            <c:ext xmlns:c16="http://schemas.microsoft.com/office/drawing/2014/chart" uri="{C3380CC4-5D6E-409C-BE32-E72D297353CC}">
              <c16:uniqueId val="{00000002-E101-4F1C-9820-3A6C650F1907}"/>
            </c:ext>
          </c:extLst>
        </c:ser>
        <c:ser>
          <c:idx val="4"/>
          <c:order val="4"/>
          <c:tx>
            <c:strRef>
              <c:f>Sheet1!$F$1</c:f>
              <c:strCache>
                <c:ptCount val="1"/>
                <c:pt idx="0">
                  <c:v>DK/ref.</c:v>
                </c:pt>
              </c:strCache>
            </c:strRef>
          </c:tx>
          <c:spPr>
            <a:solidFill>
              <a:schemeClr val="bg1">
                <a:lumMod val="65000"/>
              </a:schemeClr>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Brandon Grotesque Regular"/>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2018.0</c:v>
                </c:pt>
                <c:pt idx="1">
                  <c:v>2014.0</c:v>
                </c:pt>
              </c:numCache>
            </c:numRef>
          </c:cat>
          <c:val>
            <c:numRef>
              <c:f>Sheet1!$F$2:$F$3</c:f>
              <c:numCache>
                <c:formatCode>0%</c:formatCode>
                <c:ptCount val="2"/>
                <c:pt idx="1">
                  <c:v>0.04</c:v>
                </c:pt>
              </c:numCache>
            </c:numRef>
          </c:val>
          <c:extLst xmlns:c16r2="http://schemas.microsoft.com/office/drawing/2015/06/chart">
            <c:ext xmlns:c16="http://schemas.microsoft.com/office/drawing/2014/chart" uri="{C3380CC4-5D6E-409C-BE32-E72D297353CC}">
              <c16:uniqueId val="{00000000-09F5-4DFF-8563-944725363876}"/>
            </c:ext>
          </c:extLst>
        </c:ser>
        <c:dLbls>
          <c:dLblPos val="ctr"/>
          <c:showLegendKey val="0"/>
          <c:showVal val="1"/>
          <c:showCatName val="0"/>
          <c:showSerName val="0"/>
          <c:showPercent val="0"/>
          <c:showBubbleSize val="0"/>
        </c:dLbls>
        <c:gapWidth val="100"/>
        <c:overlap val="100"/>
        <c:axId val="-1574870816"/>
        <c:axId val="-1574866208"/>
      </c:barChart>
      <c:catAx>
        <c:axId val="-1574870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Brandon Grotesque Regular"/>
                <a:ea typeface="+mn-ea"/>
                <a:cs typeface="+mn-cs"/>
              </a:defRPr>
            </a:pPr>
            <a:endParaRPr lang="en-US"/>
          </a:p>
        </c:txPr>
        <c:crossAx val="-1574866208"/>
        <c:crosses val="autoZero"/>
        <c:auto val="1"/>
        <c:lblAlgn val="ctr"/>
        <c:lblOffset val="100"/>
        <c:noMultiLvlLbl val="0"/>
      </c:catAx>
      <c:valAx>
        <c:axId val="-1574866208"/>
        <c:scaling>
          <c:orientation val="minMax"/>
        </c:scaling>
        <c:delete val="1"/>
        <c:axPos val="l"/>
        <c:numFmt formatCode="0%" sourceLinked="1"/>
        <c:majorTickMark val="none"/>
        <c:minorTickMark val="none"/>
        <c:tickLblPos val="nextTo"/>
        <c:crossAx val="-1574870816"/>
        <c:crosses val="autoZero"/>
        <c:crossBetween val="between"/>
      </c:valAx>
      <c:spPr>
        <a:noFill/>
        <a:ln>
          <a:noFill/>
        </a:ln>
        <a:effectLst/>
      </c:spPr>
    </c:plotArea>
    <c:legend>
      <c:legendPos val="r"/>
      <c:layout>
        <c:manualLayout>
          <c:xMode val="edge"/>
          <c:yMode val="edge"/>
          <c:x val="0.64608372329501"/>
          <c:y val="0.0802697856963307"/>
          <c:w val="0.260234544229561"/>
          <c:h val="0.789041454818835"/>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Brandon Grotesque Regular"/>
              <a:ea typeface="+mn-ea"/>
              <a:cs typeface="+mn-cs"/>
            </a:defRPr>
          </a:pPr>
          <a:endParaRPr lang="en-US"/>
        </a:p>
      </c:txPr>
    </c:legend>
    <c:plotVisOnly val="1"/>
    <c:dispBlanksAs val="gap"/>
    <c:showDLblsOverMax val="0"/>
  </c:chart>
  <c:spPr>
    <a:noFill/>
    <a:ln>
      <a:noFill/>
    </a:ln>
    <a:effectLst/>
  </c:spPr>
  <c:txPr>
    <a:bodyPr/>
    <a:lstStyle/>
    <a:p>
      <a:pPr>
        <a:defRPr>
          <a:latin typeface="Brandon Grotesque Regula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rgbClr val="08436F"/>
                </a:solidFill>
                <a:latin typeface="Brandon Grotesque Regular"/>
                <a:ea typeface="+mn-ea"/>
                <a:cs typeface="+mn-cs"/>
              </a:defRPr>
            </a:pPr>
            <a:r>
              <a:rPr lang="en-US" sz="1400" b="1" dirty="0" smtClean="0">
                <a:solidFill>
                  <a:srgbClr val="08436F"/>
                </a:solidFill>
              </a:rPr>
              <a:t>Learning more</a:t>
            </a:r>
            <a:r>
              <a:rPr lang="en-US" sz="1400" b="1" baseline="0" dirty="0" smtClean="0">
                <a:solidFill>
                  <a:srgbClr val="08436F"/>
                </a:solidFill>
              </a:rPr>
              <a:t> about how personalized medicine can be used</a:t>
            </a:r>
            <a:endParaRPr lang="en-US" sz="1400" b="1" dirty="0">
              <a:solidFill>
                <a:srgbClr val="08436F"/>
              </a:solidFill>
            </a:endParaRPr>
          </a:p>
        </c:rich>
      </c:tx>
      <c:layout>
        <c:manualLayout>
          <c:xMode val="edge"/>
          <c:yMode val="edge"/>
          <c:x val="0.165170150837127"/>
          <c:y val="0.0315193642158424"/>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rgbClr val="08436F"/>
              </a:solidFill>
              <a:latin typeface="Brandon Grotesque Regular"/>
              <a:ea typeface="+mn-ea"/>
              <a:cs typeface="+mn-cs"/>
            </a:defRPr>
          </a:pPr>
          <a:endParaRPr lang="en-US"/>
        </a:p>
      </c:txPr>
    </c:title>
    <c:autoTitleDeleted val="0"/>
    <c:plotArea>
      <c:layout/>
      <c:barChart>
        <c:barDir val="bar"/>
        <c:grouping val="percentStacked"/>
        <c:varyColors val="0"/>
        <c:ser>
          <c:idx val="0"/>
          <c:order val="0"/>
          <c:tx>
            <c:strRef>
              <c:f>Sheet1!$B$1</c:f>
              <c:strCache>
                <c:ptCount val="1"/>
                <c:pt idx="0">
                  <c:v>Very interested</c:v>
                </c:pt>
              </c:strCache>
            </c:strRef>
          </c:tx>
          <c:spPr>
            <a:solidFill>
              <a:srgbClr val="08436F"/>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Brandon Grotesque Regular"/>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Treating cancer</c:v>
                </c:pt>
                <c:pt idx="1">
                  <c:v>Preventing diseases/disorders</c:v>
                </c:pt>
                <c:pt idx="2">
                  <c:v>Treating cardiovascular or heart disease</c:v>
                </c:pt>
                <c:pt idx="3">
                  <c:v>Treating inherited disorders/diseases</c:v>
                </c:pt>
                <c:pt idx="4">
                  <c:v>Treating infections</c:v>
                </c:pt>
                <c:pt idx="5">
                  <c:v>Treating psychiatric or neurological disorders</c:v>
                </c:pt>
                <c:pt idx="6">
                  <c:v>Screening parents who may be at risk of passing an inherited disorder/disease to their children</c:v>
                </c:pt>
              </c:strCache>
            </c:strRef>
          </c:cat>
          <c:val>
            <c:numRef>
              <c:f>Sheet1!$B$2:$B$8</c:f>
              <c:numCache>
                <c:formatCode>0%</c:formatCode>
                <c:ptCount val="7"/>
                <c:pt idx="0">
                  <c:v>0.67</c:v>
                </c:pt>
                <c:pt idx="1">
                  <c:v>0.6</c:v>
                </c:pt>
                <c:pt idx="2">
                  <c:v>0.59</c:v>
                </c:pt>
                <c:pt idx="3">
                  <c:v>0.55</c:v>
                </c:pt>
                <c:pt idx="4">
                  <c:v>0.49</c:v>
                </c:pt>
                <c:pt idx="5">
                  <c:v>0.49</c:v>
                </c:pt>
                <c:pt idx="6">
                  <c:v>0.48</c:v>
                </c:pt>
              </c:numCache>
            </c:numRef>
          </c:val>
          <c:extLst xmlns:c16r2="http://schemas.microsoft.com/office/drawing/2015/06/chart">
            <c:ext xmlns:c16="http://schemas.microsoft.com/office/drawing/2014/chart" uri="{C3380CC4-5D6E-409C-BE32-E72D297353CC}">
              <c16:uniqueId val="{00000000-3757-4884-A293-6025BE4F1267}"/>
            </c:ext>
          </c:extLst>
        </c:ser>
        <c:ser>
          <c:idx val="1"/>
          <c:order val="1"/>
          <c:tx>
            <c:strRef>
              <c:f>Sheet1!$C$1</c:f>
              <c:strCache>
                <c:ptCount val="1"/>
                <c:pt idx="0">
                  <c:v>Somewhat interested</c:v>
                </c:pt>
              </c:strCache>
            </c:strRef>
          </c:tx>
          <c:spPr>
            <a:solidFill>
              <a:srgbClr val="0067AC"/>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Brandon Grotesque Regular"/>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Treating cancer</c:v>
                </c:pt>
                <c:pt idx="1">
                  <c:v>Preventing diseases/disorders</c:v>
                </c:pt>
                <c:pt idx="2">
                  <c:v>Treating cardiovascular or heart disease</c:v>
                </c:pt>
                <c:pt idx="3">
                  <c:v>Treating inherited disorders/diseases</c:v>
                </c:pt>
                <c:pt idx="4">
                  <c:v>Treating infections</c:v>
                </c:pt>
                <c:pt idx="5">
                  <c:v>Treating psychiatric or neurological disorders</c:v>
                </c:pt>
                <c:pt idx="6">
                  <c:v>Screening parents who may be at risk of passing an inherited disorder/disease to their children</c:v>
                </c:pt>
              </c:strCache>
            </c:strRef>
          </c:cat>
          <c:val>
            <c:numRef>
              <c:f>Sheet1!$C$2:$C$8</c:f>
              <c:numCache>
                <c:formatCode>0%</c:formatCode>
                <c:ptCount val="7"/>
                <c:pt idx="0">
                  <c:v>0.23</c:v>
                </c:pt>
                <c:pt idx="1">
                  <c:v>0.28</c:v>
                </c:pt>
                <c:pt idx="2">
                  <c:v>0.28</c:v>
                </c:pt>
                <c:pt idx="3">
                  <c:v>0.31</c:v>
                </c:pt>
                <c:pt idx="4">
                  <c:v>0.36</c:v>
                </c:pt>
                <c:pt idx="5">
                  <c:v>0.31</c:v>
                </c:pt>
                <c:pt idx="6">
                  <c:v>0.31</c:v>
                </c:pt>
              </c:numCache>
            </c:numRef>
          </c:val>
          <c:extLst xmlns:c16r2="http://schemas.microsoft.com/office/drawing/2015/06/chart">
            <c:ext xmlns:c16="http://schemas.microsoft.com/office/drawing/2014/chart" uri="{C3380CC4-5D6E-409C-BE32-E72D297353CC}">
              <c16:uniqueId val="{00000000-A738-403C-8EF5-202286B2BBB8}"/>
            </c:ext>
          </c:extLst>
        </c:ser>
        <c:ser>
          <c:idx val="2"/>
          <c:order val="2"/>
          <c:tx>
            <c:strRef>
              <c:f>Sheet1!$D$1</c:f>
              <c:strCache>
                <c:ptCount val="1"/>
                <c:pt idx="0">
                  <c:v>Not very interested</c:v>
                </c:pt>
              </c:strCache>
            </c:strRef>
          </c:tx>
          <c:spPr>
            <a:solidFill>
              <a:srgbClr val="00A8C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Brandon Grotesque Regular"/>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Treating cancer</c:v>
                </c:pt>
                <c:pt idx="1">
                  <c:v>Preventing diseases/disorders</c:v>
                </c:pt>
                <c:pt idx="2">
                  <c:v>Treating cardiovascular or heart disease</c:v>
                </c:pt>
                <c:pt idx="3">
                  <c:v>Treating inherited disorders/diseases</c:v>
                </c:pt>
                <c:pt idx="4">
                  <c:v>Treating infections</c:v>
                </c:pt>
                <c:pt idx="5">
                  <c:v>Treating psychiatric or neurological disorders</c:v>
                </c:pt>
                <c:pt idx="6">
                  <c:v>Screening parents who may be at risk of passing an inherited disorder/disease to their children</c:v>
                </c:pt>
              </c:strCache>
            </c:strRef>
          </c:cat>
          <c:val>
            <c:numRef>
              <c:f>Sheet1!$D$2:$D$8</c:f>
              <c:numCache>
                <c:formatCode>0%</c:formatCode>
                <c:ptCount val="7"/>
                <c:pt idx="0">
                  <c:v>0.04</c:v>
                </c:pt>
                <c:pt idx="1">
                  <c:v>0.05</c:v>
                </c:pt>
                <c:pt idx="2">
                  <c:v>0.07</c:v>
                </c:pt>
                <c:pt idx="3">
                  <c:v>0.07</c:v>
                </c:pt>
                <c:pt idx="4">
                  <c:v>0.08</c:v>
                </c:pt>
                <c:pt idx="5">
                  <c:v>0.12</c:v>
                </c:pt>
                <c:pt idx="6">
                  <c:v>0.11</c:v>
                </c:pt>
              </c:numCache>
            </c:numRef>
          </c:val>
          <c:extLst xmlns:c16r2="http://schemas.microsoft.com/office/drawing/2015/06/chart">
            <c:ext xmlns:c16="http://schemas.microsoft.com/office/drawing/2014/chart" uri="{C3380CC4-5D6E-409C-BE32-E72D297353CC}">
              <c16:uniqueId val="{00000000-7DFD-4788-AC6C-3CDCD78AD441}"/>
            </c:ext>
          </c:extLst>
        </c:ser>
        <c:ser>
          <c:idx val="3"/>
          <c:order val="3"/>
          <c:tx>
            <c:strRef>
              <c:f>Sheet1!$E$1</c:f>
              <c:strCache>
                <c:ptCount val="1"/>
                <c:pt idx="0">
                  <c:v>Not interested at all</c:v>
                </c:pt>
              </c:strCache>
            </c:strRef>
          </c:tx>
          <c:spPr>
            <a:solidFill>
              <a:srgbClr val="C1CD2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Brandon Grotesque Regular"/>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Treating cancer</c:v>
                </c:pt>
                <c:pt idx="1">
                  <c:v>Preventing diseases/disorders</c:v>
                </c:pt>
                <c:pt idx="2">
                  <c:v>Treating cardiovascular or heart disease</c:v>
                </c:pt>
                <c:pt idx="3">
                  <c:v>Treating inherited disorders/diseases</c:v>
                </c:pt>
                <c:pt idx="4">
                  <c:v>Treating infections</c:v>
                </c:pt>
                <c:pt idx="5">
                  <c:v>Treating psychiatric or neurological disorders</c:v>
                </c:pt>
                <c:pt idx="6">
                  <c:v>Screening parents who may be at risk of passing an inherited disorder/disease to their children</c:v>
                </c:pt>
              </c:strCache>
            </c:strRef>
          </c:cat>
          <c:val>
            <c:numRef>
              <c:f>Sheet1!$E$2:$E$8</c:f>
              <c:numCache>
                <c:formatCode>0%</c:formatCode>
                <c:ptCount val="7"/>
                <c:pt idx="0">
                  <c:v>0.03</c:v>
                </c:pt>
                <c:pt idx="1">
                  <c:v>0.03</c:v>
                </c:pt>
                <c:pt idx="2">
                  <c:v>0.03</c:v>
                </c:pt>
                <c:pt idx="3">
                  <c:v>0.04</c:v>
                </c:pt>
                <c:pt idx="4">
                  <c:v>0.03</c:v>
                </c:pt>
                <c:pt idx="5">
                  <c:v>0.05</c:v>
                </c:pt>
                <c:pt idx="6">
                  <c:v>0.06</c:v>
                </c:pt>
              </c:numCache>
            </c:numRef>
          </c:val>
          <c:extLst xmlns:c16r2="http://schemas.microsoft.com/office/drawing/2015/06/chart">
            <c:ext xmlns:c16="http://schemas.microsoft.com/office/drawing/2014/chart" uri="{C3380CC4-5D6E-409C-BE32-E72D297353CC}">
              <c16:uniqueId val="{00000001-7DFD-4788-AC6C-3CDCD78AD441}"/>
            </c:ext>
          </c:extLst>
        </c:ser>
        <c:ser>
          <c:idx val="4"/>
          <c:order val="4"/>
          <c:tx>
            <c:strRef>
              <c:f>Sheet1!$F$1</c:f>
              <c:strCache>
                <c:ptCount val="1"/>
                <c:pt idx="0">
                  <c:v>Not sure</c:v>
                </c:pt>
              </c:strCache>
            </c:strRef>
          </c:tx>
          <c:spPr>
            <a:solidFill>
              <a:schemeClr val="bg1">
                <a:lumMod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Brandon Grotesque Regular"/>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Treating cancer</c:v>
                </c:pt>
                <c:pt idx="1">
                  <c:v>Preventing diseases/disorders</c:v>
                </c:pt>
                <c:pt idx="2">
                  <c:v>Treating cardiovascular or heart disease</c:v>
                </c:pt>
                <c:pt idx="3">
                  <c:v>Treating inherited disorders/diseases</c:v>
                </c:pt>
                <c:pt idx="4">
                  <c:v>Treating infections</c:v>
                </c:pt>
                <c:pt idx="5">
                  <c:v>Treating psychiatric or neurological disorders</c:v>
                </c:pt>
                <c:pt idx="6">
                  <c:v>Screening parents who may be at risk of passing an inherited disorder/disease to their children</c:v>
                </c:pt>
              </c:strCache>
            </c:strRef>
          </c:cat>
          <c:val>
            <c:numRef>
              <c:f>Sheet1!$F$2:$F$8</c:f>
              <c:numCache>
                <c:formatCode>0%</c:formatCode>
                <c:ptCount val="7"/>
                <c:pt idx="0">
                  <c:v>0.03</c:v>
                </c:pt>
                <c:pt idx="1">
                  <c:v>0.03</c:v>
                </c:pt>
                <c:pt idx="2">
                  <c:v>0.03</c:v>
                </c:pt>
                <c:pt idx="3">
                  <c:v>0.03</c:v>
                </c:pt>
                <c:pt idx="4">
                  <c:v>0.03</c:v>
                </c:pt>
                <c:pt idx="5">
                  <c:v>0.03</c:v>
                </c:pt>
                <c:pt idx="6">
                  <c:v>0.04</c:v>
                </c:pt>
              </c:numCache>
            </c:numRef>
          </c:val>
          <c:extLst xmlns:c16r2="http://schemas.microsoft.com/office/drawing/2015/06/chart">
            <c:ext xmlns:c16="http://schemas.microsoft.com/office/drawing/2014/chart" uri="{C3380CC4-5D6E-409C-BE32-E72D297353CC}">
              <c16:uniqueId val="{00000000-D793-436C-BF80-35CFAAD29EDE}"/>
            </c:ext>
          </c:extLst>
        </c:ser>
        <c:dLbls>
          <c:dLblPos val="inEnd"/>
          <c:showLegendKey val="0"/>
          <c:showVal val="1"/>
          <c:showCatName val="0"/>
          <c:showSerName val="0"/>
          <c:showPercent val="0"/>
          <c:showBubbleSize val="0"/>
        </c:dLbls>
        <c:gapWidth val="182"/>
        <c:overlap val="100"/>
        <c:axId val="-1593676528"/>
        <c:axId val="-1593671888"/>
      </c:barChart>
      <c:catAx>
        <c:axId val="-159367652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Brandon Grotesque Regular"/>
                <a:ea typeface="+mn-ea"/>
                <a:cs typeface="+mn-cs"/>
              </a:defRPr>
            </a:pPr>
            <a:endParaRPr lang="en-US"/>
          </a:p>
        </c:txPr>
        <c:crossAx val="-1593671888"/>
        <c:crosses val="autoZero"/>
        <c:auto val="1"/>
        <c:lblAlgn val="ctr"/>
        <c:lblOffset val="100"/>
        <c:noMultiLvlLbl val="0"/>
      </c:catAx>
      <c:valAx>
        <c:axId val="-1593671888"/>
        <c:scaling>
          <c:orientation val="minMax"/>
        </c:scaling>
        <c:delete val="1"/>
        <c:axPos val="t"/>
        <c:numFmt formatCode="0%" sourceLinked="1"/>
        <c:majorTickMark val="none"/>
        <c:minorTickMark val="none"/>
        <c:tickLblPos val="nextTo"/>
        <c:crossAx val="-1593676528"/>
        <c:crosses val="autoZero"/>
        <c:crossBetween val="between"/>
      </c:valAx>
      <c:spPr>
        <a:noFill/>
        <a:ln>
          <a:noFill/>
        </a:ln>
        <a:effectLst/>
      </c:spPr>
    </c:plotArea>
    <c:legend>
      <c:legendPos val="b"/>
      <c:layout>
        <c:manualLayout>
          <c:xMode val="edge"/>
          <c:yMode val="edge"/>
          <c:x val="0.118100060343004"/>
          <c:y val="0.903242094889305"/>
          <c:w val="0.881251669559827"/>
          <c:h val="0.0780080574054036"/>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Brandon Grotesque Regular"/>
              <a:ea typeface="+mn-ea"/>
              <a:cs typeface="+mn-cs"/>
            </a:defRPr>
          </a:pPr>
          <a:endParaRPr lang="en-US"/>
        </a:p>
      </c:txPr>
    </c:legend>
    <c:plotVisOnly val="1"/>
    <c:dispBlanksAs val="gap"/>
    <c:showDLblsOverMax val="0"/>
  </c:chart>
  <c:spPr>
    <a:noFill/>
    <a:ln>
      <a:noFill/>
    </a:ln>
    <a:effectLst/>
  </c:spPr>
  <c:txPr>
    <a:bodyPr/>
    <a:lstStyle/>
    <a:p>
      <a:pPr>
        <a:defRPr>
          <a:latin typeface="Brandon Grotesque Regula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rgbClr val="08436F"/>
                </a:solidFill>
                <a:latin typeface="Brandon Grotesque Regular"/>
                <a:ea typeface="+mn-ea"/>
                <a:cs typeface="+mn-cs"/>
              </a:defRPr>
            </a:pPr>
            <a:r>
              <a:rPr lang="en-US" sz="1600" b="1" dirty="0">
                <a:solidFill>
                  <a:srgbClr val="08436F"/>
                </a:solidFill>
              </a:rPr>
              <a:t>Excitement around Personalized Medicine</a:t>
            </a:r>
          </a:p>
        </c:rich>
      </c:tx>
      <c:layout>
        <c:manualLayout>
          <c:xMode val="edge"/>
          <c:yMode val="edge"/>
          <c:x val="0.265471240871652"/>
          <c:y val="0.0293813626844664"/>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rgbClr val="08436F"/>
              </a:solidFill>
              <a:latin typeface="Brandon Grotesque Regular"/>
              <a:ea typeface="+mn-ea"/>
              <a:cs typeface="+mn-cs"/>
            </a:defRPr>
          </a:pPr>
          <a:endParaRPr lang="en-US"/>
        </a:p>
      </c:txPr>
    </c:title>
    <c:autoTitleDeleted val="0"/>
    <c:plotArea>
      <c:layout>
        <c:manualLayout>
          <c:layoutTarget val="inner"/>
          <c:xMode val="edge"/>
          <c:yMode val="edge"/>
          <c:x val="0.508175567436246"/>
          <c:y val="0.15689647673505"/>
          <c:w val="0.481985785091144"/>
          <c:h val="0.774105441613449"/>
        </c:manualLayout>
      </c:layout>
      <c:barChart>
        <c:barDir val="bar"/>
        <c:grouping val="stacked"/>
        <c:varyColors val="0"/>
        <c:ser>
          <c:idx val="0"/>
          <c:order val="0"/>
          <c:tx>
            <c:strRef>
              <c:f>Sheet1!$B$1</c:f>
              <c:strCache>
                <c:ptCount val="1"/>
                <c:pt idx="0">
                  <c:v>Very exciting</c:v>
                </c:pt>
              </c:strCache>
            </c:strRef>
          </c:tx>
          <c:spPr>
            <a:solidFill>
              <a:srgbClr val="08436F"/>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Brandon Grotesque Regular"/>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It can help in the prevention of diseases</c:v>
                </c:pt>
                <c:pt idx="1">
                  <c:v>It can help in the early detection of diseases</c:v>
                </c:pt>
                <c:pt idx="2">
                  <c:v>It can help patients avoid taking medications that may cause them side effects</c:v>
                </c:pt>
                <c:pt idx="3">
                  <c:v>It can aid in the development of more effective medicines and treatments</c:v>
                </c:pt>
                <c:pt idx="4">
                  <c:v>It is personalized based on an individual's genetic profile</c:v>
                </c:pt>
              </c:strCache>
            </c:strRef>
          </c:cat>
          <c:val>
            <c:numRef>
              <c:f>Sheet1!$B$2:$B$6</c:f>
              <c:numCache>
                <c:formatCode>0%</c:formatCode>
                <c:ptCount val="5"/>
                <c:pt idx="0">
                  <c:v>0.61</c:v>
                </c:pt>
                <c:pt idx="1">
                  <c:v>0.6</c:v>
                </c:pt>
                <c:pt idx="2">
                  <c:v>0.56</c:v>
                </c:pt>
                <c:pt idx="3">
                  <c:v>0.52</c:v>
                </c:pt>
                <c:pt idx="4">
                  <c:v>0.5</c:v>
                </c:pt>
              </c:numCache>
            </c:numRef>
          </c:val>
          <c:extLst xmlns:c16r2="http://schemas.microsoft.com/office/drawing/2015/06/chart">
            <c:ext xmlns:c16="http://schemas.microsoft.com/office/drawing/2014/chart" uri="{C3380CC4-5D6E-409C-BE32-E72D297353CC}">
              <c16:uniqueId val="{00000000-3757-4884-A293-6025BE4F1267}"/>
            </c:ext>
          </c:extLst>
        </c:ser>
        <c:ser>
          <c:idx val="1"/>
          <c:order val="1"/>
          <c:tx>
            <c:strRef>
              <c:f>Sheet1!$C$1</c:f>
              <c:strCache>
                <c:ptCount val="1"/>
                <c:pt idx="0">
                  <c:v>Somewhat exciting</c:v>
                </c:pt>
              </c:strCache>
            </c:strRef>
          </c:tx>
          <c:spPr>
            <a:solidFill>
              <a:srgbClr val="0067AC"/>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Brandon Grotesque Regular"/>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It can help in the prevention of diseases</c:v>
                </c:pt>
                <c:pt idx="1">
                  <c:v>It can help in the early detection of diseases</c:v>
                </c:pt>
                <c:pt idx="2">
                  <c:v>It can help patients avoid taking medications that may cause them side effects</c:v>
                </c:pt>
                <c:pt idx="3">
                  <c:v>It can aid in the development of more effective medicines and treatments</c:v>
                </c:pt>
                <c:pt idx="4">
                  <c:v>It is personalized based on an individual's genetic profile</c:v>
                </c:pt>
              </c:strCache>
            </c:strRef>
          </c:cat>
          <c:val>
            <c:numRef>
              <c:f>Sheet1!$C$2:$C$6</c:f>
              <c:numCache>
                <c:formatCode>0%</c:formatCode>
                <c:ptCount val="5"/>
                <c:pt idx="0">
                  <c:v>0.28</c:v>
                </c:pt>
                <c:pt idx="1">
                  <c:v>0.28</c:v>
                </c:pt>
                <c:pt idx="2">
                  <c:v>0.32</c:v>
                </c:pt>
                <c:pt idx="3">
                  <c:v>0.35</c:v>
                </c:pt>
                <c:pt idx="4">
                  <c:v>0.35</c:v>
                </c:pt>
              </c:numCache>
            </c:numRef>
          </c:val>
          <c:extLst xmlns:c16r2="http://schemas.microsoft.com/office/drawing/2015/06/chart">
            <c:ext xmlns:c16="http://schemas.microsoft.com/office/drawing/2014/chart" uri="{C3380CC4-5D6E-409C-BE32-E72D297353CC}">
              <c16:uniqueId val="{00000000-A738-403C-8EF5-202286B2BBB8}"/>
            </c:ext>
          </c:extLst>
        </c:ser>
        <c:dLbls>
          <c:dLblPos val="inEnd"/>
          <c:showLegendKey val="0"/>
          <c:showVal val="1"/>
          <c:showCatName val="0"/>
          <c:showSerName val="0"/>
          <c:showPercent val="0"/>
          <c:showBubbleSize val="0"/>
        </c:dLbls>
        <c:gapWidth val="182"/>
        <c:overlap val="100"/>
        <c:axId val="-1576108224"/>
        <c:axId val="-1576115584"/>
      </c:barChart>
      <c:catAx>
        <c:axId val="-157610822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t" anchorCtr="0"/>
          <a:lstStyle/>
          <a:p>
            <a:pPr>
              <a:defRPr sz="1400" b="0" i="0" u="none" strike="noStrike" kern="1200" baseline="0">
                <a:solidFill>
                  <a:schemeClr val="tx1"/>
                </a:solidFill>
                <a:latin typeface="Brandon Grotesque Regular"/>
                <a:ea typeface="+mn-ea"/>
                <a:cs typeface="+mn-cs"/>
              </a:defRPr>
            </a:pPr>
            <a:endParaRPr lang="en-US"/>
          </a:p>
        </c:txPr>
        <c:crossAx val="-1576115584"/>
        <c:crosses val="autoZero"/>
        <c:auto val="1"/>
        <c:lblAlgn val="ctr"/>
        <c:lblOffset val="100"/>
        <c:noMultiLvlLbl val="0"/>
      </c:catAx>
      <c:valAx>
        <c:axId val="-1576115584"/>
        <c:scaling>
          <c:orientation val="minMax"/>
        </c:scaling>
        <c:delete val="1"/>
        <c:axPos val="t"/>
        <c:numFmt formatCode="0%" sourceLinked="1"/>
        <c:majorTickMark val="none"/>
        <c:minorTickMark val="none"/>
        <c:tickLblPos val="nextTo"/>
        <c:crossAx val="-1576108224"/>
        <c:crosses val="autoZero"/>
        <c:crossBetween val="between"/>
      </c:valAx>
      <c:spPr>
        <a:noFill/>
        <a:ln>
          <a:noFill/>
        </a:ln>
        <a:effectLst/>
      </c:spPr>
    </c:plotArea>
    <c:legend>
      <c:legendPos val="b"/>
      <c:layout>
        <c:manualLayout>
          <c:xMode val="edge"/>
          <c:yMode val="edge"/>
          <c:x val="0.474628490992925"/>
          <c:y val="0.140643262136354"/>
          <c:w val="0.444288787802453"/>
          <c:h val="0.0631218091146077"/>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Brandon Grotesque Regular"/>
              <a:ea typeface="+mn-ea"/>
              <a:cs typeface="+mn-cs"/>
            </a:defRPr>
          </a:pPr>
          <a:endParaRPr lang="en-US"/>
        </a:p>
      </c:txPr>
    </c:legend>
    <c:plotVisOnly val="1"/>
    <c:dispBlanksAs val="gap"/>
    <c:showDLblsOverMax val="0"/>
  </c:chart>
  <c:spPr>
    <a:noFill/>
    <a:ln>
      <a:noFill/>
    </a:ln>
    <a:effectLst/>
  </c:spPr>
  <c:txPr>
    <a:bodyPr/>
    <a:lstStyle/>
    <a:p>
      <a:pPr>
        <a:defRPr>
          <a:latin typeface="Brandon Grotesque Regula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rgbClr val="08436F"/>
                </a:solidFill>
                <a:latin typeface="Brandon Grotesque Regular"/>
                <a:ea typeface="+mn-ea"/>
                <a:cs typeface="+mn-cs"/>
              </a:defRPr>
            </a:pPr>
            <a:r>
              <a:rPr lang="en-US" sz="1600" b="1" dirty="0" smtClean="0">
                <a:solidFill>
                  <a:srgbClr val="08436F"/>
                </a:solidFill>
              </a:rPr>
              <a:t>Benefits of Personalized </a:t>
            </a:r>
            <a:r>
              <a:rPr lang="en-US" sz="1600" b="1" dirty="0">
                <a:solidFill>
                  <a:srgbClr val="08436F"/>
                </a:solidFill>
              </a:rPr>
              <a:t>Medicine</a:t>
            </a:r>
          </a:p>
        </c:rich>
      </c:tx>
      <c:layout/>
      <c:overlay val="0"/>
      <c:spPr>
        <a:noFill/>
        <a:ln>
          <a:noFill/>
        </a:ln>
        <a:effectLst/>
      </c:spPr>
      <c:txPr>
        <a:bodyPr rot="0" spcFirstLastPara="1" vertOverflow="ellipsis" vert="horz" wrap="square" anchor="ctr" anchorCtr="1"/>
        <a:lstStyle/>
        <a:p>
          <a:pPr>
            <a:defRPr sz="1600" b="1" i="0" u="none" strike="noStrike" kern="1200" spc="0" baseline="0">
              <a:solidFill>
                <a:srgbClr val="08436F"/>
              </a:solidFill>
              <a:latin typeface="Brandon Grotesque Regular"/>
              <a:ea typeface="+mn-ea"/>
              <a:cs typeface="+mn-cs"/>
            </a:defRPr>
          </a:pPr>
          <a:endParaRPr lang="en-US"/>
        </a:p>
      </c:txPr>
    </c:title>
    <c:autoTitleDeleted val="0"/>
    <c:plotArea>
      <c:layout>
        <c:manualLayout>
          <c:layoutTarget val="inner"/>
          <c:xMode val="edge"/>
          <c:yMode val="edge"/>
          <c:x val="0.461951772342138"/>
          <c:y val="0.15125"/>
          <c:w val="0.538048227657862"/>
          <c:h val="0.803488681102362"/>
        </c:manualLayout>
      </c:layout>
      <c:barChart>
        <c:barDir val="bar"/>
        <c:grouping val="percentStacked"/>
        <c:varyColors val="0"/>
        <c:ser>
          <c:idx val="0"/>
          <c:order val="0"/>
          <c:tx>
            <c:strRef>
              <c:f>Sheet1!$B$1</c:f>
              <c:strCache>
                <c:ptCount val="1"/>
                <c:pt idx="0">
                  <c:v>Major benefit</c:v>
                </c:pt>
              </c:strCache>
            </c:strRef>
          </c:tx>
          <c:spPr>
            <a:solidFill>
              <a:srgbClr val="08436F"/>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Brandon Grotesque Regular"/>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Personalized medicine could help me avoid the trial-and-error process of finding which of several treatment options will work for me</c:v>
                </c:pt>
                <c:pt idx="1">
                  <c:v>Personalized medicine could result in less invasive procedures</c:v>
                </c:pt>
                <c:pt idx="2">
                  <c:v>Personalized medicine could help reduce or avoid treatment side effects</c:v>
                </c:pt>
                <c:pt idx="3">
                  <c:v>Personalized medicine could shift the emphasis of my care from reaction to prevention of illness</c:v>
                </c:pt>
              </c:strCache>
            </c:strRef>
          </c:cat>
          <c:val>
            <c:numRef>
              <c:f>Sheet1!$B$2:$B$5</c:f>
              <c:numCache>
                <c:formatCode>0%</c:formatCode>
                <c:ptCount val="4"/>
                <c:pt idx="0">
                  <c:v>0.7</c:v>
                </c:pt>
                <c:pt idx="1">
                  <c:v>0.67</c:v>
                </c:pt>
                <c:pt idx="2">
                  <c:v>0.65</c:v>
                </c:pt>
                <c:pt idx="3">
                  <c:v>0.64</c:v>
                </c:pt>
              </c:numCache>
            </c:numRef>
          </c:val>
          <c:extLst xmlns:c16r2="http://schemas.microsoft.com/office/drawing/2015/06/chart">
            <c:ext xmlns:c16="http://schemas.microsoft.com/office/drawing/2014/chart" uri="{C3380CC4-5D6E-409C-BE32-E72D297353CC}">
              <c16:uniqueId val="{00000000-3757-4884-A293-6025BE4F1267}"/>
            </c:ext>
          </c:extLst>
        </c:ser>
        <c:ser>
          <c:idx val="1"/>
          <c:order val="1"/>
          <c:tx>
            <c:strRef>
              <c:f>Sheet1!$C$1</c:f>
              <c:strCache>
                <c:ptCount val="1"/>
                <c:pt idx="0">
                  <c:v>Minor benefit</c:v>
                </c:pt>
              </c:strCache>
            </c:strRef>
          </c:tx>
          <c:spPr>
            <a:solidFill>
              <a:srgbClr val="0067AC"/>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Brandon Grotesque Regular"/>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Personalized medicine could help me avoid the trial-and-error process of finding which of several treatment options will work for me</c:v>
                </c:pt>
                <c:pt idx="1">
                  <c:v>Personalized medicine could result in less invasive procedures</c:v>
                </c:pt>
                <c:pt idx="2">
                  <c:v>Personalized medicine could help reduce or avoid treatment side effects</c:v>
                </c:pt>
                <c:pt idx="3">
                  <c:v>Personalized medicine could shift the emphasis of my care from reaction to prevention of illness</c:v>
                </c:pt>
              </c:strCache>
            </c:strRef>
          </c:cat>
          <c:val>
            <c:numRef>
              <c:f>Sheet1!$C$2:$C$5</c:f>
              <c:numCache>
                <c:formatCode>0%</c:formatCode>
                <c:ptCount val="4"/>
                <c:pt idx="0">
                  <c:v>0.2</c:v>
                </c:pt>
                <c:pt idx="1">
                  <c:v>0.22</c:v>
                </c:pt>
                <c:pt idx="2">
                  <c:v>0.25</c:v>
                </c:pt>
                <c:pt idx="3">
                  <c:v>0.25</c:v>
                </c:pt>
              </c:numCache>
            </c:numRef>
          </c:val>
          <c:extLst xmlns:c16r2="http://schemas.microsoft.com/office/drawing/2015/06/chart">
            <c:ext xmlns:c16="http://schemas.microsoft.com/office/drawing/2014/chart" uri="{C3380CC4-5D6E-409C-BE32-E72D297353CC}">
              <c16:uniqueId val="{00000000-A738-403C-8EF5-202286B2BBB8}"/>
            </c:ext>
          </c:extLst>
        </c:ser>
        <c:ser>
          <c:idx val="2"/>
          <c:order val="2"/>
          <c:tx>
            <c:strRef>
              <c:f>Sheet1!$D$1</c:f>
              <c:strCache>
                <c:ptCount val="1"/>
                <c:pt idx="0">
                  <c:v>No benefit</c:v>
                </c:pt>
              </c:strCache>
            </c:strRef>
          </c:tx>
          <c:spPr>
            <a:solidFill>
              <a:srgbClr val="C1CD2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Brandon Grotesque Regular"/>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Personalized medicine could help me avoid the trial-and-error process of finding which of several treatment options will work for me</c:v>
                </c:pt>
                <c:pt idx="1">
                  <c:v>Personalized medicine could result in less invasive procedures</c:v>
                </c:pt>
                <c:pt idx="2">
                  <c:v>Personalized medicine could help reduce or avoid treatment side effects</c:v>
                </c:pt>
                <c:pt idx="3">
                  <c:v>Personalized medicine could shift the emphasis of my care from reaction to prevention of illness</c:v>
                </c:pt>
              </c:strCache>
            </c:strRef>
          </c:cat>
          <c:val>
            <c:numRef>
              <c:f>Sheet1!$D$2:$D$5</c:f>
              <c:numCache>
                <c:formatCode>0%</c:formatCode>
                <c:ptCount val="4"/>
                <c:pt idx="0">
                  <c:v>0.05</c:v>
                </c:pt>
                <c:pt idx="1">
                  <c:v>0.05</c:v>
                </c:pt>
                <c:pt idx="2">
                  <c:v>0.04</c:v>
                </c:pt>
                <c:pt idx="3">
                  <c:v>0.05</c:v>
                </c:pt>
              </c:numCache>
            </c:numRef>
          </c:val>
          <c:extLst xmlns:c16r2="http://schemas.microsoft.com/office/drawing/2015/06/chart">
            <c:ext xmlns:c16="http://schemas.microsoft.com/office/drawing/2014/chart" uri="{C3380CC4-5D6E-409C-BE32-E72D297353CC}">
              <c16:uniqueId val="{00000000-7DFD-4788-AC6C-3CDCD78AD441}"/>
            </c:ext>
          </c:extLst>
        </c:ser>
        <c:ser>
          <c:idx val="3"/>
          <c:order val="3"/>
          <c:tx>
            <c:strRef>
              <c:f>Sheet1!$E$1</c:f>
              <c:strCache>
                <c:ptCount val="1"/>
                <c:pt idx="0">
                  <c:v>Not sure</c:v>
                </c:pt>
              </c:strCache>
            </c:strRef>
          </c:tx>
          <c:spPr>
            <a:solidFill>
              <a:schemeClr val="bg1">
                <a:lumMod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Brandon Grotesque Regular"/>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Personalized medicine could help me avoid the trial-and-error process of finding which of several treatment options will work for me</c:v>
                </c:pt>
                <c:pt idx="1">
                  <c:v>Personalized medicine could result in less invasive procedures</c:v>
                </c:pt>
                <c:pt idx="2">
                  <c:v>Personalized medicine could help reduce or avoid treatment side effects</c:v>
                </c:pt>
                <c:pt idx="3">
                  <c:v>Personalized medicine could shift the emphasis of my care from reaction to prevention of illness</c:v>
                </c:pt>
              </c:strCache>
            </c:strRef>
          </c:cat>
          <c:val>
            <c:numRef>
              <c:f>Sheet1!$E$2:$E$5</c:f>
              <c:numCache>
                <c:formatCode>0%</c:formatCode>
                <c:ptCount val="4"/>
                <c:pt idx="0">
                  <c:v>0.05</c:v>
                </c:pt>
                <c:pt idx="1">
                  <c:v>0.06</c:v>
                </c:pt>
                <c:pt idx="2">
                  <c:v>0.06</c:v>
                </c:pt>
                <c:pt idx="3">
                  <c:v>0.06</c:v>
                </c:pt>
              </c:numCache>
            </c:numRef>
          </c:val>
          <c:extLst xmlns:c16r2="http://schemas.microsoft.com/office/drawing/2015/06/chart">
            <c:ext xmlns:c16="http://schemas.microsoft.com/office/drawing/2014/chart" uri="{C3380CC4-5D6E-409C-BE32-E72D297353CC}">
              <c16:uniqueId val="{00000001-7DFD-4788-AC6C-3CDCD78AD441}"/>
            </c:ext>
          </c:extLst>
        </c:ser>
        <c:dLbls>
          <c:dLblPos val="inEnd"/>
          <c:showLegendKey val="0"/>
          <c:showVal val="1"/>
          <c:showCatName val="0"/>
          <c:showSerName val="0"/>
          <c:showPercent val="0"/>
          <c:showBubbleSize val="0"/>
        </c:dLbls>
        <c:gapWidth val="182"/>
        <c:overlap val="100"/>
        <c:axId val="-1576402416"/>
        <c:axId val="-1576397728"/>
      </c:barChart>
      <c:catAx>
        <c:axId val="-15764024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Brandon Grotesque Regular"/>
                <a:ea typeface="+mn-ea"/>
                <a:cs typeface="+mn-cs"/>
              </a:defRPr>
            </a:pPr>
            <a:endParaRPr lang="en-US"/>
          </a:p>
        </c:txPr>
        <c:crossAx val="-1576397728"/>
        <c:crosses val="autoZero"/>
        <c:auto val="1"/>
        <c:lblAlgn val="ctr"/>
        <c:lblOffset val="100"/>
        <c:noMultiLvlLbl val="0"/>
      </c:catAx>
      <c:valAx>
        <c:axId val="-1576397728"/>
        <c:scaling>
          <c:orientation val="minMax"/>
        </c:scaling>
        <c:delete val="1"/>
        <c:axPos val="t"/>
        <c:numFmt formatCode="0%" sourceLinked="1"/>
        <c:majorTickMark val="none"/>
        <c:minorTickMark val="none"/>
        <c:tickLblPos val="nextTo"/>
        <c:crossAx val="-1576402416"/>
        <c:crosses val="autoZero"/>
        <c:crossBetween val="between"/>
      </c:valAx>
      <c:spPr>
        <a:noFill/>
        <a:ln>
          <a:noFill/>
        </a:ln>
        <a:effectLst/>
      </c:spPr>
    </c:plotArea>
    <c:legend>
      <c:legendPos val="b"/>
      <c:layout>
        <c:manualLayout>
          <c:xMode val="edge"/>
          <c:yMode val="edge"/>
          <c:x val="0.444279056560403"/>
          <c:y val="0.117238681102362"/>
          <c:w val="0.553681576866429"/>
          <c:h val="0.0671363188976378"/>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Brandon Grotesque Regular"/>
              <a:ea typeface="+mn-ea"/>
              <a:cs typeface="+mn-cs"/>
            </a:defRPr>
          </a:pPr>
          <a:endParaRPr lang="en-US"/>
        </a:p>
      </c:txPr>
    </c:legend>
    <c:plotVisOnly val="1"/>
    <c:dispBlanksAs val="gap"/>
    <c:showDLblsOverMax val="0"/>
  </c:chart>
  <c:spPr>
    <a:noFill/>
    <a:ln>
      <a:noFill/>
    </a:ln>
    <a:effectLst/>
  </c:spPr>
  <c:txPr>
    <a:bodyPr/>
    <a:lstStyle/>
    <a:p>
      <a:pPr>
        <a:defRPr>
          <a:latin typeface="Brandon Grotesque Regula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0.53847</cdr:x>
      <cdr:y>0.1209</cdr:y>
    </cdr:from>
    <cdr:to>
      <cdr:x>0.99865</cdr:x>
      <cdr:y>0.1224</cdr:y>
    </cdr:to>
    <cdr:cxnSp macro="">
      <cdr:nvCxnSpPr>
        <cdr:cNvPr id="3" name="Straight Connector 2"/>
        <cdr:cNvCxnSpPr/>
      </cdr:nvCxnSpPr>
      <cdr:spPr>
        <a:xfrm xmlns:a="http://schemas.openxmlformats.org/drawingml/2006/main">
          <a:off x="3046088" y="440373"/>
          <a:ext cx="2603240" cy="5462"/>
        </a:xfrm>
        <a:prstGeom xmlns:a="http://schemas.openxmlformats.org/drawingml/2006/main" prst="line">
          <a:avLst/>
        </a:prstGeom>
        <a:ln xmlns:a="http://schemas.openxmlformats.org/drawingml/2006/main">
          <a:solidFill>
            <a:srgbClr val="0067AC"/>
          </a:solidFill>
        </a:ln>
        <a:effectLst xmlns:a="http://schemas.openxmlformats.org/drawingml/2006/mai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27BA0E25-D7FA-134C-8E82-0B0E90D5312E}" type="datetimeFigureOut">
              <a:rPr lang="en-US" smtClean="0"/>
              <a:t>5/18/18</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5A083468-7422-934F-B192-34880A7E2310}" type="slidenum">
              <a:rPr lang="en-US" smtClean="0"/>
              <a:t>‹#›</a:t>
            </a:fld>
            <a:endParaRPr lang="en-US"/>
          </a:p>
        </p:txBody>
      </p:sp>
    </p:spTree>
    <p:extLst>
      <p:ext uri="{BB962C8B-B14F-4D97-AF65-F5344CB8AC3E}">
        <p14:creationId xmlns:p14="http://schemas.microsoft.com/office/powerpoint/2010/main" val="32663691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0DB53139-D006-E140-BA8E-8C39441A32C9}" type="datetimeFigureOut">
              <a:rPr lang="en-US" smtClean="0"/>
              <a:t>5/18/18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2237160E-95EF-E048-8F9C-3B80329CB02C}" type="slidenum">
              <a:rPr lang="en-US" smtClean="0"/>
              <a:t>‹#›</a:t>
            </a:fld>
            <a:endParaRPr lang="en-US"/>
          </a:p>
        </p:txBody>
      </p:sp>
    </p:spTree>
    <p:extLst>
      <p:ext uri="{BB962C8B-B14F-4D97-AF65-F5344CB8AC3E}">
        <p14:creationId xmlns:p14="http://schemas.microsoft.com/office/powerpoint/2010/main" val="231752300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2237160E-95EF-E048-8F9C-3B80329CB02C}" type="slidenum">
              <a:rPr lang="en-US" smtClean="0"/>
              <a:t>2</a:t>
            </a:fld>
            <a:endParaRPr lang="en-US"/>
          </a:p>
        </p:txBody>
      </p:sp>
    </p:spTree>
    <p:extLst>
      <p:ext uri="{BB962C8B-B14F-4D97-AF65-F5344CB8AC3E}">
        <p14:creationId xmlns:p14="http://schemas.microsoft.com/office/powerpoint/2010/main" val="5321995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0283">
              <a:defRPr/>
            </a:pPr>
            <a:fld id="{8EED8D43-19A2-2046-B157-015891CA56E5}" type="slidenum">
              <a:rPr lang="en-US">
                <a:solidFill>
                  <a:prstClr val="black"/>
                </a:solidFill>
                <a:latin typeface="Calibri"/>
              </a:rPr>
              <a:pPr defTabSz="930283">
                <a:defRPr/>
              </a:pPr>
              <a:t>11</a:t>
            </a:fld>
            <a:endParaRPr lang="en-US" dirty="0">
              <a:solidFill>
                <a:prstClr val="black"/>
              </a:solidFill>
              <a:latin typeface="Calibri"/>
            </a:endParaRPr>
          </a:p>
        </p:txBody>
      </p:sp>
    </p:spTree>
    <p:extLst>
      <p:ext uri="{BB962C8B-B14F-4D97-AF65-F5344CB8AC3E}">
        <p14:creationId xmlns:p14="http://schemas.microsoft.com/office/powerpoint/2010/main" val="19136793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2237160E-95EF-E048-8F9C-3B80329CB02C}" type="slidenum">
              <a:rPr lang="en-US" smtClean="0"/>
              <a:t>12</a:t>
            </a:fld>
            <a:endParaRPr lang="en-US"/>
          </a:p>
        </p:txBody>
      </p:sp>
    </p:spTree>
    <p:extLst>
      <p:ext uri="{BB962C8B-B14F-4D97-AF65-F5344CB8AC3E}">
        <p14:creationId xmlns:p14="http://schemas.microsoft.com/office/powerpoint/2010/main" val="12456698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2237160E-95EF-E048-8F9C-3B80329CB02C}" type="slidenum">
              <a:rPr lang="en-US" smtClean="0"/>
              <a:t>13</a:t>
            </a:fld>
            <a:endParaRPr lang="en-US"/>
          </a:p>
        </p:txBody>
      </p:sp>
    </p:spTree>
    <p:extLst>
      <p:ext uri="{BB962C8B-B14F-4D97-AF65-F5344CB8AC3E}">
        <p14:creationId xmlns:p14="http://schemas.microsoft.com/office/powerpoint/2010/main" val="19810831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2237160E-95EF-E048-8F9C-3B80329CB02C}" type="slidenum">
              <a:rPr lang="en-US" smtClean="0"/>
              <a:t>14</a:t>
            </a:fld>
            <a:endParaRPr lang="en-US"/>
          </a:p>
        </p:txBody>
      </p:sp>
    </p:spTree>
    <p:extLst>
      <p:ext uri="{BB962C8B-B14F-4D97-AF65-F5344CB8AC3E}">
        <p14:creationId xmlns:p14="http://schemas.microsoft.com/office/powerpoint/2010/main" val="10408089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2237160E-95EF-E048-8F9C-3B80329CB02C}" type="slidenum">
              <a:rPr lang="en-US" smtClean="0"/>
              <a:t>15</a:t>
            </a:fld>
            <a:endParaRPr lang="en-US"/>
          </a:p>
        </p:txBody>
      </p:sp>
    </p:spTree>
    <p:extLst>
      <p:ext uri="{BB962C8B-B14F-4D97-AF65-F5344CB8AC3E}">
        <p14:creationId xmlns:p14="http://schemas.microsoft.com/office/powerpoint/2010/main" val="34046103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2237160E-95EF-E048-8F9C-3B80329CB02C}" type="slidenum">
              <a:rPr lang="en-US" smtClean="0"/>
              <a:t>16</a:t>
            </a:fld>
            <a:endParaRPr lang="en-US"/>
          </a:p>
        </p:txBody>
      </p:sp>
    </p:spTree>
    <p:extLst>
      <p:ext uri="{BB962C8B-B14F-4D97-AF65-F5344CB8AC3E}">
        <p14:creationId xmlns:p14="http://schemas.microsoft.com/office/powerpoint/2010/main" val="39603858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2237160E-95EF-E048-8F9C-3B80329CB02C}" type="slidenum">
              <a:rPr lang="en-US" smtClean="0"/>
              <a:t>17</a:t>
            </a:fld>
            <a:endParaRPr lang="en-US"/>
          </a:p>
        </p:txBody>
      </p:sp>
    </p:spTree>
    <p:extLst>
      <p:ext uri="{BB962C8B-B14F-4D97-AF65-F5344CB8AC3E}">
        <p14:creationId xmlns:p14="http://schemas.microsoft.com/office/powerpoint/2010/main" val="5459880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2237160E-95EF-E048-8F9C-3B80329CB02C}" type="slidenum">
              <a:rPr lang="en-US" smtClean="0"/>
              <a:t>18</a:t>
            </a:fld>
            <a:endParaRPr lang="en-US"/>
          </a:p>
        </p:txBody>
      </p:sp>
    </p:spTree>
    <p:extLst>
      <p:ext uri="{BB962C8B-B14F-4D97-AF65-F5344CB8AC3E}">
        <p14:creationId xmlns:p14="http://schemas.microsoft.com/office/powerpoint/2010/main" val="20484352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2237160E-95EF-E048-8F9C-3B80329CB02C}" type="slidenum">
              <a:rPr lang="en-US" smtClean="0"/>
              <a:t>19</a:t>
            </a:fld>
            <a:endParaRPr lang="en-US"/>
          </a:p>
        </p:txBody>
      </p:sp>
    </p:spTree>
    <p:extLst>
      <p:ext uri="{BB962C8B-B14F-4D97-AF65-F5344CB8AC3E}">
        <p14:creationId xmlns:p14="http://schemas.microsoft.com/office/powerpoint/2010/main" val="41709038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2237160E-95EF-E048-8F9C-3B80329CB02C}" type="slidenum">
              <a:rPr lang="en-US" smtClean="0"/>
              <a:t>20</a:t>
            </a:fld>
            <a:endParaRPr lang="en-US"/>
          </a:p>
        </p:txBody>
      </p:sp>
    </p:spTree>
    <p:extLst>
      <p:ext uri="{BB962C8B-B14F-4D97-AF65-F5344CB8AC3E}">
        <p14:creationId xmlns:p14="http://schemas.microsoft.com/office/powerpoint/2010/main" val="4149520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0283">
              <a:defRPr/>
            </a:pPr>
            <a:fld id="{8EED8D43-19A2-2046-B157-015891CA56E5}" type="slidenum">
              <a:rPr lang="en-US">
                <a:solidFill>
                  <a:prstClr val="black"/>
                </a:solidFill>
                <a:latin typeface="Calibri"/>
              </a:rPr>
              <a:pPr defTabSz="930283">
                <a:defRPr/>
              </a:pPr>
              <a:t>3</a:t>
            </a:fld>
            <a:endParaRPr lang="en-US" dirty="0">
              <a:solidFill>
                <a:prstClr val="black"/>
              </a:solidFill>
              <a:latin typeface="Calibri"/>
            </a:endParaRPr>
          </a:p>
        </p:txBody>
      </p:sp>
    </p:spTree>
    <p:extLst>
      <p:ext uri="{BB962C8B-B14F-4D97-AF65-F5344CB8AC3E}">
        <p14:creationId xmlns:p14="http://schemas.microsoft.com/office/powerpoint/2010/main" val="29206178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2237160E-95EF-E048-8F9C-3B80329CB02C}" type="slidenum">
              <a:rPr lang="en-US" smtClean="0"/>
              <a:t>21</a:t>
            </a:fld>
            <a:endParaRPr lang="en-US"/>
          </a:p>
        </p:txBody>
      </p:sp>
    </p:spTree>
    <p:extLst>
      <p:ext uri="{BB962C8B-B14F-4D97-AF65-F5344CB8AC3E}">
        <p14:creationId xmlns:p14="http://schemas.microsoft.com/office/powerpoint/2010/main" val="40507219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2237160E-95EF-E048-8F9C-3B80329CB02C}" type="slidenum">
              <a:rPr lang="en-US" smtClean="0"/>
              <a:t>22</a:t>
            </a:fld>
            <a:endParaRPr lang="en-US"/>
          </a:p>
        </p:txBody>
      </p:sp>
    </p:spTree>
    <p:extLst>
      <p:ext uri="{BB962C8B-B14F-4D97-AF65-F5344CB8AC3E}">
        <p14:creationId xmlns:p14="http://schemas.microsoft.com/office/powerpoint/2010/main" val="1877165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2237160E-95EF-E048-8F9C-3B80329CB02C}" type="slidenum">
              <a:rPr lang="en-US" smtClean="0"/>
              <a:t>23</a:t>
            </a:fld>
            <a:endParaRPr lang="en-US"/>
          </a:p>
        </p:txBody>
      </p:sp>
    </p:spTree>
    <p:extLst>
      <p:ext uri="{BB962C8B-B14F-4D97-AF65-F5344CB8AC3E}">
        <p14:creationId xmlns:p14="http://schemas.microsoft.com/office/powerpoint/2010/main" val="15567479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0283">
              <a:defRPr/>
            </a:pPr>
            <a:fld id="{8EED8D43-19A2-2046-B157-015891CA56E5}" type="slidenum">
              <a:rPr lang="en-US">
                <a:solidFill>
                  <a:prstClr val="black"/>
                </a:solidFill>
                <a:latin typeface="Calibri"/>
              </a:rPr>
              <a:pPr defTabSz="930283">
                <a:defRPr/>
              </a:pPr>
              <a:t>24</a:t>
            </a:fld>
            <a:endParaRPr lang="en-US" dirty="0">
              <a:solidFill>
                <a:prstClr val="black"/>
              </a:solidFill>
              <a:latin typeface="Calibri"/>
            </a:endParaRPr>
          </a:p>
        </p:txBody>
      </p:sp>
    </p:spTree>
    <p:extLst>
      <p:ext uri="{BB962C8B-B14F-4D97-AF65-F5344CB8AC3E}">
        <p14:creationId xmlns:p14="http://schemas.microsoft.com/office/powerpoint/2010/main" val="28572073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2237160E-95EF-E048-8F9C-3B80329CB02C}" type="slidenum">
              <a:rPr lang="en-US" smtClean="0"/>
              <a:t>25</a:t>
            </a:fld>
            <a:endParaRPr lang="en-US"/>
          </a:p>
        </p:txBody>
      </p:sp>
    </p:spTree>
    <p:extLst>
      <p:ext uri="{BB962C8B-B14F-4D97-AF65-F5344CB8AC3E}">
        <p14:creationId xmlns:p14="http://schemas.microsoft.com/office/powerpoint/2010/main" val="38942709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2237160E-95EF-E048-8F9C-3B80329CB02C}" type="slidenum">
              <a:rPr lang="en-US" smtClean="0"/>
              <a:t>26</a:t>
            </a:fld>
            <a:endParaRPr lang="en-US"/>
          </a:p>
        </p:txBody>
      </p:sp>
    </p:spTree>
    <p:extLst>
      <p:ext uri="{BB962C8B-B14F-4D97-AF65-F5344CB8AC3E}">
        <p14:creationId xmlns:p14="http://schemas.microsoft.com/office/powerpoint/2010/main" val="21729007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2237160E-95EF-E048-8F9C-3B80329CB02C}" type="slidenum">
              <a:rPr lang="en-US" smtClean="0"/>
              <a:t>27</a:t>
            </a:fld>
            <a:endParaRPr lang="en-US"/>
          </a:p>
        </p:txBody>
      </p:sp>
    </p:spTree>
    <p:extLst>
      <p:ext uri="{BB962C8B-B14F-4D97-AF65-F5344CB8AC3E}">
        <p14:creationId xmlns:p14="http://schemas.microsoft.com/office/powerpoint/2010/main" val="15554004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2237160E-95EF-E048-8F9C-3B80329CB02C}" type="slidenum">
              <a:rPr lang="en-US" smtClean="0"/>
              <a:t>28</a:t>
            </a:fld>
            <a:endParaRPr lang="en-US"/>
          </a:p>
        </p:txBody>
      </p:sp>
    </p:spTree>
    <p:extLst>
      <p:ext uri="{BB962C8B-B14F-4D97-AF65-F5344CB8AC3E}">
        <p14:creationId xmlns:p14="http://schemas.microsoft.com/office/powerpoint/2010/main" val="26675065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2237160E-95EF-E048-8F9C-3B80329CB02C}" type="slidenum">
              <a:rPr lang="en-US" smtClean="0"/>
              <a:t>29</a:t>
            </a:fld>
            <a:endParaRPr lang="en-US"/>
          </a:p>
        </p:txBody>
      </p:sp>
    </p:spTree>
    <p:extLst>
      <p:ext uri="{BB962C8B-B14F-4D97-AF65-F5344CB8AC3E}">
        <p14:creationId xmlns:p14="http://schemas.microsoft.com/office/powerpoint/2010/main" val="23963648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2237160E-95EF-E048-8F9C-3B80329CB02C}" type="slidenum">
              <a:rPr lang="en-US" smtClean="0"/>
              <a:t>30</a:t>
            </a:fld>
            <a:endParaRPr lang="en-US"/>
          </a:p>
        </p:txBody>
      </p:sp>
    </p:spTree>
    <p:extLst>
      <p:ext uri="{BB962C8B-B14F-4D97-AF65-F5344CB8AC3E}">
        <p14:creationId xmlns:p14="http://schemas.microsoft.com/office/powerpoint/2010/main" val="39825846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2237160E-95EF-E048-8F9C-3B80329CB02C}" type="slidenum">
              <a:rPr lang="en-US" smtClean="0"/>
              <a:t>4</a:t>
            </a:fld>
            <a:endParaRPr lang="en-US"/>
          </a:p>
        </p:txBody>
      </p:sp>
    </p:spTree>
    <p:extLst>
      <p:ext uri="{BB962C8B-B14F-4D97-AF65-F5344CB8AC3E}">
        <p14:creationId xmlns:p14="http://schemas.microsoft.com/office/powerpoint/2010/main" val="21278287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2237160E-95EF-E048-8F9C-3B80329CB02C}" type="slidenum">
              <a:rPr lang="en-US" smtClean="0"/>
              <a:t>31</a:t>
            </a:fld>
            <a:endParaRPr lang="en-US"/>
          </a:p>
        </p:txBody>
      </p:sp>
    </p:spTree>
    <p:extLst>
      <p:ext uri="{BB962C8B-B14F-4D97-AF65-F5344CB8AC3E}">
        <p14:creationId xmlns:p14="http://schemas.microsoft.com/office/powerpoint/2010/main" val="7554772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2237160E-95EF-E048-8F9C-3B80329CB02C}" type="slidenum">
              <a:rPr lang="en-US" smtClean="0"/>
              <a:t>32</a:t>
            </a:fld>
            <a:endParaRPr lang="en-US"/>
          </a:p>
        </p:txBody>
      </p:sp>
    </p:spTree>
    <p:extLst>
      <p:ext uri="{BB962C8B-B14F-4D97-AF65-F5344CB8AC3E}">
        <p14:creationId xmlns:p14="http://schemas.microsoft.com/office/powerpoint/2010/main" val="324052126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2237160E-95EF-E048-8F9C-3B80329CB02C}" type="slidenum">
              <a:rPr lang="en-US" smtClean="0"/>
              <a:t>33</a:t>
            </a:fld>
            <a:endParaRPr lang="en-US"/>
          </a:p>
        </p:txBody>
      </p:sp>
    </p:spTree>
    <p:extLst>
      <p:ext uri="{BB962C8B-B14F-4D97-AF65-F5344CB8AC3E}">
        <p14:creationId xmlns:p14="http://schemas.microsoft.com/office/powerpoint/2010/main" val="278838870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2237160E-95EF-E048-8F9C-3B80329CB02C}" type="slidenum">
              <a:rPr lang="en-US" smtClean="0"/>
              <a:t>34</a:t>
            </a:fld>
            <a:endParaRPr lang="en-US"/>
          </a:p>
        </p:txBody>
      </p:sp>
    </p:spTree>
    <p:extLst>
      <p:ext uri="{BB962C8B-B14F-4D97-AF65-F5344CB8AC3E}">
        <p14:creationId xmlns:p14="http://schemas.microsoft.com/office/powerpoint/2010/main" val="405966239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0283">
              <a:defRPr/>
            </a:pPr>
            <a:fld id="{8EED8D43-19A2-2046-B157-015891CA56E5}" type="slidenum">
              <a:rPr lang="en-US">
                <a:solidFill>
                  <a:prstClr val="black"/>
                </a:solidFill>
                <a:latin typeface="Calibri"/>
              </a:rPr>
              <a:pPr defTabSz="930283">
                <a:defRPr/>
              </a:pPr>
              <a:t>35</a:t>
            </a:fld>
            <a:endParaRPr lang="en-US" dirty="0">
              <a:solidFill>
                <a:prstClr val="black"/>
              </a:solidFill>
              <a:latin typeface="Calibri"/>
            </a:endParaRPr>
          </a:p>
        </p:txBody>
      </p:sp>
    </p:spTree>
    <p:extLst>
      <p:ext uri="{BB962C8B-B14F-4D97-AF65-F5344CB8AC3E}">
        <p14:creationId xmlns:p14="http://schemas.microsoft.com/office/powerpoint/2010/main" val="110760366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2237160E-95EF-E048-8F9C-3B80329CB02C}" type="slidenum">
              <a:rPr lang="en-US" smtClean="0"/>
              <a:t>36</a:t>
            </a:fld>
            <a:endParaRPr lang="en-US"/>
          </a:p>
        </p:txBody>
      </p:sp>
    </p:spTree>
    <p:extLst>
      <p:ext uri="{BB962C8B-B14F-4D97-AF65-F5344CB8AC3E}">
        <p14:creationId xmlns:p14="http://schemas.microsoft.com/office/powerpoint/2010/main" val="309307224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2237160E-95EF-E048-8F9C-3B80329CB02C}" type="slidenum">
              <a:rPr lang="en-US" smtClean="0"/>
              <a:t>37</a:t>
            </a:fld>
            <a:endParaRPr lang="en-US"/>
          </a:p>
        </p:txBody>
      </p:sp>
    </p:spTree>
    <p:extLst>
      <p:ext uri="{BB962C8B-B14F-4D97-AF65-F5344CB8AC3E}">
        <p14:creationId xmlns:p14="http://schemas.microsoft.com/office/powerpoint/2010/main" val="38612562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2237160E-95EF-E048-8F9C-3B80329CB02C}" type="slidenum">
              <a:rPr lang="en-US" smtClean="0"/>
              <a:t>38</a:t>
            </a:fld>
            <a:endParaRPr lang="en-US"/>
          </a:p>
        </p:txBody>
      </p:sp>
    </p:spTree>
    <p:extLst>
      <p:ext uri="{BB962C8B-B14F-4D97-AF65-F5344CB8AC3E}">
        <p14:creationId xmlns:p14="http://schemas.microsoft.com/office/powerpoint/2010/main" val="385781367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2237160E-95EF-E048-8F9C-3B80329CB02C}" type="slidenum">
              <a:rPr lang="en-US" smtClean="0"/>
              <a:t>39</a:t>
            </a:fld>
            <a:endParaRPr lang="en-US"/>
          </a:p>
        </p:txBody>
      </p:sp>
    </p:spTree>
    <p:extLst>
      <p:ext uri="{BB962C8B-B14F-4D97-AF65-F5344CB8AC3E}">
        <p14:creationId xmlns:p14="http://schemas.microsoft.com/office/powerpoint/2010/main" val="285016669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2237160E-95EF-E048-8F9C-3B80329CB02C}" type="slidenum">
              <a:rPr lang="en-US" smtClean="0"/>
              <a:t>40</a:t>
            </a:fld>
            <a:endParaRPr lang="en-US"/>
          </a:p>
        </p:txBody>
      </p:sp>
    </p:spTree>
    <p:extLst>
      <p:ext uri="{BB962C8B-B14F-4D97-AF65-F5344CB8AC3E}">
        <p14:creationId xmlns:p14="http://schemas.microsoft.com/office/powerpoint/2010/main" val="32032464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0283">
              <a:defRPr/>
            </a:pPr>
            <a:fld id="{8EED8D43-19A2-2046-B157-015891CA56E5}" type="slidenum">
              <a:rPr lang="en-US">
                <a:solidFill>
                  <a:prstClr val="black"/>
                </a:solidFill>
                <a:latin typeface="Calibri"/>
              </a:rPr>
              <a:pPr defTabSz="930283">
                <a:defRPr/>
              </a:pPr>
              <a:t>5</a:t>
            </a:fld>
            <a:endParaRPr lang="en-US" dirty="0">
              <a:solidFill>
                <a:prstClr val="black"/>
              </a:solidFill>
              <a:latin typeface="Calibri"/>
            </a:endParaRPr>
          </a:p>
        </p:txBody>
      </p:sp>
    </p:spTree>
    <p:extLst>
      <p:ext uri="{BB962C8B-B14F-4D97-AF65-F5344CB8AC3E}">
        <p14:creationId xmlns:p14="http://schemas.microsoft.com/office/powerpoint/2010/main" val="16106821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2237160E-95EF-E048-8F9C-3B80329CB02C}" type="slidenum">
              <a:rPr lang="en-US" smtClean="0"/>
              <a:t>41</a:t>
            </a:fld>
            <a:endParaRPr lang="en-US"/>
          </a:p>
        </p:txBody>
      </p:sp>
    </p:spTree>
    <p:extLst>
      <p:ext uri="{BB962C8B-B14F-4D97-AF65-F5344CB8AC3E}">
        <p14:creationId xmlns:p14="http://schemas.microsoft.com/office/powerpoint/2010/main" val="57486152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2237160E-95EF-E048-8F9C-3B80329CB02C}" type="slidenum">
              <a:rPr lang="en-US" smtClean="0"/>
              <a:t>42</a:t>
            </a:fld>
            <a:endParaRPr lang="en-US"/>
          </a:p>
        </p:txBody>
      </p:sp>
    </p:spTree>
    <p:extLst>
      <p:ext uri="{BB962C8B-B14F-4D97-AF65-F5344CB8AC3E}">
        <p14:creationId xmlns:p14="http://schemas.microsoft.com/office/powerpoint/2010/main" val="51238122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0283">
              <a:defRPr/>
            </a:pPr>
            <a:fld id="{8EED8D43-19A2-2046-B157-015891CA56E5}" type="slidenum">
              <a:rPr lang="en-US">
                <a:solidFill>
                  <a:prstClr val="black"/>
                </a:solidFill>
                <a:latin typeface="Calibri"/>
              </a:rPr>
              <a:pPr defTabSz="930283">
                <a:defRPr/>
              </a:pPr>
              <a:t>43</a:t>
            </a:fld>
            <a:endParaRPr lang="en-US" dirty="0">
              <a:solidFill>
                <a:prstClr val="black"/>
              </a:solidFill>
              <a:latin typeface="Calibri"/>
            </a:endParaRPr>
          </a:p>
        </p:txBody>
      </p:sp>
    </p:spTree>
    <p:extLst>
      <p:ext uri="{BB962C8B-B14F-4D97-AF65-F5344CB8AC3E}">
        <p14:creationId xmlns:p14="http://schemas.microsoft.com/office/powerpoint/2010/main" val="250187798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2237160E-95EF-E048-8F9C-3B80329CB02C}" type="slidenum">
              <a:rPr lang="en-US" smtClean="0"/>
              <a:t>44</a:t>
            </a:fld>
            <a:endParaRPr lang="en-US"/>
          </a:p>
        </p:txBody>
      </p:sp>
    </p:spTree>
    <p:extLst>
      <p:ext uri="{BB962C8B-B14F-4D97-AF65-F5344CB8AC3E}">
        <p14:creationId xmlns:p14="http://schemas.microsoft.com/office/powerpoint/2010/main" val="323221935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2237160E-95EF-E048-8F9C-3B80329CB02C}" type="slidenum">
              <a:rPr lang="en-US" smtClean="0"/>
              <a:t>45</a:t>
            </a:fld>
            <a:endParaRPr lang="en-US"/>
          </a:p>
        </p:txBody>
      </p:sp>
    </p:spTree>
    <p:extLst>
      <p:ext uri="{BB962C8B-B14F-4D97-AF65-F5344CB8AC3E}">
        <p14:creationId xmlns:p14="http://schemas.microsoft.com/office/powerpoint/2010/main" val="151661663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2237160E-95EF-E048-8F9C-3B80329CB02C}" type="slidenum">
              <a:rPr lang="en-US" smtClean="0"/>
              <a:t>46</a:t>
            </a:fld>
            <a:endParaRPr lang="en-US"/>
          </a:p>
        </p:txBody>
      </p:sp>
    </p:spTree>
    <p:extLst>
      <p:ext uri="{BB962C8B-B14F-4D97-AF65-F5344CB8AC3E}">
        <p14:creationId xmlns:p14="http://schemas.microsoft.com/office/powerpoint/2010/main" val="292935507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0283">
              <a:defRPr/>
            </a:pPr>
            <a:fld id="{8EED8D43-19A2-2046-B157-015891CA56E5}" type="slidenum">
              <a:rPr lang="en-US">
                <a:solidFill>
                  <a:prstClr val="black"/>
                </a:solidFill>
                <a:latin typeface="Calibri"/>
              </a:rPr>
              <a:pPr defTabSz="930283">
                <a:defRPr/>
              </a:pPr>
              <a:t>47</a:t>
            </a:fld>
            <a:endParaRPr lang="en-US" dirty="0">
              <a:solidFill>
                <a:prstClr val="black"/>
              </a:solidFill>
              <a:latin typeface="Calibri"/>
            </a:endParaRPr>
          </a:p>
        </p:txBody>
      </p:sp>
    </p:spTree>
    <p:extLst>
      <p:ext uri="{BB962C8B-B14F-4D97-AF65-F5344CB8AC3E}">
        <p14:creationId xmlns:p14="http://schemas.microsoft.com/office/powerpoint/2010/main" val="335289296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2237160E-95EF-E048-8F9C-3B80329CB02C}" type="slidenum">
              <a:rPr lang="en-US" smtClean="0"/>
              <a:t>48</a:t>
            </a:fld>
            <a:endParaRPr lang="en-US"/>
          </a:p>
        </p:txBody>
      </p:sp>
    </p:spTree>
    <p:extLst>
      <p:ext uri="{BB962C8B-B14F-4D97-AF65-F5344CB8AC3E}">
        <p14:creationId xmlns:p14="http://schemas.microsoft.com/office/powerpoint/2010/main" val="88060019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2237160E-95EF-E048-8F9C-3B80329CB02C}" type="slidenum">
              <a:rPr lang="en-US" smtClean="0"/>
              <a:t>49</a:t>
            </a:fld>
            <a:endParaRPr lang="en-US"/>
          </a:p>
        </p:txBody>
      </p:sp>
    </p:spTree>
    <p:extLst>
      <p:ext uri="{BB962C8B-B14F-4D97-AF65-F5344CB8AC3E}">
        <p14:creationId xmlns:p14="http://schemas.microsoft.com/office/powerpoint/2010/main" val="10354239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2237160E-95EF-E048-8F9C-3B80329CB02C}" type="slidenum">
              <a:rPr lang="en-US" smtClean="0"/>
              <a:t>6</a:t>
            </a:fld>
            <a:endParaRPr lang="en-US"/>
          </a:p>
        </p:txBody>
      </p:sp>
    </p:spTree>
    <p:extLst>
      <p:ext uri="{BB962C8B-B14F-4D97-AF65-F5344CB8AC3E}">
        <p14:creationId xmlns:p14="http://schemas.microsoft.com/office/powerpoint/2010/main" val="3796820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2237160E-95EF-E048-8F9C-3B80329CB02C}" type="slidenum">
              <a:rPr lang="en-US" smtClean="0"/>
              <a:t>7</a:t>
            </a:fld>
            <a:endParaRPr lang="en-US"/>
          </a:p>
        </p:txBody>
      </p:sp>
    </p:spTree>
    <p:extLst>
      <p:ext uri="{BB962C8B-B14F-4D97-AF65-F5344CB8AC3E}">
        <p14:creationId xmlns:p14="http://schemas.microsoft.com/office/powerpoint/2010/main" val="29770885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2237160E-95EF-E048-8F9C-3B80329CB02C}" type="slidenum">
              <a:rPr lang="en-US" smtClean="0"/>
              <a:t>8</a:t>
            </a:fld>
            <a:endParaRPr lang="en-US"/>
          </a:p>
        </p:txBody>
      </p:sp>
    </p:spTree>
    <p:extLst>
      <p:ext uri="{BB962C8B-B14F-4D97-AF65-F5344CB8AC3E}">
        <p14:creationId xmlns:p14="http://schemas.microsoft.com/office/powerpoint/2010/main" val="15894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2237160E-95EF-E048-8F9C-3B80329CB02C}" type="slidenum">
              <a:rPr lang="en-US" smtClean="0"/>
              <a:t>9</a:t>
            </a:fld>
            <a:endParaRPr lang="en-US"/>
          </a:p>
        </p:txBody>
      </p:sp>
    </p:spTree>
    <p:extLst>
      <p:ext uri="{BB962C8B-B14F-4D97-AF65-F5344CB8AC3E}">
        <p14:creationId xmlns:p14="http://schemas.microsoft.com/office/powerpoint/2010/main" val="18601499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0283">
              <a:defRPr/>
            </a:pPr>
            <a:fld id="{8EED8D43-19A2-2046-B157-015891CA56E5}" type="slidenum">
              <a:rPr lang="en-US">
                <a:solidFill>
                  <a:prstClr val="black"/>
                </a:solidFill>
                <a:latin typeface="Calibri"/>
              </a:rPr>
              <a:pPr defTabSz="930283">
                <a:defRPr/>
              </a:pPr>
              <a:t>10</a:t>
            </a:fld>
            <a:endParaRPr lang="en-US" dirty="0">
              <a:solidFill>
                <a:prstClr val="black"/>
              </a:solidFill>
              <a:latin typeface="Calibri"/>
            </a:endParaRPr>
          </a:p>
        </p:txBody>
      </p:sp>
    </p:spTree>
    <p:extLst>
      <p:ext uri="{BB962C8B-B14F-4D97-AF65-F5344CB8AC3E}">
        <p14:creationId xmlns:p14="http://schemas.microsoft.com/office/powerpoint/2010/main" val="23501347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emf"/><Relationship Id="rId3" Type="http://schemas.openxmlformats.org/officeDocument/2006/relationships/image" Target="../media/image2.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e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emf"/></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A6BEEBF-240A-5042-97EE-2C3D5B919C93}" type="datetimeFigureOut">
              <a:rPr lang="en-US" smtClean="0"/>
              <a:t>5/18/18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D50105-3670-6C4E-AFCB-F963D1AFC0EA}" type="slidenum">
              <a:rPr lang="en-US" smtClean="0"/>
              <a:t>‹#›</a:t>
            </a:fld>
            <a:endParaRPr lang="en-US"/>
          </a:p>
        </p:txBody>
      </p:sp>
    </p:spTree>
    <p:extLst>
      <p:ext uri="{BB962C8B-B14F-4D97-AF65-F5344CB8AC3E}">
        <p14:creationId xmlns:p14="http://schemas.microsoft.com/office/powerpoint/2010/main" val="215394951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6BEEBF-240A-5042-97EE-2C3D5B919C93}" type="datetimeFigureOut">
              <a:rPr lang="en-US" smtClean="0"/>
              <a:t>5/18/18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D50105-3670-6C4E-AFCB-F963D1AFC0EA}" type="slidenum">
              <a:rPr lang="en-US" smtClean="0"/>
              <a:t>‹#›</a:t>
            </a:fld>
            <a:endParaRPr lang="en-US"/>
          </a:p>
        </p:txBody>
      </p:sp>
    </p:spTree>
    <p:extLst>
      <p:ext uri="{BB962C8B-B14F-4D97-AF65-F5344CB8AC3E}">
        <p14:creationId xmlns:p14="http://schemas.microsoft.com/office/powerpoint/2010/main" val="23811796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6BEEBF-240A-5042-97EE-2C3D5B919C93}" type="datetimeFigureOut">
              <a:rPr lang="en-US" smtClean="0"/>
              <a:t>5/18/18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D50105-3670-6C4E-AFCB-F963D1AFC0EA}" type="slidenum">
              <a:rPr lang="en-US" smtClean="0"/>
              <a:t>‹#›</a:t>
            </a:fld>
            <a:endParaRPr lang="en-US"/>
          </a:p>
        </p:txBody>
      </p:sp>
    </p:spTree>
    <p:extLst>
      <p:ext uri="{BB962C8B-B14F-4D97-AF65-F5344CB8AC3E}">
        <p14:creationId xmlns:p14="http://schemas.microsoft.com/office/powerpoint/2010/main" val="31858972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3" name="Rectangle 2"/>
          <p:cNvSpPr/>
          <p:nvPr userDrawn="1"/>
        </p:nvSpPr>
        <p:spPr>
          <a:xfrm>
            <a:off x="0" y="1804480"/>
            <a:ext cx="9144000" cy="3829805"/>
          </a:xfrm>
          <a:prstGeom prst="rect">
            <a:avLst/>
          </a:prstGeom>
          <a:solidFill>
            <a:srgbClr val="DADAD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10" name="Title 1"/>
          <p:cNvSpPr>
            <a:spLocks noGrp="1"/>
          </p:cNvSpPr>
          <p:nvPr>
            <p:ph type="ctrTitle"/>
          </p:nvPr>
        </p:nvSpPr>
        <p:spPr>
          <a:xfrm>
            <a:off x="458652" y="2441331"/>
            <a:ext cx="7772400" cy="553451"/>
          </a:xfrm>
        </p:spPr>
        <p:txBody>
          <a:bodyPr>
            <a:normAutofit/>
          </a:bodyPr>
          <a:lstStyle>
            <a:lvl1pPr algn="l">
              <a:defRPr sz="2800" b="1">
                <a:solidFill>
                  <a:srgbClr val="FFFFFF"/>
                </a:solidFill>
                <a:latin typeface="Arial"/>
                <a:cs typeface="Arial"/>
              </a:defRPr>
            </a:lvl1pPr>
          </a:lstStyle>
          <a:p>
            <a:r>
              <a:rPr lang="en-US" dirty="0" smtClean="0"/>
              <a:t>Click to edit Master title style</a:t>
            </a:r>
            <a:endParaRPr lang="en-US" dirty="0"/>
          </a:p>
        </p:txBody>
      </p:sp>
      <p:sp>
        <p:nvSpPr>
          <p:cNvPr id="11" name="Subtitle 2"/>
          <p:cNvSpPr>
            <a:spLocks noGrp="1"/>
          </p:cNvSpPr>
          <p:nvPr>
            <p:ph type="subTitle" idx="1"/>
          </p:nvPr>
        </p:nvSpPr>
        <p:spPr>
          <a:xfrm>
            <a:off x="458652" y="2994782"/>
            <a:ext cx="6400800" cy="386522"/>
          </a:xfrm>
        </p:spPr>
        <p:txBody>
          <a:bodyPr>
            <a:normAutofit/>
          </a:bodyPr>
          <a:lstStyle>
            <a:lvl1pPr marL="0" indent="0" algn="l">
              <a:buNone/>
              <a:defRPr sz="1200" b="0">
                <a:solidFill>
                  <a:srgbClr val="FFFFFF"/>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6" name="Picture 5"/>
          <p:cNvPicPr>
            <a:picLocks noChangeAspect="1"/>
          </p:cNvPicPr>
          <p:nvPr userDrawn="1"/>
        </p:nvPicPr>
        <p:blipFill>
          <a:blip r:embed="rId2"/>
          <a:stretch>
            <a:fillRect/>
          </a:stretch>
        </p:blipFill>
        <p:spPr>
          <a:xfrm>
            <a:off x="0" y="5077179"/>
            <a:ext cx="9154496" cy="1784578"/>
          </a:xfrm>
          <a:prstGeom prst="rect">
            <a:avLst/>
          </a:prstGeom>
        </p:spPr>
      </p:pic>
      <p:pic>
        <p:nvPicPr>
          <p:cNvPr id="4098" name="Picture 2" descr="S:\- Design Documents - Templates, Logos, Style Guide\Logos\KRC Logo Gallery\KRC_LT_H_W_R horiz with tag white on black.jpg"/>
          <p:cNvPicPr>
            <a:picLocks noChangeAspect="1" noChangeArrowheads="1"/>
          </p:cNvPicPr>
          <p:nvPr userDrawn="1"/>
        </p:nvPicPr>
        <p:blipFill>
          <a:blip r:embed="rId3" cstate="print">
            <a:clrChange>
              <a:clrFrom>
                <a:srgbClr val="181717"/>
              </a:clrFrom>
              <a:clrTo>
                <a:srgbClr val="181717">
                  <a:alpha val="0"/>
                </a:srgbClr>
              </a:clrTo>
            </a:clrChange>
            <a:extLst>
              <a:ext uri="{28A0092B-C50C-407E-A947-70E740481C1C}">
                <a14:useLocalDpi xmlns:a14="http://schemas.microsoft.com/office/drawing/2010/main" val="0"/>
              </a:ext>
            </a:extLst>
          </a:blip>
          <a:srcRect/>
          <a:stretch>
            <a:fillRect/>
          </a:stretch>
        </p:blipFill>
        <p:spPr bwMode="auto">
          <a:xfrm>
            <a:off x="5745580" y="5813094"/>
            <a:ext cx="3189348" cy="858354"/>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userDrawn="1"/>
        </p:nvSpPr>
        <p:spPr>
          <a:xfrm>
            <a:off x="10496" y="5077179"/>
            <a:ext cx="9144000" cy="557106"/>
          </a:xfrm>
          <a:prstGeom prst="rect">
            <a:avLst/>
          </a:prstGeom>
          <a:solidFill>
            <a:srgbClr val="DADADA">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5" name="Picture Placeholder 4"/>
          <p:cNvSpPr>
            <a:spLocks noGrp="1"/>
          </p:cNvSpPr>
          <p:nvPr>
            <p:ph type="pic" sz="quarter" idx="10"/>
          </p:nvPr>
        </p:nvSpPr>
        <p:spPr>
          <a:xfrm>
            <a:off x="0" y="1814465"/>
            <a:ext cx="9154496" cy="3271837"/>
          </a:xfrm>
        </p:spPr>
        <p:txBody>
          <a:bodyPr/>
          <a:lstStyle/>
          <a:p>
            <a:endParaRPr lang="en-US" dirty="0"/>
          </a:p>
        </p:txBody>
      </p:sp>
    </p:spTree>
    <p:extLst>
      <p:ext uri="{BB962C8B-B14F-4D97-AF65-F5344CB8AC3E}">
        <p14:creationId xmlns:p14="http://schemas.microsoft.com/office/powerpoint/2010/main" val="245903217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4_Title Slid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1519238"/>
            <a:ext cx="9154496" cy="5338762"/>
          </a:xfrm>
        </p:spPr>
        <p:txBody>
          <a:bodyPr/>
          <a:lstStyle/>
          <a:p>
            <a:endParaRPr lang="en-US" dirty="0"/>
          </a:p>
        </p:txBody>
      </p:sp>
      <p:sp>
        <p:nvSpPr>
          <p:cNvPr id="12" name="Rectangle 11"/>
          <p:cNvSpPr/>
          <p:nvPr userDrawn="1"/>
        </p:nvSpPr>
        <p:spPr>
          <a:xfrm>
            <a:off x="-10496" y="4373766"/>
            <a:ext cx="9154496" cy="1573536"/>
          </a:xfrm>
          <a:prstGeom prst="rect">
            <a:avLst/>
          </a:prstGeom>
          <a:solidFill>
            <a:schemeClr val="bg2">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595959"/>
              </a:solidFill>
            </a:endParaRPr>
          </a:p>
        </p:txBody>
      </p:sp>
      <p:sp>
        <p:nvSpPr>
          <p:cNvPr id="13" name="Rectangle 12"/>
          <p:cNvSpPr/>
          <p:nvPr userDrawn="1"/>
        </p:nvSpPr>
        <p:spPr>
          <a:xfrm>
            <a:off x="-10496" y="5947302"/>
            <a:ext cx="9154495" cy="653399"/>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10" name="Title 1"/>
          <p:cNvSpPr>
            <a:spLocks noGrp="1"/>
          </p:cNvSpPr>
          <p:nvPr>
            <p:ph type="ctrTitle"/>
          </p:nvPr>
        </p:nvSpPr>
        <p:spPr>
          <a:xfrm>
            <a:off x="458652" y="4634586"/>
            <a:ext cx="7772400" cy="553451"/>
          </a:xfrm>
        </p:spPr>
        <p:txBody>
          <a:bodyPr>
            <a:normAutofit/>
          </a:bodyPr>
          <a:lstStyle>
            <a:lvl1pPr algn="l">
              <a:defRPr sz="2800" b="1" spc="-150">
                <a:solidFill>
                  <a:srgbClr val="FFFFFF"/>
                </a:solidFill>
                <a:latin typeface="Arial"/>
                <a:cs typeface="Arial"/>
              </a:defRPr>
            </a:lvl1pPr>
          </a:lstStyle>
          <a:p>
            <a:r>
              <a:rPr lang="en-US" dirty="0" smtClean="0"/>
              <a:t>Click to edit Master title style</a:t>
            </a:r>
            <a:endParaRPr lang="en-US" dirty="0"/>
          </a:p>
        </p:txBody>
      </p:sp>
      <p:sp>
        <p:nvSpPr>
          <p:cNvPr id="11" name="Subtitle 2"/>
          <p:cNvSpPr>
            <a:spLocks noGrp="1"/>
          </p:cNvSpPr>
          <p:nvPr>
            <p:ph type="subTitle" idx="1" hasCustomPrompt="1"/>
          </p:nvPr>
        </p:nvSpPr>
        <p:spPr>
          <a:xfrm>
            <a:off x="458652" y="5188037"/>
            <a:ext cx="6400800" cy="386522"/>
          </a:xfrm>
        </p:spPr>
        <p:txBody>
          <a:bodyPr>
            <a:noAutofit/>
          </a:bodyPr>
          <a:lstStyle>
            <a:lvl1pPr marL="0" indent="0" algn="l">
              <a:buNone/>
              <a:defRPr sz="1200" b="0">
                <a:solidFill>
                  <a:srgbClr val="FFFFFF"/>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7" name="Text Placeholder 6"/>
          <p:cNvSpPr>
            <a:spLocks noGrp="1"/>
          </p:cNvSpPr>
          <p:nvPr>
            <p:ph type="body" sz="quarter" idx="11" hasCustomPrompt="1"/>
          </p:nvPr>
        </p:nvSpPr>
        <p:spPr>
          <a:xfrm>
            <a:off x="458652" y="6135283"/>
            <a:ext cx="3005138" cy="295640"/>
          </a:xfrm>
        </p:spPr>
        <p:txBody>
          <a:bodyPr>
            <a:normAutofit/>
          </a:bodyPr>
          <a:lstStyle>
            <a:lvl1pPr marL="0" indent="0">
              <a:buNone/>
              <a:defRPr sz="1000">
                <a:solidFill>
                  <a:schemeClr val="bg1"/>
                </a:solidFill>
              </a:defRPr>
            </a:lvl1pPr>
          </a:lstStyle>
          <a:p>
            <a:pPr lvl="0"/>
            <a:r>
              <a:rPr lang="en-US" dirty="0" smtClean="0"/>
              <a:t>Date</a:t>
            </a:r>
          </a:p>
        </p:txBody>
      </p:sp>
    </p:spTree>
    <p:extLst>
      <p:ext uri="{BB962C8B-B14F-4D97-AF65-F5344CB8AC3E}">
        <p14:creationId xmlns:p14="http://schemas.microsoft.com/office/powerpoint/2010/main" val="125612194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1519238"/>
            <a:ext cx="9154496" cy="5338762"/>
          </a:xfrm>
        </p:spPr>
        <p:txBody>
          <a:bodyPr/>
          <a:lstStyle/>
          <a:p>
            <a:endParaRPr lang="en-US" dirty="0"/>
          </a:p>
        </p:txBody>
      </p:sp>
      <p:sp>
        <p:nvSpPr>
          <p:cNvPr id="14" name="Rectangle 13"/>
          <p:cNvSpPr/>
          <p:nvPr userDrawn="1"/>
        </p:nvSpPr>
        <p:spPr>
          <a:xfrm>
            <a:off x="-10496" y="1524000"/>
            <a:ext cx="9154496" cy="1573536"/>
          </a:xfrm>
          <a:prstGeom prst="rect">
            <a:avLst/>
          </a:prstGeom>
          <a:solidFill>
            <a:schemeClr val="bg2">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595959"/>
              </a:solidFill>
            </a:endParaRPr>
          </a:p>
        </p:txBody>
      </p:sp>
      <p:sp>
        <p:nvSpPr>
          <p:cNvPr id="10" name="Title 1"/>
          <p:cNvSpPr>
            <a:spLocks noGrp="1"/>
          </p:cNvSpPr>
          <p:nvPr>
            <p:ph type="ctrTitle"/>
          </p:nvPr>
        </p:nvSpPr>
        <p:spPr>
          <a:xfrm>
            <a:off x="458652" y="1788192"/>
            <a:ext cx="7772400" cy="553451"/>
          </a:xfrm>
        </p:spPr>
        <p:txBody>
          <a:bodyPr>
            <a:normAutofit/>
          </a:bodyPr>
          <a:lstStyle>
            <a:lvl1pPr algn="l">
              <a:defRPr sz="2800" b="1" spc="-150">
                <a:solidFill>
                  <a:srgbClr val="FFFFFF"/>
                </a:solidFill>
                <a:latin typeface="Arial"/>
                <a:cs typeface="Arial"/>
              </a:defRPr>
            </a:lvl1pPr>
          </a:lstStyle>
          <a:p>
            <a:r>
              <a:rPr lang="en-US" dirty="0" smtClean="0"/>
              <a:t>Click to edit Master title style</a:t>
            </a:r>
            <a:endParaRPr lang="en-US" dirty="0"/>
          </a:p>
        </p:txBody>
      </p:sp>
      <p:sp>
        <p:nvSpPr>
          <p:cNvPr id="11" name="Subtitle 2"/>
          <p:cNvSpPr>
            <a:spLocks noGrp="1"/>
          </p:cNvSpPr>
          <p:nvPr>
            <p:ph type="subTitle" idx="1"/>
          </p:nvPr>
        </p:nvSpPr>
        <p:spPr>
          <a:xfrm>
            <a:off x="458652" y="2341643"/>
            <a:ext cx="6400800" cy="386522"/>
          </a:xfrm>
        </p:spPr>
        <p:txBody>
          <a:bodyPr>
            <a:normAutofit/>
          </a:bodyPr>
          <a:lstStyle>
            <a:lvl1pPr marL="0" indent="0" algn="l">
              <a:buNone/>
              <a:defRPr sz="1200" b="0">
                <a:solidFill>
                  <a:srgbClr val="FFFFFF"/>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5" name="Rectangle 14"/>
          <p:cNvSpPr/>
          <p:nvPr userDrawn="1"/>
        </p:nvSpPr>
        <p:spPr>
          <a:xfrm>
            <a:off x="-10496" y="6204601"/>
            <a:ext cx="9154495" cy="653399"/>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7" name="Text Placeholder 6"/>
          <p:cNvSpPr>
            <a:spLocks noGrp="1"/>
          </p:cNvSpPr>
          <p:nvPr>
            <p:ph type="body" sz="quarter" idx="11" hasCustomPrompt="1"/>
          </p:nvPr>
        </p:nvSpPr>
        <p:spPr>
          <a:xfrm>
            <a:off x="458652" y="6384763"/>
            <a:ext cx="3005138" cy="295640"/>
          </a:xfrm>
        </p:spPr>
        <p:txBody>
          <a:bodyPr>
            <a:normAutofit/>
          </a:bodyPr>
          <a:lstStyle>
            <a:lvl1pPr marL="0" indent="0">
              <a:buNone/>
              <a:defRPr sz="1000">
                <a:solidFill>
                  <a:schemeClr val="bg1"/>
                </a:solidFill>
              </a:defRPr>
            </a:lvl1pPr>
          </a:lstStyle>
          <a:p>
            <a:pPr lvl="0"/>
            <a:r>
              <a:rPr lang="en-US" dirty="0" smtClean="0"/>
              <a:t>Date</a:t>
            </a:r>
          </a:p>
        </p:txBody>
      </p:sp>
      <p:pic>
        <p:nvPicPr>
          <p:cNvPr id="13" name="Picture 2" descr="S:\- Design Documents - Templates, Logos, Style Guide\Logos\KRC Logo Gallery\KRC_LT_H_W_R horiz with tag white on black.jpg"/>
          <p:cNvPicPr>
            <a:picLocks noChangeAspect="1" noChangeArrowheads="1"/>
          </p:cNvPicPr>
          <p:nvPr userDrawn="1"/>
        </p:nvPicPr>
        <p:blipFill>
          <a:blip r:embed="rId2" cstate="print">
            <a:clrChange>
              <a:clrFrom>
                <a:srgbClr val="181717"/>
              </a:clrFrom>
              <a:clrTo>
                <a:srgbClr val="181717">
                  <a:alpha val="0"/>
                </a:srgbClr>
              </a:clrTo>
            </a:clrChange>
            <a:extLst>
              <a:ext uri="{28A0092B-C50C-407E-A947-70E740481C1C}">
                <a14:useLocalDpi xmlns:a14="http://schemas.microsoft.com/office/drawing/2010/main" val="0"/>
              </a:ext>
            </a:extLst>
          </a:blip>
          <a:srcRect/>
          <a:stretch>
            <a:fillRect/>
          </a:stretch>
        </p:blipFill>
        <p:spPr bwMode="auto">
          <a:xfrm>
            <a:off x="6435396" y="6217797"/>
            <a:ext cx="2409198" cy="648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075009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sp>
        <p:nvSpPr>
          <p:cNvPr id="10" name="Title 1"/>
          <p:cNvSpPr>
            <a:spLocks noGrp="1"/>
          </p:cNvSpPr>
          <p:nvPr>
            <p:ph type="ctrTitle"/>
          </p:nvPr>
        </p:nvSpPr>
        <p:spPr>
          <a:xfrm>
            <a:off x="458652" y="2441331"/>
            <a:ext cx="7772400" cy="553451"/>
          </a:xfrm>
        </p:spPr>
        <p:txBody>
          <a:bodyPr>
            <a:normAutofit/>
          </a:bodyPr>
          <a:lstStyle>
            <a:lvl1pPr algn="l">
              <a:defRPr sz="2800" b="1" spc="-150">
                <a:solidFill>
                  <a:srgbClr val="FFFFFF"/>
                </a:solidFill>
                <a:latin typeface="Arial"/>
                <a:cs typeface="Arial"/>
              </a:defRPr>
            </a:lvl1pPr>
          </a:lstStyle>
          <a:p>
            <a:r>
              <a:rPr lang="en-US" dirty="0" smtClean="0"/>
              <a:t>Click to edit Master title style</a:t>
            </a:r>
            <a:endParaRPr lang="en-US" dirty="0"/>
          </a:p>
        </p:txBody>
      </p:sp>
      <p:sp>
        <p:nvSpPr>
          <p:cNvPr id="11" name="Subtitle 2"/>
          <p:cNvSpPr>
            <a:spLocks noGrp="1"/>
          </p:cNvSpPr>
          <p:nvPr>
            <p:ph type="subTitle" idx="1"/>
          </p:nvPr>
        </p:nvSpPr>
        <p:spPr>
          <a:xfrm>
            <a:off x="458652" y="2994782"/>
            <a:ext cx="6400800" cy="386522"/>
          </a:xfrm>
        </p:spPr>
        <p:txBody>
          <a:bodyPr>
            <a:normAutofit/>
          </a:bodyPr>
          <a:lstStyle>
            <a:lvl1pPr marL="0" indent="0" algn="l">
              <a:buNone/>
              <a:defRPr sz="1200" b="0">
                <a:solidFill>
                  <a:srgbClr val="FFFFFF"/>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Picture Placeholder 4"/>
          <p:cNvSpPr>
            <a:spLocks noGrp="1"/>
          </p:cNvSpPr>
          <p:nvPr>
            <p:ph type="pic" sz="quarter" idx="10"/>
          </p:nvPr>
        </p:nvSpPr>
        <p:spPr>
          <a:xfrm>
            <a:off x="0" y="1814465"/>
            <a:ext cx="9154496" cy="3271837"/>
          </a:xfrm>
        </p:spPr>
        <p:txBody>
          <a:bodyPr/>
          <a:lstStyle/>
          <a:p>
            <a:endParaRPr lang="en-US" dirty="0"/>
          </a:p>
        </p:txBody>
      </p:sp>
    </p:spTree>
    <p:extLst>
      <p:ext uri="{BB962C8B-B14F-4D97-AF65-F5344CB8AC3E}">
        <p14:creationId xmlns:p14="http://schemas.microsoft.com/office/powerpoint/2010/main" val="107826624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10" name="Title 1"/>
          <p:cNvSpPr>
            <a:spLocks noGrp="1"/>
          </p:cNvSpPr>
          <p:nvPr>
            <p:ph type="ctrTitle"/>
          </p:nvPr>
        </p:nvSpPr>
        <p:spPr>
          <a:xfrm>
            <a:off x="458652" y="2081205"/>
            <a:ext cx="7772400" cy="553451"/>
          </a:xfrm>
        </p:spPr>
        <p:txBody>
          <a:bodyPr>
            <a:normAutofit/>
          </a:bodyPr>
          <a:lstStyle>
            <a:lvl1pPr algn="l">
              <a:defRPr sz="2800" b="1" spc="-150">
                <a:solidFill>
                  <a:srgbClr val="00306C"/>
                </a:solidFill>
                <a:latin typeface="Arial"/>
                <a:cs typeface="Arial"/>
              </a:defRPr>
            </a:lvl1pPr>
          </a:lstStyle>
          <a:p>
            <a:r>
              <a:rPr lang="en-US" dirty="0" smtClean="0"/>
              <a:t>Click to edit Master title style</a:t>
            </a:r>
            <a:endParaRPr lang="en-US" dirty="0"/>
          </a:p>
        </p:txBody>
      </p:sp>
      <p:sp>
        <p:nvSpPr>
          <p:cNvPr id="11" name="Subtitle 2"/>
          <p:cNvSpPr>
            <a:spLocks noGrp="1"/>
          </p:cNvSpPr>
          <p:nvPr>
            <p:ph type="subTitle" idx="1"/>
          </p:nvPr>
        </p:nvSpPr>
        <p:spPr>
          <a:xfrm>
            <a:off x="458652" y="2634656"/>
            <a:ext cx="6400800" cy="386522"/>
          </a:xfrm>
        </p:spPr>
        <p:txBody>
          <a:bodyPr>
            <a:normAutofit/>
          </a:bodyPr>
          <a:lstStyle>
            <a:lvl1pPr marL="0" indent="0" algn="l">
              <a:buNone/>
              <a:defRPr sz="1600" b="0">
                <a:solidFill>
                  <a:srgbClr val="00306C"/>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6" name="Picture 5"/>
          <p:cNvPicPr>
            <a:picLocks noChangeAspect="1"/>
          </p:cNvPicPr>
          <p:nvPr userDrawn="1"/>
        </p:nvPicPr>
        <p:blipFill>
          <a:blip r:embed="rId2"/>
          <a:stretch>
            <a:fillRect/>
          </a:stretch>
        </p:blipFill>
        <p:spPr>
          <a:xfrm>
            <a:off x="0" y="5077179"/>
            <a:ext cx="9154496" cy="1784578"/>
          </a:xfrm>
          <a:prstGeom prst="rect">
            <a:avLst/>
          </a:prstGeom>
        </p:spPr>
      </p:pic>
      <p:sp>
        <p:nvSpPr>
          <p:cNvPr id="14" name="Rectangle 13"/>
          <p:cNvSpPr/>
          <p:nvPr userDrawn="1"/>
        </p:nvSpPr>
        <p:spPr>
          <a:xfrm>
            <a:off x="10496" y="5077179"/>
            <a:ext cx="9144000" cy="557106"/>
          </a:xfrm>
          <a:prstGeom prst="rect">
            <a:avLst/>
          </a:prstGeom>
          <a:solidFill>
            <a:srgbClr val="DADADA">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Tree>
    <p:extLst>
      <p:ext uri="{BB962C8B-B14F-4D97-AF65-F5344CB8AC3E}">
        <p14:creationId xmlns:p14="http://schemas.microsoft.com/office/powerpoint/2010/main" val="354408234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sp>
        <p:nvSpPr>
          <p:cNvPr id="10" name="Title 1"/>
          <p:cNvSpPr>
            <a:spLocks noGrp="1"/>
          </p:cNvSpPr>
          <p:nvPr>
            <p:ph type="ctrTitle"/>
          </p:nvPr>
        </p:nvSpPr>
        <p:spPr>
          <a:xfrm>
            <a:off x="458652" y="2081205"/>
            <a:ext cx="7772400" cy="553451"/>
          </a:xfrm>
        </p:spPr>
        <p:txBody>
          <a:bodyPr>
            <a:normAutofit/>
          </a:bodyPr>
          <a:lstStyle>
            <a:lvl1pPr algn="l">
              <a:defRPr sz="2800" b="1" spc="-150">
                <a:solidFill>
                  <a:srgbClr val="00306C"/>
                </a:solidFill>
                <a:latin typeface="Arial"/>
                <a:cs typeface="Arial"/>
              </a:defRPr>
            </a:lvl1pPr>
          </a:lstStyle>
          <a:p>
            <a:r>
              <a:rPr lang="en-US" dirty="0" smtClean="0"/>
              <a:t>Click to edit Master title style</a:t>
            </a:r>
            <a:endParaRPr lang="en-US" dirty="0"/>
          </a:p>
        </p:txBody>
      </p:sp>
      <p:sp>
        <p:nvSpPr>
          <p:cNvPr id="11" name="Subtitle 2"/>
          <p:cNvSpPr>
            <a:spLocks noGrp="1"/>
          </p:cNvSpPr>
          <p:nvPr>
            <p:ph type="subTitle" idx="1"/>
          </p:nvPr>
        </p:nvSpPr>
        <p:spPr>
          <a:xfrm>
            <a:off x="458652" y="2634656"/>
            <a:ext cx="6400800" cy="386522"/>
          </a:xfrm>
        </p:spPr>
        <p:txBody>
          <a:bodyPr>
            <a:normAutofit/>
          </a:bodyPr>
          <a:lstStyle>
            <a:lvl1pPr marL="0" indent="0" algn="l">
              <a:buNone/>
              <a:defRPr sz="1600" b="0">
                <a:solidFill>
                  <a:srgbClr val="00306C"/>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324519019"/>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7" name="Picture Placeholder 4"/>
          <p:cNvSpPr>
            <a:spLocks noGrp="1"/>
          </p:cNvSpPr>
          <p:nvPr>
            <p:ph type="pic" sz="quarter" idx="10"/>
          </p:nvPr>
        </p:nvSpPr>
        <p:spPr>
          <a:xfrm>
            <a:off x="0" y="3046413"/>
            <a:ext cx="9154496" cy="2039889"/>
          </a:xfrm>
        </p:spPr>
        <p:txBody>
          <a:bodyPr/>
          <a:lstStyle/>
          <a:p>
            <a:endParaRPr lang="en-US" dirty="0"/>
          </a:p>
        </p:txBody>
      </p:sp>
      <p:sp>
        <p:nvSpPr>
          <p:cNvPr id="10" name="Title 1"/>
          <p:cNvSpPr>
            <a:spLocks noGrp="1"/>
          </p:cNvSpPr>
          <p:nvPr>
            <p:ph type="ctrTitle"/>
          </p:nvPr>
        </p:nvSpPr>
        <p:spPr>
          <a:xfrm>
            <a:off x="1031890" y="3213276"/>
            <a:ext cx="7772400" cy="553451"/>
          </a:xfrm>
        </p:spPr>
        <p:txBody>
          <a:bodyPr>
            <a:normAutofit/>
          </a:bodyPr>
          <a:lstStyle>
            <a:lvl1pPr algn="r">
              <a:defRPr sz="2800" b="1" spc="-150">
                <a:solidFill>
                  <a:schemeClr val="bg2"/>
                </a:solidFill>
                <a:latin typeface="Arial"/>
                <a:cs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145043988"/>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pic>
        <p:nvPicPr>
          <p:cNvPr id="1026" name="Picture 2" descr="S:\- Design Documents - Templates, Logos, Style Guide\Image Gallery\KRC Logos\KRC_LI_CMYK_P.jpg"/>
          <p:cNvPicPr>
            <a:picLocks noChangeAspect="1" noChangeArrowheads="1"/>
          </p:cNvPicPr>
          <p:nvPr userDrawn="1"/>
        </p:nvPicPr>
        <p:blipFill>
          <a:blip r:embed="rId2" cstate="print">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8348537" y="6322771"/>
            <a:ext cx="469625" cy="4696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55139" y="241973"/>
            <a:ext cx="8342773" cy="800009"/>
          </a:xfrm>
        </p:spPr>
        <p:txBody>
          <a:bodyPr/>
          <a:lstStyle>
            <a:lvl1pPr algn="l">
              <a:defRPr spc="-150">
                <a:solidFill>
                  <a:srgbClr val="00306C"/>
                </a:solidFill>
                <a:latin typeface="Arial"/>
                <a:cs typeface="Aria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5139" y="1600200"/>
            <a:ext cx="8342773" cy="4525963"/>
          </a:xfrm>
        </p:spPr>
        <p:txBody>
          <a:bodyPr>
            <a:normAutofit/>
          </a:bodyPr>
          <a:lstStyle>
            <a:lvl1pPr marL="173038" indent="-173038" algn="l">
              <a:buClr>
                <a:schemeClr val="tx2"/>
              </a:buClr>
              <a:buFont typeface="Wingdings" charset="2"/>
              <a:buChar char="§"/>
              <a:defRPr sz="1400">
                <a:solidFill>
                  <a:schemeClr val="tx1"/>
                </a:solidFill>
                <a:latin typeface="Arial"/>
                <a:cs typeface="Arial"/>
              </a:defRPr>
            </a:lvl1pPr>
            <a:lvl2pPr marL="511175" indent="-163513" algn="l">
              <a:defRPr sz="1200">
                <a:solidFill>
                  <a:schemeClr val="tx1"/>
                </a:solidFill>
                <a:latin typeface="Arial"/>
                <a:cs typeface="Arial"/>
              </a:defRPr>
            </a:lvl2pPr>
            <a:lvl3pPr marL="858838" indent="-173038" algn="l">
              <a:defRPr sz="1000">
                <a:solidFill>
                  <a:schemeClr val="tx1"/>
                </a:solidFill>
                <a:latin typeface="Arial"/>
                <a:cs typeface="Arial"/>
              </a:defRPr>
            </a:lvl3pPr>
            <a:lvl4pPr marL="1196975" indent="-165100" algn="l">
              <a:defRPr sz="1000">
                <a:solidFill>
                  <a:schemeClr val="tx1"/>
                </a:solidFill>
                <a:latin typeface="Arial"/>
                <a:cs typeface="Arial"/>
              </a:defRPr>
            </a:lvl4pPr>
            <a:lvl5pPr marL="1425575" indent="-165100" algn="l">
              <a:defRPr sz="1000">
                <a:solidFill>
                  <a:schemeClr val="tx1"/>
                </a:solidFill>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7652790" y="6445250"/>
            <a:ext cx="720470" cy="220701"/>
          </a:xfrm>
          <a:prstGeom prst="rect">
            <a:avLst/>
          </a:prstGeom>
        </p:spPr>
        <p:txBody>
          <a:bodyPr/>
          <a:lstStyle>
            <a:lvl1pPr algn="r">
              <a:defRPr sz="900">
                <a:solidFill>
                  <a:schemeClr val="bg2"/>
                </a:solidFill>
              </a:defRPr>
            </a:lvl1pPr>
          </a:lstStyle>
          <a:p>
            <a:pPr defTabSz="457200"/>
            <a:fld id="{5A0E975F-4CC4-A547-941D-3161D2A3D523}" type="slidenum">
              <a:rPr lang="en-US" smtClean="0">
                <a:solidFill>
                  <a:srgbClr val="00306C"/>
                </a:solidFill>
              </a:rPr>
              <a:pPr defTabSz="457200"/>
              <a:t>‹#›</a:t>
            </a:fld>
            <a:endParaRPr lang="en-US" dirty="0">
              <a:solidFill>
                <a:srgbClr val="00306C"/>
              </a:solidFill>
            </a:endParaRPr>
          </a:p>
        </p:txBody>
      </p:sp>
      <p:sp>
        <p:nvSpPr>
          <p:cNvPr id="27" name="Rectangle 26"/>
          <p:cNvSpPr/>
          <p:nvPr userDrawn="1"/>
        </p:nvSpPr>
        <p:spPr>
          <a:xfrm>
            <a:off x="450647" y="1051566"/>
            <a:ext cx="8250238" cy="48843"/>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cxnSp>
        <p:nvCxnSpPr>
          <p:cNvPr id="5" name="Straight Connector 4"/>
          <p:cNvCxnSpPr/>
          <p:nvPr userDrawn="1"/>
        </p:nvCxnSpPr>
        <p:spPr>
          <a:xfrm>
            <a:off x="8385823" y="6445250"/>
            <a:ext cx="0" cy="220701"/>
          </a:xfrm>
          <a:prstGeom prst="line">
            <a:avLst/>
          </a:prstGeom>
          <a:ln w="9525" cmpd="sng">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0" name="Slide Number Placeholder 5"/>
          <p:cNvSpPr txBox="1">
            <a:spLocks/>
          </p:cNvSpPr>
          <p:nvPr userDrawn="1"/>
        </p:nvSpPr>
        <p:spPr>
          <a:xfrm>
            <a:off x="7651171" y="6445249"/>
            <a:ext cx="720470" cy="220701"/>
          </a:xfrm>
          <a:prstGeom prst="rect">
            <a:avLst/>
          </a:prstGeom>
        </p:spPr>
        <p:txBody>
          <a:bodyPr/>
          <a:lstStyle>
            <a:defPPr>
              <a:defRPr lang="en-US"/>
            </a:defPPr>
            <a:lvl1pPr marL="0" algn="r" defTabSz="914400" rtl="0" eaLnBrk="1" latinLnBrk="0" hangingPunct="1">
              <a:defRPr sz="9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fld id="{5A0E975F-4CC4-A547-941D-3161D2A3D523}" type="slidenum">
              <a:rPr lang="en-US" smtClean="0">
                <a:solidFill>
                  <a:srgbClr val="00306C"/>
                </a:solidFill>
              </a:rPr>
              <a:pPr defTabSz="457200"/>
              <a:t>‹#›</a:t>
            </a:fld>
            <a:endParaRPr lang="en-US" dirty="0">
              <a:solidFill>
                <a:srgbClr val="00306C"/>
              </a:solidFill>
            </a:endParaRPr>
          </a:p>
        </p:txBody>
      </p:sp>
    </p:spTree>
    <p:extLst>
      <p:ext uri="{BB962C8B-B14F-4D97-AF65-F5344CB8AC3E}">
        <p14:creationId xmlns:p14="http://schemas.microsoft.com/office/powerpoint/2010/main" val="313321171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6BEEBF-240A-5042-97EE-2C3D5B919C93}" type="datetimeFigureOut">
              <a:rPr lang="en-US" smtClean="0"/>
              <a:t>5/18/18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D50105-3670-6C4E-AFCB-F963D1AFC0EA}" type="slidenum">
              <a:rPr lang="en-US" smtClean="0"/>
              <a:t>‹#›</a:t>
            </a:fld>
            <a:endParaRPr lang="en-US"/>
          </a:p>
        </p:txBody>
      </p:sp>
    </p:spTree>
    <p:extLst>
      <p:ext uri="{BB962C8B-B14F-4D97-AF65-F5344CB8AC3E}">
        <p14:creationId xmlns:p14="http://schemas.microsoft.com/office/powerpoint/2010/main" val="318389015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306C"/>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endParaRPr lang="en-US" dirty="0">
              <a:solidFill>
                <a:srgbClr val="595959">
                  <a:tint val="75000"/>
                </a:srgbClr>
              </a:solidFill>
            </a:endParaRPr>
          </a:p>
        </p:txBody>
      </p:sp>
      <p:sp>
        <p:nvSpPr>
          <p:cNvPr id="4" name="Footer Placeholder 3"/>
          <p:cNvSpPr>
            <a:spLocks noGrp="1"/>
          </p:cNvSpPr>
          <p:nvPr>
            <p:ph type="ftr" sz="quarter" idx="11"/>
          </p:nvPr>
        </p:nvSpPr>
        <p:spPr/>
        <p:txBody>
          <a:bodyPr/>
          <a:lstStyle/>
          <a:p>
            <a:endParaRPr lang="en-US" dirty="0">
              <a:solidFill>
                <a:srgbClr val="595959">
                  <a:tint val="75000"/>
                </a:srgbClr>
              </a:solidFill>
            </a:endParaRPr>
          </a:p>
        </p:txBody>
      </p:sp>
    </p:spTree>
    <p:extLst>
      <p:ext uri="{BB962C8B-B14F-4D97-AF65-F5344CB8AC3E}">
        <p14:creationId xmlns:p14="http://schemas.microsoft.com/office/powerpoint/2010/main" val="3792850879"/>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solidFill>
                <a:srgbClr val="595959">
                  <a:tint val="75000"/>
                </a:srgbClr>
              </a:solidFill>
            </a:endParaRPr>
          </a:p>
        </p:txBody>
      </p:sp>
      <p:sp>
        <p:nvSpPr>
          <p:cNvPr id="3" name="Footer Placeholder 2"/>
          <p:cNvSpPr>
            <a:spLocks noGrp="1"/>
          </p:cNvSpPr>
          <p:nvPr>
            <p:ph type="ftr" sz="quarter" idx="11"/>
          </p:nvPr>
        </p:nvSpPr>
        <p:spPr/>
        <p:txBody>
          <a:bodyPr/>
          <a:lstStyle/>
          <a:p>
            <a:endParaRPr lang="en-US" dirty="0">
              <a:solidFill>
                <a:srgbClr val="595959">
                  <a:tint val="75000"/>
                </a:srgb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457200"/>
            <a:fld id="{5A0E975F-4CC4-A547-941D-3161D2A3D523}" type="slidenum">
              <a:rPr lang="en-US">
                <a:solidFill>
                  <a:srgbClr val="595959"/>
                </a:solidFill>
              </a:rPr>
              <a:pPr defTabSz="457200"/>
              <a:t>‹#›</a:t>
            </a:fld>
            <a:endParaRPr lang="en-US" dirty="0">
              <a:solidFill>
                <a:srgbClr val="595959"/>
              </a:solidFill>
            </a:endParaRPr>
          </a:p>
        </p:txBody>
      </p:sp>
    </p:spTree>
    <p:extLst>
      <p:ext uri="{BB962C8B-B14F-4D97-AF65-F5344CB8AC3E}">
        <p14:creationId xmlns:p14="http://schemas.microsoft.com/office/powerpoint/2010/main" val="709330335"/>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1583BD4-BDEA-4279-98F5-0B176BEF9C14}" type="datetimeFigureOut">
              <a:rPr lang="en-US" smtClean="0"/>
              <a:t>5/18/18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6484353-7375-4462-9BE2-59B390819116}" type="slidenum">
              <a:rPr lang="en-US" smtClean="0"/>
              <a:t>‹#›</a:t>
            </a:fld>
            <a:endParaRPr lang="en-US" dirty="0"/>
          </a:p>
        </p:txBody>
      </p:sp>
    </p:spTree>
    <p:extLst>
      <p:ext uri="{BB962C8B-B14F-4D97-AF65-F5344CB8AC3E}">
        <p14:creationId xmlns:p14="http://schemas.microsoft.com/office/powerpoint/2010/main" val="359076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6BEEBF-240A-5042-97EE-2C3D5B919C93}" type="datetimeFigureOut">
              <a:rPr lang="en-US" smtClean="0"/>
              <a:t>5/18/18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D50105-3670-6C4E-AFCB-F963D1AFC0EA}" type="slidenum">
              <a:rPr lang="en-US" smtClean="0"/>
              <a:t>‹#›</a:t>
            </a:fld>
            <a:endParaRPr lang="en-US"/>
          </a:p>
        </p:txBody>
      </p:sp>
    </p:spTree>
    <p:extLst>
      <p:ext uri="{BB962C8B-B14F-4D97-AF65-F5344CB8AC3E}">
        <p14:creationId xmlns:p14="http://schemas.microsoft.com/office/powerpoint/2010/main" val="11571157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A6BEEBF-240A-5042-97EE-2C3D5B919C93}" type="datetimeFigureOut">
              <a:rPr lang="en-US" smtClean="0"/>
              <a:t>5/18/18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D50105-3670-6C4E-AFCB-F963D1AFC0EA}" type="slidenum">
              <a:rPr lang="en-US" smtClean="0"/>
              <a:t>‹#›</a:t>
            </a:fld>
            <a:endParaRPr lang="en-US"/>
          </a:p>
        </p:txBody>
      </p:sp>
    </p:spTree>
    <p:extLst>
      <p:ext uri="{BB962C8B-B14F-4D97-AF65-F5344CB8AC3E}">
        <p14:creationId xmlns:p14="http://schemas.microsoft.com/office/powerpoint/2010/main" val="20330672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A6BEEBF-240A-5042-97EE-2C3D5B919C93}" type="datetimeFigureOut">
              <a:rPr lang="en-US" smtClean="0"/>
              <a:t>5/18/18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D50105-3670-6C4E-AFCB-F963D1AFC0EA}" type="slidenum">
              <a:rPr lang="en-US" smtClean="0"/>
              <a:t>‹#›</a:t>
            </a:fld>
            <a:endParaRPr lang="en-US"/>
          </a:p>
        </p:txBody>
      </p:sp>
    </p:spTree>
    <p:extLst>
      <p:ext uri="{BB962C8B-B14F-4D97-AF65-F5344CB8AC3E}">
        <p14:creationId xmlns:p14="http://schemas.microsoft.com/office/powerpoint/2010/main" val="9362214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A6BEEBF-240A-5042-97EE-2C3D5B919C93}" type="datetimeFigureOut">
              <a:rPr lang="en-US" smtClean="0"/>
              <a:t>5/18/18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D50105-3670-6C4E-AFCB-F963D1AFC0EA}" type="slidenum">
              <a:rPr lang="en-US" smtClean="0"/>
              <a:t>‹#›</a:t>
            </a:fld>
            <a:endParaRPr lang="en-US"/>
          </a:p>
        </p:txBody>
      </p:sp>
    </p:spTree>
    <p:extLst>
      <p:ext uri="{BB962C8B-B14F-4D97-AF65-F5344CB8AC3E}">
        <p14:creationId xmlns:p14="http://schemas.microsoft.com/office/powerpoint/2010/main" val="16291892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6BEEBF-240A-5042-97EE-2C3D5B919C93}" type="datetimeFigureOut">
              <a:rPr lang="en-US" smtClean="0"/>
              <a:t>5/18/18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D50105-3670-6C4E-AFCB-F963D1AFC0EA}" type="slidenum">
              <a:rPr lang="en-US" smtClean="0"/>
              <a:t>‹#›</a:t>
            </a:fld>
            <a:endParaRPr lang="en-US"/>
          </a:p>
        </p:txBody>
      </p:sp>
    </p:spTree>
    <p:extLst>
      <p:ext uri="{BB962C8B-B14F-4D97-AF65-F5344CB8AC3E}">
        <p14:creationId xmlns:p14="http://schemas.microsoft.com/office/powerpoint/2010/main" val="38468710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6BEEBF-240A-5042-97EE-2C3D5B919C93}" type="datetimeFigureOut">
              <a:rPr lang="en-US" smtClean="0"/>
              <a:t>5/18/18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D50105-3670-6C4E-AFCB-F963D1AFC0EA}" type="slidenum">
              <a:rPr lang="en-US" smtClean="0"/>
              <a:t>‹#›</a:t>
            </a:fld>
            <a:endParaRPr lang="en-US"/>
          </a:p>
        </p:txBody>
      </p:sp>
    </p:spTree>
    <p:extLst>
      <p:ext uri="{BB962C8B-B14F-4D97-AF65-F5344CB8AC3E}">
        <p14:creationId xmlns:p14="http://schemas.microsoft.com/office/powerpoint/2010/main" val="3987734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6BEEBF-240A-5042-97EE-2C3D5B919C93}" type="datetimeFigureOut">
              <a:rPr lang="en-US" smtClean="0"/>
              <a:t>5/18/18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D50105-3670-6C4E-AFCB-F963D1AFC0EA}" type="slidenum">
              <a:rPr lang="en-US" smtClean="0"/>
              <a:t>‹#›</a:t>
            </a:fld>
            <a:endParaRPr lang="en-US"/>
          </a:p>
        </p:txBody>
      </p:sp>
    </p:spTree>
    <p:extLst>
      <p:ext uri="{BB962C8B-B14F-4D97-AF65-F5344CB8AC3E}">
        <p14:creationId xmlns:p14="http://schemas.microsoft.com/office/powerpoint/2010/main" val="24086181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6BEEBF-240A-5042-97EE-2C3D5B919C93}" type="datetimeFigureOut">
              <a:rPr lang="en-US" smtClean="0"/>
              <a:t>5/18/18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D50105-3670-6C4E-AFCB-F963D1AFC0EA}" type="slidenum">
              <a:rPr lang="en-US" smtClean="0"/>
              <a:t>‹#›</a:t>
            </a:fld>
            <a:endParaRPr lang="en-US"/>
          </a:p>
        </p:txBody>
      </p:sp>
    </p:spTree>
    <p:extLst>
      <p:ext uri="{BB962C8B-B14F-4D97-AF65-F5344CB8AC3E}">
        <p14:creationId xmlns:p14="http://schemas.microsoft.com/office/powerpoint/2010/main" val="34070863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endParaRPr lang="en-US" dirty="0">
              <a:solidFill>
                <a:srgbClr val="595959">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dirty="0">
              <a:solidFill>
                <a:srgbClr val="595959">
                  <a:tint val="75000"/>
                </a:srgbClr>
              </a:solidFill>
            </a:endParaRPr>
          </a:p>
        </p:txBody>
      </p:sp>
    </p:spTree>
    <p:extLst>
      <p:ext uri="{BB962C8B-B14F-4D97-AF65-F5344CB8AC3E}">
        <p14:creationId xmlns:p14="http://schemas.microsoft.com/office/powerpoint/2010/main" val="11495732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ftr="0" dt="0"/>
  <p:txStyles>
    <p:titleStyle>
      <a:lvl1pPr algn="l" defTabSz="457200" rtl="0" eaLnBrk="1" latinLnBrk="0" hangingPunct="1">
        <a:spcBef>
          <a:spcPct val="0"/>
        </a:spcBef>
        <a:buNone/>
        <a:defRPr sz="2800" b="1" kern="1200" spc="-150">
          <a:solidFill>
            <a:srgbClr val="00306C"/>
          </a:solidFill>
          <a:latin typeface="+mj-lt"/>
          <a:ea typeface="+mj-ea"/>
          <a:cs typeface="+mj-cs"/>
        </a:defRPr>
      </a:lvl1pPr>
    </p:titleStyle>
    <p:bodyStyle>
      <a:lvl1pPr marL="173038" indent="-173038" algn="l" defTabSz="4572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1pPr>
      <a:lvl2pPr marL="511175" indent="-173038" algn="l" defTabSz="457200" rtl="0" eaLnBrk="1" latinLnBrk="0" hangingPunct="1">
        <a:spcBef>
          <a:spcPct val="20000"/>
        </a:spcBef>
        <a:buFont typeface="Arial"/>
        <a:buChar char="–"/>
        <a:defRPr sz="1200" kern="1200">
          <a:solidFill>
            <a:schemeClr val="tx1"/>
          </a:solidFill>
          <a:latin typeface="+mn-lt"/>
          <a:ea typeface="+mn-ea"/>
          <a:cs typeface="+mn-cs"/>
        </a:defRPr>
      </a:lvl2pPr>
      <a:lvl3pPr marL="858838" indent="-173038" algn="l" defTabSz="457200" rtl="0" eaLnBrk="1" latinLnBrk="0" hangingPunct="1">
        <a:spcBef>
          <a:spcPct val="20000"/>
        </a:spcBef>
        <a:buFont typeface="Arial"/>
        <a:buChar char="•"/>
        <a:defRPr sz="1000" kern="1200">
          <a:solidFill>
            <a:schemeClr val="tx1"/>
          </a:solidFill>
          <a:latin typeface="+mn-lt"/>
          <a:ea typeface="+mn-ea"/>
          <a:cs typeface="+mn-cs"/>
        </a:defRPr>
      </a:lvl3pPr>
      <a:lvl4pPr marL="1087438" indent="-173038" algn="l" defTabSz="457200" rtl="0" eaLnBrk="1" latinLnBrk="0" hangingPunct="1">
        <a:spcBef>
          <a:spcPct val="20000"/>
        </a:spcBef>
        <a:buFont typeface="Arial"/>
        <a:buChar char="–"/>
        <a:defRPr sz="1000" kern="1200">
          <a:solidFill>
            <a:schemeClr val="tx1"/>
          </a:solidFill>
          <a:latin typeface="+mn-lt"/>
          <a:ea typeface="+mn-ea"/>
          <a:cs typeface="+mn-cs"/>
        </a:defRPr>
      </a:lvl4pPr>
      <a:lvl5pPr marL="1316038" indent="-174625" algn="l" defTabSz="401638" rtl="0" eaLnBrk="1" latinLnBrk="0" hangingPunct="1">
        <a:spcBef>
          <a:spcPct val="20000"/>
        </a:spcBef>
        <a:buFont typeface="Arial"/>
        <a:buChar char="»"/>
        <a:defRPr sz="1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emf"/><Relationship Id="rId4" Type="http://schemas.openxmlformats.org/officeDocument/2006/relationships/image" Target="../media/image7.png"/><Relationship Id="rId5" Type="http://schemas.openxmlformats.org/officeDocument/2006/relationships/image" Target="../media/image8.png"/><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8.png"/><Relationship Id="rId1" Type="http://schemas.openxmlformats.org/officeDocument/2006/relationships/slideLayout" Target="../slideLayouts/slideLayout18.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4" Type="http://schemas.openxmlformats.org/officeDocument/2006/relationships/image" Target="../media/image4.jpeg"/><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4.jpe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chart" Target="../charts/chart2.xml"/><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4.jpeg"/></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chart" Target="../charts/chart3.xml"/><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3" Type="http://schemas.openxmlformats.org/officeDocument/2006/relationships/chart" Target="../charts/chart4.xml"/><Relationship Id="rId4" Type="http://schemas.openxmlformats.org/officeDocument/2006/relationships/image" Target="../media/image4.jpeg"/><Relationship Id="rId1" Type="http://schemas.openxmlformats.org/officeDocument/2006/relationships/slideLayout" Target="../slideLayouts/slideLayout22.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chart" Target="../charts/chart5.xml"/><Relationship Id="rId1" Type="http://schemas.openxmlformats.org/officeDocument/2006/relationships/slideLayout" Target="../slideLayouts/slideLayout22.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8.xml"/><Relationship Id="rId3" Type="http://schemas.openxmlformats.org/officeDocument/2006/relationships/image" Target="../media/image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9.xml"/><Relationship Id="rId3" Type="http://schemas.openxmlformats.org/officeDocument/2006/relationships/image" Target="../media/image4.jpeg"/></Relationships>
</file>

<file path=ppt/slides/_rels/slide21.xml.rels><?xml version="1.0" encoding="UTF-8" standalone="yes"?>
<Relationships xmlns="http://schemas.openxmlformats.org/package/2006/relationships"><Relationship Id="rId3" Type="http://schemas.openxmlformats.org/officeDocument/2006/relationships/chart" Target="../charts/chart6.xml"/><Relationship Id="rId4" Type="http://schemas.openxmlformats.org/officeDocument/2006/relationships/image" Target="../media/image4.jpeg"/><Relationship Id="rId1" Type="http://schemas.openxmlformats.org/officeDocument/2006/relationships/slideLayout" Target="../slideLayouts/slideLayout22.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3" Type="http://schemas.openxmlformats.org/officeDocument/2006/relationships/chart" Target="../charts/chart7.xml"/><Relationship Id="rId4" Type="http://schemas.openxmlformats.org/officeDocument/2006/relationships/image" Target="../media/image4.jpeg"/><Relationship Id="rId1" Type="http://schemas.openxmlformats.org/officeDocument/2006/relationships/slideLayout" Target="../slideLayouts/slideLayout22.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2.xml"/><Relationship Id="rId3" Type="http://schemas.openxmlformats.org/officeDocument/2006/relationships/image" Target="../media/image4.jpeg"/></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8.png"/><Relationship Id="rId1" Type="http://schemas.openxmlformats.org/officeDocument/2006/relationships/slideLayout" Target="../slideLayouts/slideLayout18.xml"/><Relationship Id="rId2"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4.jpeg"/></Relationships>
</file>

<file path=ppt/slides/_rels/slide26.xml.rels><?xml version="1.0" encoding="UTF-8" standalone="yes"?>
<Relationships xmlns="http://schemas.openxmlformats.org/package/2006/relationships"><Relationship Id="rId3" Type="http://schemas.openxmlformats.org/officeDocument/2006/relationships/chart" Target="../charts/chart8.xml"/><Relationship Id="rId4" Type="http://schemas.openxmlformats.org/officeDocument/2006/relationships/image" Target="../media/image4.jpeg"/><Relationship Id="rId1" Type="http://schemas.openxmlformats.org/officeDocument/2006/relationships/slideLayout" Target="../slideLayouts/slideLayout22.xml"/><Relationship Id="rId2" Type="http://schemas.openxmlformats.org/officeDocument/2006/relationships/notesSlide" Target="../notesSlides/notesSlide25.xml"/></Relationships>
</file>

<file path=ppt/slides/_rels/slide27.xml.rels><?xml version="1.0" encoding="UTF-8" standalone="yes"?>
<Relationships xmlns="http://schemas.openxmlformats.org/package/2006/relationships"><Relationship Id="rId3" Type="http://schemas.openxmlformats.org/officeDocument/2006/relationships/chart" Target="../charts/chart9.xml"/><Relationship Id="rId4" Type="http://schemas.openxmlformats.org/officeDocument/2006/relationships/image" Target="../media/image4.jpeg"/><Relationship Id="rId1" Type="http://schemas.openxmlformats.org/officeDocument/2006/relationships/slideLayout" Target="../slideLayouts/slideLayout22.xml"/><Relationship Id="rId2" Type="http://schemas.openxmlformats.org/officeDocument/2006/relationships/notesSlide" Target="../notesSlides/notesSlide2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7.xml"/><Relationship Id="rId3" Type="http://schemas.openxmlformats.org/officeDocument/2006/relationships/image" Target="../media/image4.jpeg"/></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chart" Target="../charts/chart10.xml"/><Relationship Id="rId1" Type="http://schemas.openxmlformats.org/officeDocument/2006/relationships/slideLayout" Target="../slideLayouts/slideLayout22.xml"/><Relationship Id="rId2"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9.xml"/><Relationship Id="rId3" Type="http://schemas.openxmlformats.org/officeDocument/2006/relationships/image" Target="../media/image4.jpeg"/></Relationships>
</file>

<file path=ppt/slides/_rels/slide31.xml.rels><?xml version="1.0" encoding="UTF-8" standalone="yes"?>
<Relationships xmlns="http://schemas.openxmlformats.org/package/2006/relationships"><Relationship Id="rId3" Type="http://schemas.openxmlformats.org/officeDocument/2006/relationships/chart" Target="../charts/chart11.xml"/><Relationship Id="rId4" Type="http://schemas.openxmlformats.org/officeDocument/2006/relationships/image" Target="../media/image4.jpeg"/><Relationship Id="rId1" Type="http://schemas.openxmlformats.org/officeDocument/2006/relationships/slideLayout" Target="../slideLayouts/slideLayout22.xml"/><Relationship Id="rId2" Type="http://schemas.openxmlformats.org/officeDocument/2006/relationships/notesSlide" Target="../notesSlides/notesSlide3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31.xml"/><Relationship Id="rId3" Type="http://schemas.openxmlformats.org/officeDocument/2006/relationships/image" Target="../media/image4.jpeg"/></Relationships>
</file>

<file path=ppt/slides/_rels/slide33.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chart" Target="../charts/chart12.xml"/><Relationship Id="rId1" Type="http://schemas.openxmlformats.org/officeDocument/2006/relationships/slideLayout" Target="../slideLayouts/slideLayout22.xml"/><Relationship Id="rId2" Type="http://schemas.openxmlformats.org/officeDocument/2006/relationships/notesSlide" Target="../notesSlides/notesSlide3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33.xml"/><Relationship Id="rId3" Type="http://schemas.openxmlformats.org/officeDocument/2006/relationships/image" Target="../media/image4.jpeg"/></Relationships>
</file>

<file path=ppt/slides/_rels/slide35.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8.png"/><Relationship Id="rId1" Type="http://schemas.openxmlformats.org/officeDocument/2006/relationships/slideLayout" Target="../slideLayouts/slideLayout18.xml"/><Relationship Id="rId2" Type="http://schemas.openxmlformats.org/officeDocument/2006/relationships/notesSlide" Target="../notesSlides/notesSlide34.xml"/></Relationships>
</file>

<file path=ppt/slides/_rels/slide36.xml.rels><?xml version="1.0" encoding="UTF-8" standalone="yes"?>
<Relationships xmlns="http://schemas.openxmlformats.org/package/2006/relationships"><Relationship Id="rId3" Type="http://schemas.openxmlformats.org/officeDocument/2006/relationships/chart" Target="../charts/chart13.xml"/><Relationship Id="rId4" Type="http://schemas.openxmlformats.org/officeDocument/2006/relationships/image" Target="../media/image4.jpeg"/><Relationship Id="rId1" Type="http://schemas.openxmlformats.org/officeDocument/2006/relationships/slideLayout" Target="../slideLayouts/slideLayout22.xml"/><Relationship Id="rId2" Type="http://schemas.openxmlformats.org/officeDocument/2006/relationships/notesSlide" Target="../notesSlides/notesSlide3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36.xml"/><Relationship Id="rId3" Type="http://schemas.openxmlformats.org/officeDocument/2006/relationships/image" Target="../media/image4.jpeg"/></Relationships>
</file>

<file path=ppt/slides/_rels/slide38.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chart" Target="../charts/chart14.xml"/><Relationship Id="rId1" Type="http://schemas.openxmlformats.org/officeDocument/2006/relationships/slideLayout" Target="../slideLayouts/slideLayout22.xml"/><Relationship Id="rId2" Type="http://schemas.openxmlformats.org/officeDocument/2006/relationships/notesSlide" Target="../notesSlides/notesSlide37.xml"/></Relationships>
</file>

<file path=ppt/slides/_rels/slide39.xml.rels><?xml version="1.0" encoding="UTF-8" standalone="yes"?>
<Relationships xmlns="http://schemas.openxmlformats.org/package/2006/relationships"><Relationship Id="rId3" Type="http://schemas.openxmlformats.org/officeDocument/2006/relationships/chart" Target="../charts/chart15.xml"/><Relationship Id="rId4" Type="http://schemas.openxmlformats.org/officeDocument/2006/relationships/image" Target="../media/image4.jpeg"/><Relationship Id="rId1" Type="http://schemas.openxmlformats.org/officeDocument/2006/relationships/slideLayout" Target="../slideLayouts/slideLayout22.xml"/><Relationship Id="rId2" Type="http://schemas.openxmlformats.org/officeDocument/2006/relationships/notesSlide" Target="../notesSlides/notesSlide3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4.jpeg"/></Relationships>
</file>

<file path=ppt/slides/_rels/slide40.xml.rels><?xml version="1.0" encoding="UTF-8" standalone="yes"?>
<Relationships xmlns="http://schemas.openxmlformats.org/package/2006/relationships"><Relationship Id="rId3" Type="http://schemas.openxmlformats.org/officeDocument/2006/relationships/chart" Target="../charts/chart16.xml"/><Relationship Id="rId4" Type="http://schemas.openxmlformats.org/officeDocument/2006/relationships/image" Target="../media/image4.jpeg"/><Relationship Id="rId5" Type="http://schemas.openxmlformats.org/officeDocument/2006/relationships/chart" Target="../charts/chart17.xml"/><Relationship Id="rId1" Type="http://schemas.openxmlformats.org/officeDocument/2006/relationships/slideLayout" Target="../slideLayouts/slideLayout22.xml"/><Relationship Id="rId2" Type="http://schemas.openxmlformats.org/officeDocument/2006/relationships/notesSlide" Target="../notesSlides/notesSlide39.xml"/></Relationships>
</file>

<file path=ppt/slides/_rels/slide41.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chart" Target="../charts/chart18.xml"/><Relationship Id="rId1" Type="http://schemas.openxmlformats.org/officeDocument/2006/relationships/slideLayout" Target="../slideLayouts/slideLayout22.xml"/><Relationship Id="rId2" Type="http://schemas.openxmlformats.org/officeDocument/2006/relationships/notesSlide" Target="../notesSlides/notesSlide40.xml"/></Relationships>
</file>

<file path=ppt/slides/_rels/slide42.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chart" Target="../charts/chart19.xml"/><Relationship Id="rId5" Type="http://schemas.openxmlformats.org/officeDocument/2006/relationships/chart" Target="../charts/chart20.xml"/><Relationship Id="rId1" Type="http://schemas.openxmlformats.org/officeDocument/2006/relationships/slideLayout" Target="../slideLayouts/slideLayout22.xml"/><Relationship Id="rId2" Type="http://schemas.openxmlformats.org/officeDocument/2006/relationships/notesSlide" Target="../notesSlides/notesSlide41.xml"/></Relationships>
</file>

<file path=ppt/slides/_rels/slide43.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8.png"/><Relationship Id="rId1" Type="http://schemas.openxmlformats.org/officeDocument/2006/relationships/slideLayout" Target="../slideLayouts/slideLayout18.xml"/><Relationship Id="rId2" Type="http://schemas.openxmlformats.org/officeDocument/2006/relationships/notesSlide" Target="../notesSlides/notesSlide42.xml"/></Relationships>
</file>

<file path=ppt/slides/_rels/slide44.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chart" Target="../charts/chart21.xml"/><Relationship Id="rId5" Type="http://schemas.openxmlformats.org/officeDocument/2006/relationships/chart" Target="../charts/chart22.xml"/><Relationship Id="rId1" Type="http://schemas.openxmlformats.org/officeDocument/2006/relationships/slideLayout" Target="../slideLayouts/slideLayout22.xml"/><Relationship Id="rId2" Type="http://schemas.openxmlformats.org/officeDocument/2006/relationships/notesSlide" Target="../notesSlides/notesSlide43.xml"/></Relationships>
</file>

<file path=ppt/slides/_rels/slide45.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chart" Target="../charts/chart23.xml"/><Relationship Id="rId1" Type="http://schemas.openxmlformats.org/officeDocument/2006/relationships/slideLayout" Target="../slideLayouts/slideLayout22.xml"/><Relationship Id="rId2" Type="http://schemas.openxmlformats.org/officeDocument/2006/relationships/notesSlide" Target="../notesSlides/notesSlide44.xml"/></Relationships>
</file>

<file path=ppt/slides/_rels/slide46.xml.rels><?xml version="1.0" encoding="UTF-8" standalone="yes"?>
<Relationships xmlns="http://schemas.openxmlformats.org/package/2006/relationships"><Relationship Id="rId3" Type="http://schemas.openxmlformats.org/officeDocument/2006/relationships/chart" Target="../charts/chart24.xml"/><Relationship Id="rId4" Type="http://schemas.openxmlformats.org/officeDocument/2006/relationships/image" Target="../media/image4.jpeg"/><Relationship Id="rId1" Type="http://schemas.openxmlformats.org/officeDocument/2006/relationships/slideLayout" Target="../slideLayouts/slideLayout22.xml"/><Relationship Id="rId2" Type="http://schemas.openxmlformats.org/officeDocument/2006/relationships/notesSlide" Target="../notesSlides/notesSlide4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4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47.xml"/><Relationship Id="rId3" Type="http://schemas.openxmlformats.org/officeDocument/2006/relationships/image" Target="../media/image4.jpeg"/></Relationships>
</file>

<file path=ppt/slides/_rels/slide49.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4.jpeg"/><Relationship Id="rId5" Type="http://schemas.openxmlformats.org/officeDocument/2006/relationships/image" Target="../media/image9.png"/><Relationship Id="rId1" Type="http://schemas.openxmlformats.org/officeDocument/2006/relationships/slideLayout" Target="../slideLayouts/slideLayout22.xml"/><Relationship Id="rId2" Type="http://schemas.openxmlformats.org/officeDocument/2006/relationships/notesSlide" Target="../notesSlides/notesSlide4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5.xml"/><Relationship Id="rId3" Type="http://schemas.openxmlformats.org/officeDocument/2006/relationships/image" Target="../media/image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6.xml"/><Relationship Id="rId3" Type="http://schemas.openxmlformats.org/officeDocument/2006/relationships/image" Target="../media/image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7.xml"/><Relationship Id="rId3" Type="http://schemas.openxmlformats.org/officeDocument/2006/relationships/image" Target="../media/image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8.xml"/><Relationship Id="rId3"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Macintosh HD:Users:roua.rammal:Desktop:to file on server:KRC templates:logo_2-04.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1279" y="5029198"/>
            <a:ext cx="4620638" cy="1653705"/>
          </a:xfrm>
          <a:prstGeom prst="rect">
            <a:avLst/>
          </a:prstGeom>
          <a:noFill/>
          <a:ln>
            <a:noFill/>
          </a:ln>
        </p:spPr>
      </p:pic>
      <p:sp>
        <p:nvSpPr>
          <p:cNvPr id="2" name="Title 1"/>
          <p:cNvSpPr>
            <a:spLocks noGrp="1"/>
          </p:cNvSpPr>
          <p:nvPr>
            <p:ph type="ctrTitle"/>
          </p:nvPr>
        </p:nvSpPr>
        <p:spPr>
          <a:xfrm>
            <a:off x="3422065" y="1156204"/>
            <a:ext cx="5714774" cy="2157693"/>
          </a:xfrm>
        </p:spPr>
        <p:txBody>
          <a:bodyPr>
            <a:noAutofit/>
          </a:bodyPr>
          <a:lstStyle/>
          <a:p>
            <a:pPr algn="l">
              <a:lnSpc>
                <a:spcPct val="114000"/>
              </a:lnSpc>
            </a:pPr>
            <a:r>
              <a:rPr lang="en-US" dirty="0">
                <a:solidFill>
                  <a:srgbClr val="08436F"/>
                </a:solidFill>
                <a:latin typeface="Brandon Grotesque Regular"/>
                <a:cs typeface="Brandon Grotesque Regular"/>
              </a:rPr>
              <a:t>Public Perspectives on </a:t>
            </a:r>
            <a:r>
              <a:rPr lang="en-US" dirty="0" smtClean="0">
                <a:solidFill>
                  <a:srgbClr val="08436F"/>
                </a:solidFill>
                <a:latin typeface="Brandon Grotesque Regular"/>
                <a:cs typeface="Brandon Grotesque Regular"/>
              </a:rPr>
              <a:t>Personalized </a:t>
            </a:r>
            <a:r>
              <a:rPr lang="en-US" dirty="0">
                <a:solidFill>
                  <a:srgbClr val="08436F"/>
                </a:solidFill>
                <a:latin typeface="Brandon Grotesque Regular"/>
                <a:cs typeface="Brandon Grotesque Regular"/>
              </a:rPr>
              <a:t>Medicine </a:t>
            </a:r>
          </a:p>
        </p:txBody>
      </p:sp>
      <p:pic>
        <p:nvPicPr>
          <p:cNvPr id="7" name="Picture 6" descr="PMC_Logo(11).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5493" y="4482497"/>
            <a:ext cx="2019309" cy="825504"/>
          </a:xfrm>
          <a:prstGeom prst="rect">
            <a:avLst/>
          </a:prstGeom>
        </p:spPr>
      </p:pic>
      <p:sp>
        <p:nvSpPr>
          <p:cNvPr id="8" name="Subtitle 2"/>
          <p:cNvSpPr txBox="1">
            <a:spLocks/>
          </p:cNvSpPr>
          <p:nvPr/>
        </p:nvSpPr>
        <p:spPr>
          <a:xfrm>
            <a:off x="3467222" y="3451412"/>
            <a:ext cx="5005296" cy="2898588"/>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lnSpc>
                <a:spcPct val="114000"/>
              </a:lnSpc>
            </a:pPr>
            <a:r>
              <a:rPr lang="en-US" sz="2400" dirty="0">
                <a:solidFill>
                  <a:srgbClr val="08436F"/>
                </a:solidFill>
                <a:latin typeface="Brandon Grotesque Regular"/>
                <a:cs typeface="Brandon Grotesque Regular"/>
              </a:rPr>
              <a:t>National survey of U.S. </a:t>
            </a:r>
            <a:r>
              <a:rPr lang="en-US" sz="2400" dirty="0" smtClean="0">
                <a:solidFill>
                  <a:srgbClr val="08436F"/>
                </a:solidFill>
                <a:latin typeface="Brandon Grotesque Regular"/>
                <a:cs typeface="Brandon Grotesque Regular"/>
              </a:rPr>
              <a:t>adults</a:t>
            </a:r>
          </a:p>
          <a:p>
            <a:pPr algn="l">
              <a:lnSpc>
                <a:spcPct val="114000"/>
              </a:lnSpc>
            </a:pPr>
            <a:endParaRPr lang="en-US" sz="2800" dirty="0" smtClean="0">
              <a:solidFill>
                <a:srgbClr val="08436F"/>
              </a:solidFill>
              <a:latin typeface="Brandon Grotesque Regular"/>
              <a:cs typeface="Brandon Grotesque Regular"/>
            </a:endParaRPr>
          </a:p>
          <a:p>
            <a:pPr algn="l">
              <a:lnSpc>
                <a:spcPct val="114000"/>
              </a:lnSpc>
            </a:pPr>
            <a:r>
              <a:rPr lang="en-US" sz="1800" dirty="0" smtClean="0">
                <a:solidFill>
                  <a:srgbClr val="08436F"/>
                </a:solidFill>
                <a:latin typeface="Brandon Grotesque Regular"/>
                <a:cs typeface="Brandon Grotesque Regular"/>
              </a:rPr>
              <a:t>May 2018</a:t>
            </a:r>
            <a:endParaRPr lang="en-US" sz="1200" dirty="0" smtClean="0">
              <a:solidFill>
                <a:srgbClr val="08436F"/>
              </a:solidFill>
              <a:latin typeface="Brandon Grotesque Regular"/>
              <a:cs typeface="Brandon Grotesque Regular"/>
            </a:endParaRPr>
          </a:p>
          <a:p>
            <a:pPr algn="l">
              <a:lnSpc>
                <a:spcPct val="114000"/>
              </a:lnSpc>
            </a:pPr>
            <a:endParaRPr lang="en-US" sz="1200" dirty="0">
              <a:solidFill>
                <a:srgbClr val="08436F"/>
              </a:solidFill>
              <a:latin typeface="Brandon Grotesque Regular"/>
              <a:cs typeface="Brandon Grotesque Regular"/>
            </a:endParaRPr>
          </a:p>
          <a:p>
            <a:pPr algn="l">
              <a:lnSpc>
                <a:spcPct val="114000"/>
              </a:lnSpc>
            </a:pPr>
            <a:endParaRPr lang="en-US" sz="1200" dirty="0" smtClean="0">
              <a:solidFill>
                <a:srgbClr val="08436F"/>
              </a:solidFill>
              <a:latin typeface="Brandon Grotesque Regular"/>
              <a:cs typeface="Brandon Grotesque Regular"/>
            </a:endParaRPr>
          </a:p>
          <a:p>
            <a:pPr algn="l">
              <a:lnSpc>
                <a:spcPct val="114000"/>
              </a:lnSpc>
            </a:pPr>
            <a:r>
              <a:rPr lang="en-US" sz="1000" dirty="0" smtClean="0">
                <a:solidFill>
                  <a:srgbClr val="08436F"/>
                </a:solidFill>
                <a:latin typeface="Brandon Grotesque Regular"/>
                <a:cs typeface="Brandon Grotesque Regular"/>
              </a:rPr>
              <a:t>Survey conducted by</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8334" y="5370443"/>
            <a:ext cx="2418080" cy="755043"/>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flipH="1">
            <a:off x="-173779" y="186135"/>
            <a:ext cx="3705708" cy="3358151"/>
          </a:xfrm>
          <a:prstGeom prst="rect">
            <a:avLst/>
          </a:prstGeom>
        </p:spPr>
      </p:pic>
      <p:sp>
        <p:nvSpPr>
          <p:cNvPr id="3" name="Rectangle 2"/>
          <p:cNvSpPr/>
          <p:nvPr/>
        </p:nvSpPr>
        <p:spPr>
          <a:xfrm>
            <a:off x="779750" y="4166758"/>
            <a:ext cx="1388522" cy="267766"/>
          </a:xfrm>
          <a:prstGeom prst="rect">
            <a:avLst/>
          </a:prstGeom>
        </p:spPr>
        <p:txBody>
          <a:bodyPr wrap="none">
            <a:spAutoFit/>
          </a:bodyPr>
          <a:lstStyle/>
          <a:p>
            <a:pPr>
              <a:lnSpc>
                <a:spcPct val="114000"/>
              </a:lnSpc>
            </a:pPr>
            <a:r>
              <a:rPr lang="en-US" sz="1000" dirty="0">
                <a:solidFill>
                  <a:srgbClr val="08436F"/>
                </a:solidFill>
                <a:latin typeface="Brandon Grotesque Regular"/>
                <a:cs typeface="Brandon Grotesque Regular"/>
              </a:rPr>
              <a:t>Survey conducted </a:t>
            </a:r>
            <a:r>
              <a:rPr lang="en-US" sz="1000" dirty="0" smtClean="0">
                <a:solidFill>
                  <a:srgbClr val="08436F"/>
                </a:solidFill>
                <a:latin typeface="Brandon Grotesque Regular"/>
                <a:cs typeface="Brandon Grotesque Regular"/>
              </a:rPr>
              <a:t>for</a:t>
            </a:r>
            <a:endParaRPr lang="en-US" sz="1000" dirty="0">
              <a:solidFill>
                <a:srgbClr val="08436F"/>
              </a:solidFill>
              <a:latin typeface="Brandon Grotesque Regular"/>
              <a:cs typeface="Brandon Grotesque Regular"/>
            </a:endParaRPr>
          </a:p>
        </p:txBody>
      </p:sp>
    </p:spTree>
    <p:extLst>
      <p:ext uri="{BB962C8B-B14F-4D97-AF65-F5344CB8AC3E}">
        <p14:creationId xmlns:p14="http://schemas.microsoft.com/office/powerpoint/2010/main" val="14018770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13" name="Title 3"/>
          <p:cNvSpPr txBox="1">
            <a:spLocks/>
          </p:cNvSpPr>
          <p:nvPr/>
        </p:nvSpPr>
        <p:spPr>
          <a:xfrm>
            <a:off x="0" y="3857017"/>
            <a:ext cx="9144000" cy="762000"/>
          </a:xfrm>
          <a:prstGeom prst="rect">
            <a:avLst/>
          </a:prstGeom>
          <a:solidFill>
            <a:schemeClr val="bg1"/>
          </a:solidFill>
          <a:ln>
            <a:noFill/>
          </a:ln>
        </p:spPr>
        <p:txBody>
          <a:bodyPr vert="horz" lIns="91440" tIns="45720" rIns="91440" bIns="45720" rtlCol="0" anchor="ctr">
            <a:normAutofit/>
          </a:bodyPr>
          <a:lstStyle>
            <a:lvl1pPr algn="r" defTabSz="457200" rtl="0" eaLnBrk="1" latinLnBrk="0" hangingPunct="1">
              <a:spcBef>
                <a:spcPct val="0"/>
              </a:spcBef>
              <a:buNone/>
              <a:defRPr sz="2800" b="1" kern="1200" spc="-150">
                <a:solidFill>
                  <a:schemeClr val="bg2"/>
                </a:solidFill>
                <a:latin typeface="Arial"/>
                <a:ea typeface="+mj-ea"/>
                <a:cs typeface="Arial"/>
              </a:defRPr>
            </a:lvl1pPr>
          </a:lstStyle>
          <a:p>
            <a:pPr marL="339725" marR="0" lvl="0" algn="l" defTabSz="457200" rtl="0" eaLnBrk="1" fontAlgn="auto" latinLnBrk="0" hangingPunct="1">
              <a:lnSpc>
                <a:spcPct val="100000"/>
              </a:lnSpc>
              <a:spcBef>
                <a:spcPct val="0"/>
              </a:spcBef>
              <a:spcAft>
                <a:spcPts val="0"/>
              </a:spcAft>
              <a:buClrTx/>
              <a:buSzTx/>
              <a:buFontTx/>
              <a:buNone/>
              <a:tabLst/>
              <a:defRPr/>
            </a:pPr>
            <a:r>
              <a:rPr lang="en-US" sz="4000" dirty="0" smtClean="0">
                <a:solidFill>
                  <a:srgbClr val="0067AC"/>
                </a:solidFill>
                <a:latin typeface="Brandon Grotesque Regular"/>
              </a:rPr>
              <a:t>DETAILED FINDINGS</a:t>
            </a:r>
            <a:endParaRPr kumimoji="0" lang="en-US" sz="4000" b="1" i="0" u="none" strike="noStrike" kern="1200" cap="none" spc="-150" normalizeH="0" baseline="0" noProof="0" dirty="0">
              <a:ln>
                <a:noFill/>
              </a:ln>
              <a:solidFill>
                <a:srgbClr val="0067AC"/>
              </a:solidFill>
              <a:effectLst/>
              <a:uLnTx/>
              <a:uFillTx/>
              <a:latin typeface="Brandon Grotesque Regular"/>
            </a:endParaRPr>
          </a:p>
        </p:txBody>
      </p:sp>
    </p:spTree>
    <p:extLst>
      <p:ext uri="{BB962C8B-B14F-4D97-AF65-F5344CB8AC3E}">
        <p14:creationId xmlns:p14="http://schemas.microsoft.com/office/powerpoint/2010/main" val="41467906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6477000" y="-740"/>
            <a:ext cx="2667000" cy="137234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cxnSp>
        <p:nvCxnSpPr>
          <p:cNvPr id="3" name="Straight Connector 2"/>
          <p:cNvCxnSpPr/>
          <p:nvPr/>
        </p:nvCxnSpPr>
        <p:spPr>
          <a:xfrm flipV="1">
            <a:off x="0" y="5584115"/>
            <a:ext cx="8534400" cy="4354"/>
          </a:xfrm>
          <a:prstGeom prst="line">
            <a:avLst/>
          </a:prstGeom>
          <a:ln>
            <a:solidFill>
              <a:srgbClr val="00A8CC"/>
            </a:solidFill>
            <a:prstDash val="sysDot"/>
          </a:ln>
          <a:effectLst/>
        </p:spPr>
        <p:style>
          <a:lnRef idx="2">
            <a:schemeClr val="accent1"/>
          </a:lnRef>
          <a:fillRef idx="0">
            <a:schemeClr val="accent1"/>
          </a:fillRef>
          <a:effectRef idx="1">
            <a:schemeClr val="accent1"/>
          </a:effectRef>
          <a:fontRef idx="minor">
            <a:schemeClr val="tx1"/>
          </a:fontRef>
        </p:style>
      </p:cxnSp>
      <p:pic>
        <p:nvPicPr>
          <p:cNvPr id="7" name="Picture 2" descr="S:\- Design Documents - Templates, Logos, Style Guide\Image Gallery\KRC Logos\KRC_LI_CMYK_P.jpg"/>
          <p:cNvPicPr>
            <a:picLocks noChangeAspect="1" noChangeArrowheads="1"/>
          </p:cNvPicPr>
          <p:nvPr/>
        </p:nvPicPr>
        <p:blipFill>
          <a:blip r:embed="rId3" cstate="print">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8671804" y="6396659"/>
            <a:ext cx="469625" cy="469625"/>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5"/>
          <p:cNvSpPr txBox="1">
            <a:spLocks/>
          </p:cNvSpPr>
          <p:nvPr/>
        </p:nvSpPr>
        <p:spPr>
          <a:xfrm>
            <a:off x="7976057" y="6519138"/>
            <a:ext cx="720470" cy="220701"/>
          </a:xfrm>
          <a:prstGeom prst="rect">
            <a:avLst/>
          </a:prstGeom>
        </p:spPr>
        <p:txBody>
          <a:bodyPr/>
          <a:lstStyle>
            <a:defPPr>
              <a:defRPr lang="en-US"/>
            </a:defPPr>
            <a:lvl1pPr marL="0" algn="r" defTabSz="914400" rtl="0" eaLnBrk="1" latinLnBrk="0" hangingPunct="1">
              <a:defRPr sz="9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5A0E975F-4CC4-A547-941D-3161D2A3D523}" type="slidenum">
              <a:rPr kumimoji="0" lang="en-US" sz="900" b="0" i="0" u="none" strike="noStrike" kern="1200" cap="none" spc="0" normalizeH="0" baseline="0" noProof="0" smtClean="0">
                <a:ln>
                  <a:noFill/>
                </a:ln>
                <a:solidFill>
                  <a:srgbClr val="00306C"/>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900" b="0" i="0" u="none" strike="noStrike" kern="1200" cap="none" spc="0" normalizeH="0" baseline="0" noProof="0" dirty="0">
              <a:ln>
                <a:noFill/>
              </a:ln>
              <a:solidFill>
                <a:srgbClr val="00306C"/>
              </a:solidFill>
              <a:effectLst/>
              <a:uLnTx/>
              <a:uFillTx/>
              <a:latin typeface="Arial"/>
              <a:ea typeface="+mn-ea"/>
              <a:cs typeface="+mn-cs"/>
            </a:endParaRPr>
          </a:p>
        </p:txBody>
      </p:sp>
      <p:cxnSp>
        <p:nvCxnSpPr>
          <p:cNvPr id="10" name="Straight Connector 9"/>
          <p:cNvCxnSpPr/>
          <p:nvPr/>
        </p:nvCxnSpPr>
        <p:spPr>
          <a:xfrm>
            <a:off x="8709090" y="6519138"/>
            <a:ext cx="0" cy="220701"/>
          </a:xfrm>
          <a:prstGeom prst="line">
            <a:avLst/>
          </a:prstGeom>
          <a:ln w="9525" cmpd="sng">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2" name="Title 3"/>
          <p:cNvSpPr txBox="1">
            <a:spLocks/>
          </p:cNvSpPr>
          <p:nvPr/>
        </p:nvSpPr>
        <p:spPr>
          <a:xfrm>
            <a:off x="359921" y="4822115"/>
            <a:ext cx="8174479" cy="762000"/>
          </a:xfrm>
          <a:prstGeom prst="rect">
            <a:avLst/>
          </a:prstGeom>
          <a:noFill/>
          <a:ln>
            <a:noFill/>
          </a:ln>
        </p:spPr>
        <p:txBody>
          <a:bodyPr vert="horz" lIns="91440" tIns="45720" rIns="91440" bIns="45720" rtlCol="0" anchor="ctr">
            <a:normAutofit/>
          </a:bodyPr>
          <a:lstStyle>
            <a:lvl1pPr algn="r" defTabSz="457200" rtl="0" eaLnBrk="1" latinLnBrk="0" hangingPunct="1">
              <a:spcBef>
                <a:spcPct val="0"/>
              </a:spcBef>
              <a:buNone/>
              <a:defRPr sz="2800" b="1" kern="1200" spc="-150">
                <a:solidFill>
                  <a:schemeClr val="bg2"/>
                </a:solidFill>
                <a:latin typeface="Arial"/>
                <a:ea typeface="+mj-ea"/>
                <a:cs typeface="Arial"/>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150" normalizeH="0" baseline="0" noProof="0" dirty="0" smtClean="0">
                <a:ln>
                  <a:noFill/>
                </a:ln>
                <a:solidFill>
                  <a:srgbClr val="00A8CC"/>
                </a:solidFill>
                <a:effectLst/>
                <a:uLnTx/>
                <a:uFillTx/>
                <a:latin typeface="Brandon Grotesque Regular"/>
              </a:rPr>
              <a:t>Awareness of </a:t>
            </a:r>
            <a:r>
              <a:rPr kumimoji="0" lang="en-US" sz="2800" b="1" i="0" u="none" strike="noStrike" kern="1200" cap="none" spc="-150" normalizeH="0" noProof="0" dirty="0" smtClean="0">
                <a:ln>
                  <a:noFill/>
                </a:ln>
                <a:solidFill>
                  <a:srgbClr val="00A8CC"/>
                </a:solidFill>
                <a:effectLst/>
                <a:uLnTx/>
                <a:uFillTx/>
                <a:latin typeface="Brandon Grotesque Regular"/>
              </a:rPr>
              <a:t>and Interest in Personalized Medicine</a:t>
            </a:r>
            <a:endParaRPr kumimoji="0" lang="en-US" sz="2800" b="1" i="0" u="none" strike="noStrike" kern="1200" cap="none" spc="-150" normalizeH="0" baseline="0" noProof="0" dirty="0">
              <a:ln>
                <a:noFill/>
              </a:ln>
              <a:solidFill>
                <a:srgbClr val="00A8CC"/>
              </a:solidFill>
              <a:effectLst/>
              <a:uLnTx/>
              <a:uFillTx/>
              <a:latin typeface="Brandon Grotesque Regular"/>
            </a:endParaRPr>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flipH="1">
            <a:off x="-173779" y="186135"/>
            <a:ext cx="3705708" cy="3358151"/>
          </a:xfrm>
          <a:prstGeom prst="rect">
            <a:avLst/>
          </a:prstGeom>
        </p:spPr>
      </p:pic>
    </p:spTree>
    <p:extLst>
      <p:ext uri="{BB962C8B-B14F-4D97-AF65-F5344CB8AC3E}">
        <p14:creationId xmlns:p14="http://schemas.microsoft.com/office/powerpoint/2010/main" val="15994340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p:cNvGraphicFramePr/>
          <p:nvPr>
            <p:extLst>
              <p:ext uri="{D42A27DB-BD31-4B8C-83A1-F6EECF244321}">
                <p14:modId xmlns:p14="http://schemas.microsoft.com/office/powerpoint/2010/main" val="1855145804"/>
              </p:ext>
            </p:extLst>
          </p:nvPr>
        </p:nvGraphicFramePr>
        <p:xfrm>
          <a:off x="1057060" y="2197204"/>
          <a:ext cx="7029880" cy="3729463"/>
        </p:xfrm>
        <a:graphic>
          <a:graphicData uri="http://schemas.openxmlformats.org/drawingml/2006/chart">
            <c:chart xmlns:c="http://schemas.openxmlformats.org/drawingml/2006/chart" xmlns:r="http://schemas.openxmlformats.org/officeDocument/2006/relationships" r:id="rId3"/>
          </a:graphicData>
        </a:graphic>
      </p:graphicFrame>
      <p:sp>
        <p:nvSpPr>
          <p:cNvPr id="10" name="Rectangle 9"/>
          <p:cNvSpPr/>
          <p:nvPr/>
        </p:nvSpPr>
        <p:spPr>
          <a:xfrm>
            <a:off x="158790" y="6520426"/>
            <a:ext cx="6522646" cy="230832"/>
          </a:xfrm>
          <a:prstGeom prst="rect">
            <a:avLst/>
          </a:prstGeom>
        </p:spPr>
        <p:txBody>
          <a:bodyPr wrap="square">
            <a:spAutoFit/>
          </a:bodyPr>
          <a:lstStyle/>
          <a:p>
            <a:r>
              <a:rPr lang="en-US" sz="900" dirty="0" smtClean="0">
                <a:latin typeface="Brandon Grotesque Regular"/>
              </a:rPr>
              <a:t>Q7. How </a:t>
            </a:r>
            <a:r>
              <a:rPr lang="en-US" sz="900" dirty="0">
                <a:latin typeface="Brandon Grotesque Regular"/>
              </a:rPr>
              <a:t>closely do you follow news about health, health care, and the latest developments in medicine</a:t>
            </a:r>
            <a:r>
              <a:rPr lang="en-US" sz="900" dirty="0" smtClean="0">
                <a:latin typeface="Brandon Grotesque Regular"/>
              </a:rPr>
              <a:t>?</a:t>
            </a:r>
          </a:p>
        </p:txBody>
      </p:sp>
      <p:pic>
        <p:nvPicPr>
          <p:cNvPr id="11" name="Picture 2" descr="S:\- Design Documents - Templates, Logos, Style Guide\Image Gallery\KRC Logos\KRC_LI_CMYK_P.jpg"/>
          <p:cNvPicPr>
            <a:picLocks noChangeAspect="1" noChangeArrowheads="1"/>
          </p:cNvPicPr>
          <p:nvPr/>
        </p:nvPicPr>
        <p:blipFill>
          <a:blip r:embed="rId4" cstate="print">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8671804" y="6396659"/>
            <a:ext cx="469625" cy="469625"/>
          </a:xfrm>
          <a:prstGeom prst="rect">
            <a:avLst/>
          </a:prstGeom>
          <a:noFill/>
          <a:extLst>
            <a:ext uri="{909E8E84-426E-40DD-AFC4-6F175D3DCCD1}">
              <a14:hiddenFill xmlns:a14="http://schemas.microsoft.com/office/drawing/2010/main">
                <a:solidFill>
                  <a:srgbClr val="FFFFFF"/>
                </a:solidFill>
              </a14:hiddenFill>
            </a:ext>
          </a:extLst>
        </p:spPr>
      </p:pic>
      <p:sp>
        <p:nvSpPr>
          <p:cNvPr id="12" name="Slide Number Placeholder 5"/>
          <p:cNvSpPr txBox="1">
            <a:spLocks/>
          </p:cNvSpPr>
          <p:nvPr/>
        </p:nvSpPr>
        <p:spPr>
          <a:xfrm>
            <a:off x="7976057" y="6519138"/>
            <a:ext cx="720470" cy="220701"/>
          </a:xfrm>
          <a:prstGeom prst="rect">
            <a:avLst/>
          </a:prstGeom>
        </p:spPr>
        <p:txBody>
          <a:bodyPr/>
          <a:lstStyle>
            <a:defPPr>
              <a:defRPr lang="en-US"/>
            </a:defPPr>
            <a:lvl1pPr marL="0" algn="r" defTabSz="914400" rtl="0" eaLnBrk="1" latinLnBrk="0" hangingPunct="1">
              <a:defRPr sz="9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5A0E975F-4CC4-A547-941D-3161D2A3D523}" type="slidenum">
              <a:rPr kumimoji="0" lang="en-US" sz="900" b="0" i="0" u="none" strike="noStrike" kern="1200" cap="none" spc="0" normalizeH="0" baseline="0" noProof="0" smtClean="0">
                <a:ln>
                  <a:noFill/>
                </a:ln>
                <a:solidFill>
                  <a:srgbClr val="00306C"/>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900" b="0" i="0" u="none" strike="noStrike" kern="1200" cap="none" spc="0" normalizeH="0" baseline="0" noProof="0" dirty="0">
              <a:ln>
                <a:noFill/>
              </a:ln>
              <a:solidFill>
                <a:srgbClr val="00306C"/>
              </a:solidFill>
              <a:effectLst/>
              <a:uLnTx/>
              <a:uFillTx/>
              <a:latin typeface="Arial"/>
              <a:ea typeface="+mn-ea"/>
              <a:cs typeface="+mn-cs"/>
            </a:endParaRPr>
          </a:p>
        </p:txBody>
      </p:sp>
      <p:cxnSp>
        <p:nvCxnSpPr>
          <p:cNvPr id="13" name="Straight Connector 12"/>
          <p:cNvCxnSpPr/>
          <p:nvPr/>
        </p:nvCxnSpPr>
        <p:spPr>
          <a:xfrm>
            <a:off x="8709090" y="6519138"/>
            <a:ext cx="0" cy="220701"/>
          </a:xfrm>
          <a:prstGeom prst="line">
            <a:avLst/>
          </a:prstGeom>
          <a:ln w="9525" cmpd="sng">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8" name="Subtitle 2"/>
          <p:cNvSpPr txBox="1">
            <a:spLocks/>
          </p:cNvSpPr>
          <p:nvPr/>
        </p:nvSpPr>
        <p:spPr>
          <a:xfrm>
            <a:off x="378400" y="307006"/>
            <a:ext cx="8157215" cy="990981"/>
          </a:xfrm>
          <a:prstGeom prst="rect">
            <a:avLst/>
          </a:prstGeom>
        </p:spPr>
        <p:txBody>
          <a:bodyPr vert="horz" lIns="91440" tIns="45720" rIns="91440" bIns="45720" rtlCol="0" anchor="ctr">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2400" dirty="0" smtClean="0">
                <a:solidFill>
                  <a:srgbClr val="08436F"/>
                </a:solidFill>
                <a:latin typeface="Brandon Grotesque Regular"/>
                <a:cs typeface="Brandon Grotesque Regular"/>
              </a:rPr>
              <a:t>Most Americans say they follow developments in health, health care, and medicine.</a:t>
            </a:r>
            <a:endParaRPr lang="en-US" sz="2400" dirty="0">
              <a:solidFill>
                <a:srgbClr val="08436F"/>
              </a:solidFill>
              <a:latin typeface="Brandon Grotesque Regular"/>
              <a:cs typeface="Brandon Grotesque Regular"/>
            </a:endParaRPr>
          </a:p>
        </p:txBody>
      </p:sp>
      <p:sp>
        <p:nvSpPr>
          <p:cNvPr id="19" name="TextBox 18"/>
          <p:cNvSpPr txBox="1"/>
          <p:nvPr/>
        </p:nvSpPr>
        <p:spPr>
          <a:xfrm>
            <a:off x="378400" y="1528700"/>
            <a:ext cx="8293404" cy="584775"/>
          </a:xfrm>
          <a:prstGeom prst="rect">
            <a:avLst/>
          </a:prstGeom>
          <a:noFill/>
        </p:spPr>
        <p:txBody>
          <a:bodyPr wrap="square" rtlCol="0">
            <a:spAutoFit/>
          </a:bodyPr>
          <a:lstStyle/>
          <a:p>
            <a:r>
              <a:rPr lang="en-US" sz="1600" dirty="0" smtClean="0">
                <a:latin typeface="Brandon Grotesque Regular"/>
              </a:rPr>
              <a:t>Most U.S. adults (73%) say they follow developments in health and medicine. One out of five (21%) follow </a:t>
            </a:r>
            <a:r>
              <a:rPr lang="en-US" sz="1600" i="1" dirty="0" smtClean="0">
                <a:latin typeface="Brandon Grotesque Regular"/>
              </a:rPr>
              <a:t>very </a:t>
            </a:r>
            <a:r>
              <a:rPr lang="en-US" sz="1600" dirty="0" smtClean="0">
                <a:latin typeface="Brandon Grotesque Regular"/>
              </a:rPr>
              <a:t>closely.   </a:t>
            </a:r>
          </a:p>
        </p:txBody>
      </p:sp>
      <p:cxnSp>
        <p:nvCxnSpPr>
          <p:cNvPr id="20" name="Straight Connector 19"/>
          <p:cNvCxnSpPr/>
          <p:nvPr/>
        </p:nvCxnSpPr>
        <p:spPr>
          <a:xfrm flipV="1">
            <a:off x="1215" y="1329724"/>
            <a:ext cx="8534400" cy="4354"/>
          </a:xfrm>
          <a:prstGeom prst="line">
            <a:avLst/>
          </a:prstGeom>
          <a:ln>
            <a:solidFill>
              <a:srgbClr val="00A8CC"/>
            </a:solidFill>
            <a:prstDash val="sysDot"/>
          </a:ln>
          <a:effectLst/>
        </p:spPr>
        <p:style>
          <a:lnRef idx="2">
            <a:schemeClr val="accent1"/>
          </a:lnRef>
          <a:fillRef idx="0">
            <a:schemeClr val="accent1"/>
          </a:fillRef>
          <a:effectRef idx="1">
            <a:schemeClr val="accent1"/>
          </a:effectRef>
          <a:fontRef idx="minor">
            <a:schemeClr val="tx1"/>
          </a:fontRef>
        </p:style>
      </p:cxnSp>
      <p:sp>
        <p:nvSpPr>
          <p:cNvPr id="14" name="Left Brace 13"/>
          <p:cNvSpPr/>
          <p:nvPr/>
        </p:nvSpPr>
        <p:spPr>
          <a:xfrm rot="10800000">
            <a:off x="7427416" y="2815270"/>
            <a:ext cx="365760" cy="1324930"/>
          </a:xfrm>
          <a:prstGeom prst="leftBrace">
            <a:avLst/>
          </a:prstGeom>
          <a:ln>
            <a:solidFill>
              <a:srgbClr val="0067AC"/>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 name="TextBox 14"/>
          <p:cNvSpPr txBox="1"/>
          <p:nvPr/>
        </p:nvSpPr>
        <p:spPr>
          <a:xfrm>
            <a:off x="7729028" y="3308458"/>
            <a:ext cx="715824" cy="338554"/>
          </a:xfrm>
          <a:prstGeom prst="rect">
            <a:avLst/>
          </a:prstGeom>
          <a:noFill/>
        </p:spPr>
        <p:txBody>
          <a:bodyPr wrap="square" rtlCol="0">
            <a:spAutoFit/>
          </a:bodyPr>
          <a:lstStyle/>
          <a:p>
            <a:pPr algn="ctr"/>
            <a:r>
              <a:rPr lang="en-US" sz="1600" b="1" dirty="0" smtClean="0">
                <a:solidFill>
                  <a:srgbClr val="0067AC"/>
                </a:solidFill>
                <a:latin typeface="Brandon Grotesque Regular"/>
              </a:rPr>
              <a:t>73%</a:t>
            </a:r>
            <a:endParaRPr lang="en-US" sz="1600" b="1" dirty="0">
              <a:solidFill>
                <a:srgbClr val="0067AC"/>
              </a:solidFill>
              <a:latin typeface="Brandon Grotesque Regular"/>
            </a:endParaRPr>
          </a:p>
        </p:txBody>
      </p:sp>
    </p:spTree>
    <p:extLst>
      <p:ext uri="{BB962C8B-B14F-4D97-AF65-F5344CB8AC3E}">
        <p14:creationId xmlns:p14="http://schemas.microsoft.com/office/powerpoint/2010/main" val="36932410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58790" y="6438130"/>
            <a:ext cx="6522646" cy="369332"/>
          </a:xfrm>
          <a:prstGeom prst="rect">
            <a:avLst/>
          </a:prstGeom>
        </p:spPr>
        <p:txBody>
          <a:bodyPr wrap="square">
            <a:spAutoFit/>
          </a:bodyPr>
          <a:lstStyle/>
          <a:p>
            <a:r>
              <a:rPr lang="en-US" sz="900" dirty="0" smtClean="0">
                <a:latin typeface="Brandon Grotesque Regular"/>
              </a:rPr>
              <a:t>Q8. Thinking </a:t>
            </a:r>
            <a:r>
              <a:rPr lang="en-US" sz="900" dirty="0">
                <a:latin typeface="Brandon Grotesque Regular"/>
              </a:rPr>
              <a:t>about everything you have seen, heard and read lately, what medical advances or tools on the horizon have the most potential to positively change health care?  </a:t>
            </a:r>
          </a:p>
        </p:txBody>
      </p:sp>
      <p:pic>
        <p:nvPicPr>
          <p:cNvPr id="11" name="Picture 2" descr="S:\- Design Documents - Templates, Logos, Style Guide\Image Gallery\KRC Logos\KRC_LI_CMYK_P.jpg"/>
          <p:cNvPicPr>
            <a:picLocks noChangeAspect="1" noChangeArrowheads="1"/>
          </p:cNvPicPr>
          <p:nvPr/>
        </p:nvPicPr>
        <p:blipFill>
          <a:blip r:embed="rId3" cstate="print">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8671804" y="6396659"/>
            <a:ext cx="469625" cy="469625"/>
          </a:xfrm>
          <a:prstGeom prst="rect">
            <a:avLst/>
          </a:prstGeom>
          <a:noFill/>
          <a:extLst>
            <a:ext uri="{909E8E84-426E-40DD-AFC4-6F175D3DCCD1}">
              <a14:hiddenFill xmlns:a14="http://schemas.microsoft.com/office/drawing/2010/main">
                <a:solidFill>
                  <a:srgbClr val="FFFFFF"/>
                </a:solidFill>
              </a14:hiddenFill>
            </a:ext>
          </a:extLst>
        </p:spPr>
      </p:pic>
      <p:sp>
        <p:nvSpPr>
          <p:cNvPr id="12" name="Slide Number Placeholder 5"/>
          <p:cNvSpPr txBox="1">
            <a:spLocks/>
          </p:cNvSpPr>
          <p:nvPr/>
        </p:nvSpPr>
        <p:spPr>
          <a:xfrm>
            <a:off x="7976057" y="6519138"/>
            <a:ext cx="720470" cy="220701"/>
          </a:xfrm>
          <a:prstGeom prst="rect">
            <a:avLst/>
          </a:prstGeom>
        </p:spPr>
        <p:txBody>
          <a:bodyPr/>
          <a:lstStyle>
            <a:defPPr>
              <a:defRPr lang="en-US"/>
            </a:defPPr>
            <a:lvl1pPr marL="0" algn="r" defTabSz="914400" rtl="0" eaLnBrk="1" latinLnBrk="0" hangingPunct="1">
              <a:defRPr sz="9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5A0E975F-4CC4-A547-941D-3161D2A3D523}" type="slidenum">
              <a:rPr kumimoji="0" lang="en-US" sz="900" b="0" i="0" u="none" strike="noStrike" kern="1200" cap="none" spc="0" normalizeH="0" baseline="0" noProof="0" smtClean="0">
                <a:ln>
                  <a:noFill/>
                </a:ln>
                <a:solidFill>
                  <a:srgbClr val="00306C"/>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900" b="0" i="0" u="none" strike="noStrike" kern="1200" cap="none" spc="0" normalizeH="0" baseline="0" noProof="0" dirty="0">
              <a:ln>
                <a:noFill/>
              </a:ln>
              <a:solidFill>
                <a:srgbClr val="00306C"/>
              </a:solidFill>
              <a:effectLst/>
              <a:uLnTx/>
              <a:uFillTx/>
              <a:latin typeface="Arial"/>
              <a:ea typeface="+mn-ea"/>
              <a:cs typeface="+mn-cs"/>
            </a:endParaRPr>
          </a:p>
        </p:txBody>
      </p:sp>
      <p:cxnSp>
        <p:nvCxnSpPr>
          <p:cNvPr id="13" name="Straight Connector 12"/>
          <p:cNvCxnSpPr/>
          <p:nvPr/>
        </p:nvCxnSpPr>
        <p:spPr>
          <a:xfrm>
            <a:off x="8709090" y="6519138"/>
            <a:ext cx="0" cy="220701"/>
          </a:xfrm>
          <a:prstGeom prst="line">
            <a:avLst/>
          </a:prstGeom>
          <a:ln w="9525" cmpd="sng">
            <a:solidFill>
              <a:schemeClr val="bg2"/>
            </a:solidFill>
          </a:ln>
          <a:effectLst/>
        </p:spPr>
        <p:style>
          <a:lnRef idx="2">
            <a:schemeClr val="accent1"/>
          </a:lnRef>
          <a:fillRef idx="0">
            <a:schemeClr val="accent1"/>
          </a:fillRef>
          <a:effectRef idx="1">
            <a:schemeClr val="accent1"/>
          </a:effectRef>
          <a:fontRef idx="minor">
            <a:schemeClr val="tx1"/>
          </a:fontRef>
        </p:style>
      </p:cxnSp>
      <p:graphicFrame>
        <p:nvGraphicFramePr>
          <p:cNvPr id="14" name="Table 13"/>
          <p:cNvGraphicFramePr>
            <a:graphicFrameLocks noGrp="1"/>
          </p:cNvGraphicFramePr>
          <p:nvPr>
            <p:extLst>
              <p:ext uri="{D42A27DB-BD31-4B8C-83A1-F6EECF244321}">
                <p14:modId xmlns:p14="http://schemas.microsoft.com/office/powerpoint/2010/main" val="4098653446"/>
              </p:ext>
            </p:extLst>
          </p:nvPr>
        </p:nvGraphicFramePr>
        <p:xfrm>
          <a:off x="608566" y="1599974"/>
          <a:ext cx="5612742" cy="4632960"/>
        </p:xfrm>
        <a:graphic>
          <a:graphicData uri="http://schemas.openxmlformats.org/drawingml/2006/table">
            <a:tbl>
              <a:tblPr firstRow="1" firstCol="1" bandRow="1">
                <a:tableStyleId>{2D5ABB26-0587-4C30-8999-92F81FD0307C}</a:tableStyleId>
              </a:tblPr>
              <a:tblGrid>
                <a:gridCol w="4479590">
                  <a:extLst>
                    <a:ext uri="{9D8B030D-6E8A-4147-A177-3AD203B41FA5}">
                      <a16:colId xmlns:a16="http://schemas.microsoft.com/office/drawing/2014/main" xmlns="" val="3976002700"/>
                    </a:ext>
                  </a:extLst>
                </a:gridCol>
                <a:gridCol w="1133152">
                  <a:extLst>
                    <a:ext uri="{9D8B030D-6E8A-4147-A177-3AD203B41FA5}">
                      <a16:colId xmlns:a16="http://schemas.microsoft.com/office/drawing/2014/main" xmlns="" val="2842145454"/>
                    </a:ext>
                  </a:extLst>
                </a:gridCol>
              </a:tblGrid>
              <a:tr h="119312">
                <a:tc gridSpan="2">
                  <a:txBody>
                    <a:bodyPr/>
                    <a:lstStyle/>
                    <a:p>
                      <a:pPr marL="0" marR="0">
                        <a:spcBef>
                          <a:spcPts val="0"/>
                        </a:spcBef>
                        <a:spcAft>
                          <a:spcPts val="0"/>
                        </a:spcAft>
                      </a:pPr>
                      <a:r>
                        <a:rPr lang="en-US" sz="1600" b="1" dirty="0" smtClean="0">
                          <a:solidFill>
                            <a:schemeClr val="bg1"/>
                          </a:solidFill>
                          <a:effectLst/>
                          <a:latin typeface="Brandon Grotesque Regular"/>
                        </a:rPr>
                        <a:t>What people have heard about</a:t>
                      </a:r>
                      <a:r>
                        <a:rPr lang="en-US" sz="1600" b="1" baseline="0" dirty="0" smtClean="0">
                          <a:solidFill>
                            <a:schemeClr val="bg1"/>
                          </a:solidFill>
                          <a:effectLst/>
                          <a:latin typeface="Brandon Grotesque Regular"/>
                        </a:rPr>
                        <a:t> </a:t>
                      </a:r>
                      <a:r>
                        <a:rPr lang="en-US" sz="1600" b="1" dirty="0" smtClean="0">
                          <a:solidFill>
                            <a:schemeClr val="bg1"/>
                          </a:solidFill>
                          <a:effectLst/>
                          <a:latin typeface="Brandon Grotesque Regular"/>
                        </a:rPr>
                        <a:t>medical </a:t>
                      </a:r>
                      <a:r>
                        <a:rPr lang="en-US" sz="1600" b="1" dirty="0">
                          <a:solidFill>
                            <a:schemeClr val="bg1"/>
                          </a:solidFill>
                          <a:effectLst/>
                          <a:latin typeface="Brandon Grotesque Regular"/>
                        </a:rPr>
                        <a:t>advances or </a:t>
                      </a:r>
                      <a:r>
                        <a:rPr lang="en-US" sz="1600" b="1" dirty="0" smtClean="0">
                          <a:solidFill>
                            <a:schemeClr val="bg1"/>
                          </a:solidFill>
                          <a:effectLst/>
                          <a:latin typeface="Brandon Grotesque Regular"/>
                        </a:rPr>
                        <a:t>tools with potential to positively change health care</a:t>
                      </a:r>
                      <a:endParaRPr lang="en-US" sz="1600" b="1" dirty="0">
                        <a:solidFill>
                          <a:schemeClr val="bg1"/>
                        </a:solidFill>
                        <a:effectLst/>
                        <a:latin typeface="Brandon Grotesque Regular"/>
                        <a:ea typeface="Calibri" panose="020F0502020204030204" pitchFamily="34" charset="0"/>
                        <a:cs typeface="Times New Roman" panose="02020603050405020304" pitchFamily="18" charset="0"/>
                      </a:endParaRPr>
                    </a:p>
                  </a:txBody>
                  <a:tcPr marL="49675" marR="49675" marT="0" marB="0">
                    <a:solidFill>
                      <a:srgbClr val="0067AC"/>
                    </a:solidFill>
                  </a:tcPr>
                </a:tc>
                <a:tc hMerge="1">
                  <a:txBody>
                    <a:bodyPr/>
                    <a:lstStyle/>
                    <a:p>
                      <a:endParaRPr lang="en-US"/>
                    </a:p>
                  </a:txBody>
                  <a:tcPr/>
                </a:tc>
                <a:extLst>
                  <a:ext uri="{0D108BD9-81ED-4DB2-BD59-A6C34878D82A}">
                    <a16:rowId xmlns:a16="http://schemas.microsoft.com/office/drawing/2014/main" xmlns="" val="2439258536"/>
                  </a:ext>
                </a:extLst>
              </a:tr>
              <a:tr h="59656">
                <a:tc>
                  <a:txBody>
                    <a:bodyPr/>
                    <a:lstStyle/>
                    <a:p>
                      <a:pPr marL="0" marR="0">
                        <a:spcBef>
                          <a:spcPts val="0"/>
                        </a:spcBef>
                        <a:spcAft>
                          <a:spcPts val="0"/>
                        </a:spcAft>
                      </a:pPr>
                      <a:r>
                        <a:rPr lang="en-US" sz="1400" b="1" dirty="0">
                          <a:solidFill>
                            <a:srgbClr val="373739"/>
                          </a:solidFill>
                          <a:effectLst/>
                          <a:latin typeface="Brandon Grotesque Regular"/>
                        </a:rPr>
                        <a:t>Advances in treatment of diseases</a:t>
                      </a:r>
                      <a:endParaRPr lang="en-US" sz="1600" b="1" dirty="0">
                        <a:solidFill>
                          <a:srgbClr val="373739"/>
                        </a:solidFill>
                        <a:effectLst/>
                        <a:latin typeface="Brandon Grotesque Regular"/>
                        <a:ea typeface="Calibri" panose="020F0502020204030204" pitchFamily="34" charset="0"/>
                        <a:cs typeface="Times New Roman" panose="02020603050405020304" pitchFamily="18" charset="0"/>
                      </a:endParaRPr>
                    </a:p>
                  </a:txBody>
                  <a:tcPr marL="49675" marR="49675" marT="0" marB="0">
                    <a:lnB w="3175" cap="flat" cmpd="sng" algn="ctr">
                      <a:solidFill>
                        <a:srgbClr val="0067AC"/>
                      </a:solidFill>
                      <a:prstDash val="solid"/>
                      <a:round/>
                      <a:headEnd type="none" w="med" len="med"/>
                      <a:tailEnd type="none" w="med" len="med"/>
                    </a:lnB>
                  </a:tcPr>
                </a:tc>
                <a:tc>
                  <a:txBody>
                    <a:bodyPr/>
                    <a:lstStyle/>
                    <a:p>
                      <a:pPr marL="0" marR="0" algn="ctr">
                        <a:spcBef>
                          <a:spcPts val="0"/>
                        </a:spcBef>
                        <a:spcAft>
                          <a:spcPts val="0"/>
                        </a:spcAft>
                      </a:pPr>
                      <a:r>
                        <a:rPr lang="en-US" sz="1400" b="1" dirty="0" smtClean="0">
                          <a:solidFill>
                            <a:srgbClr val="373739"/>
                          </a:solidFill>
                          <a:effectLst/>
                          <a:latin typeface="Brandon Grotesque Regular"/>
                        </a:rPr>
                        <a:t>31%</a:t>
                      </a:r>
                      <a:endParaRPr lang="en-US" sz="1600" b="1" dirty="0">
                        <a:solidFill>
                          <a:srgbClr val="373739"/>
                        </a:solidFill>
                        <a:effectLst/>
                        <a:latin typeface="Brandon Grotesque Regular"/>
                        <a:ea typeface="Calibri" panose="020F0502020204030204" pitchFamily="34" charset="0"/>
                        <a:cs typeface="Times New Roman" panose="02020603050405020304" pitchFamily="18" charset="0"/>
                      </a:endParaRPr>
                    </a:p>
                  </a:txBody>
                  <a:tcPr marL="49675" marR="49675" marT="0" marB="0" anchor="ctr">
                    <a:lnB w="3175" cap="flat" cmpd="sng" algn="ctr">
                      <a:solidFill>
                        <a:srgbClr val="0067AC"/>
                      </a:solidFill>
                      <a:prstDash val="solid"/>
                      <a:round/>
                      <a:headEnd type="none" w="med" len="med"/>
                      <a:tailEnd type="none" w="med" len="med"/>
                    </a:lnB>
                  </a:tcPr>
                </a:tc>
                <a:extLst>
                  <a:ext uri="{0D108BD9-81ED-4DB2-BD59-A6C34878D82A}">
                    <a16:rowId xmlns:a16="http://schemas.microsoft.com/office/drawing/2014/main" xmlns="" val="1999115503"/>
                  </a:ext>
                </a:extLst>
              </a:tr>
              <a:tr h="59656">
                <a:tc>
                  <a:txBody>
                    <a:bodyPr/>
                    <a:lstStyle/>
                    <a:p>
                      <a:pPr marL="0" marR="0">
                        <a:spcBef>
                          <a:spcPts val="0"/>
                        </a:spcBef>
                        <a:spcAft>
                          <a:spcPts val="0"/>
                        </a:spcAft>
                      </a:pPr>
                      <a:r>
                        <a:rPr lang="en-US" sz="1200" dirty="0">
                          <a:solidFill>
                            <a:srgbClr val="373739"/>
                          </a:solidFill>
                          <a:effectLst/>
                          <a:latin typeface="Brandon Grotesque Regular"/>
                        </a:rPr>
                        <a:t>  Cancer cures, advances and/or treatment</a:t>
                      </a:r>
                      <a:endParaRPr lang="en-US" sz="1400" b="0" dirty="0">
                        <a:solidFill>
                          <a:srgbClr val="373739"/>
                        </a:solidFill>
                        <a:effectLst/>
                        <a:latin typeface="Brandon Grotesque Regular"/>
                        <a:ea typeface="Calibri" panose="020F0502020204030204" pitchFamily="34" charset="0"/>
                        <a:cs typeface="Times New Roman" panose="02020603050405020304" pitchFamily="18" charset="0"/>
                      </a:endParaRPr>
                    </a:p>
                  </a:txBody>
                  <a:tcPr marL="49675" marR="49675" marT="0" marB="0">
                    <a:lnT w="3175" cap="flat" cmpd="sng" algn="ctr">
                      <a:solidFill>
                        <a:srgbClr val="0067AC"/>
                      </a:solidFill>
                      <a:prstDash val="solid"/>
                      <a:round/>
                      <a:headEnd type="none" w="med" len="med"/>
                      <a:tailEnd type="none" w="med" len="med"/>
                    </a:lnT>
                  </a:tcPr>
                </a:tc>
                <a:tc>
                  <a:txBody>
                    <a:bodyPr/>
                    <a:lstStyle/>
                    <a:p>
                      <a:pPr marL="0" marR="0" algn="ctr">
                        <a:spcBef>
                          <a:spcPts val="0"/>
                        </a:spcBef>
                        <a:spcAft>
                          <a:spcPts val="0"/>
                        </a:spcAft>
                      </a:pPr>
                      <a:r>
                        <a:rPr lang="en-US" sz="1200" dirty="0" smtClean="0">
                          <a:solidFill>
                            <a:srgbClr val="373739"/>
                          </a:solidFill>
                          <a:effectLst/>
                          <a:latin typeface="Brandon Grotesque Regular"/>
                        </a:rPr>
                        <a:t>15%</a:t>
                      </a:r>
                      <a:endParaRPr lang="en-US" sz="1400" dirty="0">
                        <a:solidFill>
                          <a:srgbClr val="373739"/>
                        </a:solidFill>
                        <a:effectLst/>
                        <a:latin typeface="Brandon Grotesque Regular"/>
                        <a:ea typeface="Calibri" panose="020F0502020204030204" pitchFamily="34" charset="0"/>
                        <a:cs typeface="Times New Roman" panose="02020603050405020304" pitchFamily="18" charset="0"/>
                      </a:endParaRPr>
                    </a:p>
                  </a:txBody>
                  <a:tcPr marL="49675" marR="49675" marT="0" marB="0" anchor="ctr">
                    <a:lnT w="3175" cap="flat" cmpd="sng" algn="ctr">
                      <a:solidFill>
                        <a:srgbClr val="0067AC"/>
                      </a:solidFill>
                      <a:prstDash val="solid"/>
                      <a:round/>
                      <a:headEnd type="none" w="med" len="med"/>
                      <a:tailEnd type="none" w="med" len="med"/>
                    </a:lnT>
                  </a:tcPr>
                </a:tc>
                <a:extLst>
                  <a:ext uri="{0D108BD9-81ED-4DB2-BD59-A6C34878D82A}">
                    <a16:rowId xmlns:a16="http://schemas.microsoft.com/office/drawing/2014/main" xmlns="" val="2728570299"/>
                  </a:ext>
                </a:extLst>
              </a:tr>
              <a:tr h="59656">
                <a:tc>
                  <a:txBody>
                    <a:bodyPr/>
                    <a:lstStyle/>
                    <a:p>
                      <a:pPr marL="0" marR="0">
                        <a:spcBef>
                          <a:spcPts val="0"/>
                        </a:spcBef>
                        <a:spcAft>
                          <a:spcPts val="0"/>
                        </a:spcAft>
                      </a:pPr>
                      <a:r>
                        <a:rPr lang="en-US" sz="1200" dirty="0">
                          <a:solidFill>
                            <a:srgbClr val="373739"/>
                          </a:solidFill>
                          <a:effectLst/>
                          <a:latin typeface="Brandon Grotesque Regular"/>
                        </a:rPr>
                        <a:t>  Stem cell research to treat diseases</a:t>
                      </a:r>
                      <a:endParaRPr lang="en-US" sz="1400" b="0" dirty="0">
                        <a:solidFill>
                          <a:srgbClr val="373739"/>
                        </a:solidFill>
                        <a:effectLst/>
                        <a:latin typeface="Brandon Grotesque Regular"/>
                        <a:ea typeface="Calibri" panose="020F0502020204030204" pitchFamily="34" charset="0"/>
                        <a:cs typeface="Times New Roman" panose="02020603050405020304" pitchFamily="18" charset="0"/>
                      </a:endParaRPr>
                    </a:p>
                  </a:txBody>
                  <a:tcPr marL="49675" marR="49675" marT="0" marB="0"/>
                </a:tc>
                <a:tc>
                  <a:txBody>
                    <a:bodyPr/>
                    <a:lstStyle/>
                    <a:p>
                      <a:pPr marL="0" marR="0" algn="ctr">
                        <a:spcBef>
                          <a:spcPts val="0"/>
                        </a:spcBef>
                        <a:spcAft>
                          <a:spcPts val="0"/>
                        </a:spcAft>
                      </a:pPr>
                      <a:r>
                        <a:rPr lang="en-US" sz="1200" dirty="0" smtClean="0">
                          <a:solidFill>
                            <a:srgbClr val="373739"/>
                          </a:solidFill>
                          <a:effectLst/>
                          <a:latin typeface="Brandon Grotesque Regular"/>
                        </a:rPr>
                        <a:t>4%</a:t>
                      </a:r>
                      <a:endParaRPr lang="en-US" sz="1400" dirty="0">
                        <a:solidFill>
                          <a:srgbClr val="373739"/>
                        </a:solidFill>
                        <a:effectLst/>
                        <a:latin typeface="Brandon Grotesque Regular"/>
                        <a:ea typeface="Calibri" panose="020F0502020204030204" pitchFamily="34" charset="0"/>
                        <a:cs typeface="Times New Roman" panose="02020603050405020304" pitchFamily="18" charset="0"/>
                      </a:endParaRPr>
                    </a:p>
                  </a:txBody>
                  <a:tcPr marL="49675" marR="49675" marT="0" marB="0" anchor="ctr"/>
                </a:tc>
                <a:extLst>
                  <a:ext uri="{0D108BD9-81ED-4DB2-BD59-A6C34878D82A}">
                    <a16:rowId xmlns:a16="http://schemas.microsoft.com/office/drawing/2014/main" xmlns="" val="1606722451"/>
                  </a:ext>
                </a:extLst>
              </a:tr>
              <a:tr h="59656">
                <a:tc>
                  <a:txBody>
                    <a:bodyPr/>
                    <a:lstStyle/>
                    <a:p>
                      <a:pPr marL="0" marR="0">
                        <a:spcBef>
                          <a:spcPts val="0"/>
                        </a:spcBef>
                        <a:spcAft>
                          <a:spcPts val="0"/>
                        </a:spcAft>
                      </a:pPr>
                      <a:r>
                        <a:rPr lang="en-US" sz="1200">
                          <a:solidFill>
                            <a:srgbClr val="373739"/>
                          </a:solidFill>
                          <a:effectLst/>
                          <a:latin typeface="Brandon Grotesque Regular"/>
                        </a:rPr>
                        <a:t>  Flu treatment or shots</a:t>
                      </a:r>
                      <a:endParaRPr lang="en-US" sz="1400" b="0">
                        <a:solidFill>
                          <a:srgbClr val="373739"/>
                        </a:solidFill>
                        <a:effectLst/>
                        <a:latin typeface="Brandon Grotesque Regular"/>
                        <a:ea typeface="Calibri" panose="020F0502020204030204" pitchFamily="34" charset="0"/>
                        <a:cs typeface="Times New Roman" panose="02020603050405020304" pitchFamily="18" charset="0"/>
                      </a:endParaRPr>
                    </a:p>
                  </a:txBody>
                  <a:tcPr marL="49675" marR="49675" marT="0" marB="0"/>
                </a:tc>
                <a:tc>
                  <a:txBody>
                    <a:bodyPr/>
                    <a:lstStyle/>
                    <a:p>
                      <a:pPr marL="0" marR="0" algn="ctr">
                        <a:spcBef>
                          <a:spcPts val="0"/>
                        </a:spcBef>
                        <a:spcAft>
                          <a:spcPts val="0"/>
                        </a:spcAft>
                      </a:pPr>
                      <a:r>
                        <a:rPr lang="en-US" sz="1200" dirty="0" smtClean="0">
                          <a:solidFill>
                            <a:srgbClr val="373739"/>
                          </a:solidFill>
                          <a:effectLst/>
                          <a:latin typeface="Brandon Grotesque Regular"/>
                        </a:rPr>
                        <a:t>4%</a:t>
                      </a:r>
                      <a:endParaRPr lang="en-US" sz="1400" dirty="0">
                        <a:solidFill>
                          <a:srgbClr val="373739"/>
                        </a:solidFill>
                        <a:effectLst/>
                        <a:latin typeface="Brandon Grotesque Regular"/>
                        <a:ea typeface="Calibri" panose="020F0502020204030204" pitchFamily="34" charset="0"/>
                        <a:cs typeface="Times New Roman" panose="02020603050405020304" pitchFamily="18" charset="0"/>
                      </a:endParaRPr>
                    </a:p>
                  </a:txBody>
                  <a:tcPr marL="49675" marR="49675" marT="0" marB="0" anchor="ctr"/>
                </a:tc>
                <a:extLst>
                  <a:ext uri="{0D108BD9-81ED-4DB2-BD59-A6C34878D82A}">
                    <a16:rowId xmlns:a16="http://schemas.microsoft.com/office/drawing/2014/main" xmlns="" val="4005130871"/>
                  </a:ext>
                </a:extLst>
              </a:tr>
              <a:tr h="108028">
                <a:tc>
                  <a:txBody>
                    <a:bodyPr/>
                    <a:lstStyle/>
                    <a:p>
                      <a:pPr marL="0" marR="0">
                        <a:spcBef>
                          <a:spcPts val="0"/>
                        </a:spcBef>
                        <a:spcAft>
                          <a:spcPts val="0"/>
                        </a:spcAft>
                      </a:pPr>
                      <a:r>
                        <a:rPr lang="en-US" sz="1200" dirty="0">
                          <a:solidFill>
                            <a:srgbClr val="373739"/>
                          </a:solidFill>
                          <a:effectLst/>
                          <a:latin typeface="Brandon Grotesque Regular"/>
                        </a:rPr>
                        <a:t>  New treatment/new medications/vaccines (non-specific)</a:t>
                      </a:r>
                      <a:endParaRPr lang="en-US" sz="1400" b="0" dirty="0">
                        <a:solidFill>
                          <a:srgbClr val="373739"/>
                        </a:solidFill>
                        <a:effectLst/>
                        <a:latin typeface="Brandon Grotesque Regular"/>
                        <a:ea typeface="Calibri" panose="020F0502020204030204" pitchFamily="34" charset="0"/>
                        <a:cs typeface="Times New Roman" panose="02020603050405020304" pitchFamily="18" charset="0"/>
                      </a:endParaRPr>
                    </a:p>
                  </a:txBody>
                  <a:tcPr marL="49675" marR="49675" marT="0" marB="0"/>
                </a:tc>
                <a:tc>
                  <a:txBody>
                    <a:bodyPr/>
                    <a:lstStyle/>
                    <a:p>
                      <a:pPr marL="0" marR="0" algn="ctr">
                        <a:spcBef>
                          <a:spcPts val="0"/>
                        </a:spcBef>
                        <a:spcAft>
                          <a:spcPts val="0"/>
                        </a:spcAft>
                      </a:pPr>
                      <a:r>
                        <a:rPr lang="en-US" sz="1200" dirty="0" smtClean="0">
                          <a:solidFill>
                            <a:srgbClr val="373739"/>
                          </a:solidFill>
                          <a:effectLst/>
                          <a:latin typeface="Brandon Grotesque Regular"/>
                        </a:rPr>
                        <a:t>3%</a:t>
                      </a:r>
                      <a:endParaRPr lang="en-US" sz="1400" dirty="0">
                        <a:solidFill>
                          <a:srgbClr val="373739"/>
                        </a:solidFill>
                        <a:effectLst/>
                        <a:latin typeface="Brandon Grotesque Regular"/>
                        <a:ea typeface="Calibri" panose="020F0502020204030204" pitchFamily="34" charset="0"/>
                        <a:cs typeface="Times New Roman" panose="02020603050405020304" pitchFamily="18" charset="0"/>
                      </a:endParaRPr>
                    </a:p>
                  </a:txBody>
                  <a:tcPr marL="49675" marR="49675" marT="0" marB="0" anchor="ctr"/>
                </a:tc>
                <a:extLst>
                  <a:ext uri="{0D108BD9-81ED-4DB2-BD59-A6C34878D82A}">
                    <a16:rowId xmlns:a16="http://schemas.microsoft.com/office/drawing/2014/main" xmlns="" val="3687848161"/>
                  </a:ext>
                </a:extLst>
              </a:tr>
              <a:tr h="59656">
                <a:tc>
                  <a:txBody>
                    <a:bodyPr/>
                    <a:lstStyle/>
                    <a:p>
                      <a:pPr marL="0" marR="0">
                        <a:spcBef>
                          <a:spcPts val="0"/>
                        </a:spcBef>
                        <a:spcAft>
                          <a:spcPts val="0"/>
                        </a:spcAft>
                      </a:pPr>
                      <a:r>
                        <a:rPr lang="en-US" sz="1200" dirty="0">
                          <a:solidFill>
                            <a:srgbClr val="373739"/>
                          </a:solidFill>
                          <a:effectLst/>
                          <a:latin typeface="Brandon Grotesque Regular"/>
                        </a:rPr>
                        <a:t>  Disease treatment (non-specific)</a:t>
                      </a:r>
                      <a:endParaRPr lang="en-US" sz="1400" b="0" dirty="0">
                        <a:solidFill>
                          <a:srgbClr val="373739"/>
                        </a:solidFill>
                        <a:effectLst/>
                        <a:latin typeface="Brandon Grotesque Regular"/>
                        <a:ea typeface="Calibri" panose="020F0502020204030204" pitchFamily="34" charset="0"/>
                        <a:cs typeface="Times New Roman" panose="02020603050405020304" pitchFamily="18" charset="0"/>
                      </a:endParaRPr>
                    </a:p>
                  </a:txBody>
                  <a:tcPr marL="49675" marR="49675" marT="0" marB="0"/>
                </a:tc>
                <a:tc>
                  <a:txBody>
                    <a:bodyPr/>
                    <a:lstStyle/>
                    <a:p>
                      <a:pPr marL="0" marR="0" algn="ctr">
                        <a:spcBef>
                          <a:spcPts val="0"/>
                        </a:spcBef>
                        <a:spcAft>
                          <a:spcPts val="0"/>
                        </a:spcAft>
                      </a:pPr>
                      <a:r>
                        <a:rPr lang="en-US" sz="1200" dirty="0" smtClean="0">
                          <a:solidFill>
                            <a:srgbClr val="373739"/>
                          </a:solidFill>
                          <a:effectLst/>
                          <a:latin typeface="Brandon Grotesque Regular"/>
                        </a:rPr>
                        <a:t>2%</a:t>
                      </a:r>
                      <a:endParaRPr lang="en-US" sz="1400" dirty="0">
                        <a:solidFill>
                          <a:srgbClr val="373739"/>
                        </a:solidFill>
                        <a:effectLst/>
                        <a:latin typeface="Brandon Grotesque Regular"/>
                        <a:ea typeface="Calibri" panose="020F0502020204030204" pitchFamily="34" charset="0"/>
                        <a:cs typeface="Times New Roman" panose="02020603050405020304" pitchFamily="18" charset="0"/>
                      </a:endParaRPr>
                    </a:p>
                  </a:txBody>
                  <a:tcPr marL="49675" marR="49675" marT="0" marB="0" anchor="ctr"/>
                </a:tc>
                <a:extLst>
                  <a:ext uri="{0D108BD9-81ED-4DB2-BD59-A6C34878D82A}">
                    <a16:rowId xmlns:a16="http://schemas.microsoft.com/office/drawing/2014/main" xmlns="" val="3978322432"/>
                  </a:ext>
                </a:extLst>
              </a:tr>
              <a:tr h="59656">
                <a:tc>
                  <a:txBody>
                    <a:bodyPr/>
                    <a:lstStyle/>
                    <a:p>
                      <a:pPr marL="0" marR="0">
                        <a:spcBef>
                          <a:spcPts val="0"/>
                        </a:spcBef>
                        <a:spcAft>
                          <a:spcPts val="0"/>
                        </a:spcAft>
                      </a:pPr>
                      <a:r>
                        <a:rPr lang="en-US" sz="1200" dirty="0">
                          <a:solidFill>
                            <a:srgbClr val="373739"/>
                          </a:solidFill>
                          <a:effectLst/>
                          <a:latin typeface="Brandon Grotesque Regular"/>
                        </a:rPr>
                        <a:t>  HIV/AIDS treatments</a:t>
                      </a:r>
                      <a:endParaRPr lang="en-US" sz="1400" b="0" dirty="0">
                        <a:solidFill>
                          <a:srgbClr val="373739"/>
                        </a:solidFill>
                        <a:effectLst/>
                        <a:latin typeface="Brandon Grotesque Regular"/>
                        <a:ea typeface="Calibri" panose="020F0502020204030204" pitchFamily="34" charset="0"/>
                        <a:cs typeface="Times New Roman" panose="02020603050405020304" pitchFamily="18" charset="0"/>
                      </a:endParaRPr>
                    </a:p>
                  </a:txBody>
                  <a:tcPr marL="49675" marR="49675" marT="0" marB="0"/>
                </a:tc>
                <a:tc>
                  <a:txBody>
                    <a:bodyPr/>
                    <a:lstStyle/>
                    <a:p>
                      <a:pPr marL="0" marR="0" algn="ctr">
                        <a:spcBef>
                          <a:spcPts val="0"/>
                        </a:spcBef>
                        <a:spcAft>
                          <a:spcPts val="0"/>
                        </a:spcAft>
                      </a:pPr>
                      <a:r>
                        <a:rPr lang="en-US" sz="1200" dirty="0" smtClean="0">
                          <a:solidFill>
                            <a:srgbClr val="373739"/>
                          </a:solidFill>
                          <a:effectLst/>
                          <a:latin typeface="Brandon Grotesque Regular"/>
                        </a:rPr>
                        <a:t>2%</a:t>
                      </a:r>
                      <a:endParaRPr lang="en-US" sz="1400" dirty="0">
                        <a:solidFill>
                          <a:srgbClr val="373739"/>
                        </a:solidFill>
                        <a:effectLst/>
                        <a:latin typeface="Brandon Grotesque Regular"/>
                        <a:ea typeface="Calibri" panose="020F0502020204030204" pitchFamily="34" charset="0"/>
                        <a:cs typeface="Times New Roman" panose="02020603050405020304" pitchFamily="18" charset="0"/>
                      </a:endParaRPr>
                    </a:p>
                  </a:txBody>
                  <a:tcPr marL="49675" marR="49675" marT="0" marB="0" anchor="ctr"/>
                </a:tc>
                <a:extLst>
                  <a:ext uri="{0D108BD9-81ED-4DB2-BD59-A6C34878D82A}">
                    <a16:rowId xmlns:a16="http://schemas.microsoft.com/office/drawing/2014/main" xmlns="" val="999586437"/>
                  </a:ext>
                </a:extLst>
              </a:tr>
              <a:tr h="59656">
                <a:tc>
                  <a:txBody>
                    <a:bodyPr/>
                    <a:lstStyle/>
                    <a:p>
                      <a:pPr marL="0" marR="0">
                        <a:spcBef>
                          <a:spcPts val="0"/>
                        </a:spcBef>
                        <a:spcAft>
                          <a:spcPts val="0"/>
                        </a:spcAft>
                      </a:pPr>
                      <a:r>
                        <a:rPr lang="en-US" sz="1400" b="1" dirty="0">
                          <a:solidFill>
                            <a:srgbClr val="373739"/>
                          </a:solidFill>
                          <a:effectLst/>
                          <a:latin typeface="Brandon Grotesque Regular"/>
                        </a:rPr>
                        <a:t>Advances in technology and diagnostics</a:t>
                      </a:r>
                      <a:endParaRPr lang="en-US" sz="1600" b="1" dirty="0">
                        <a:solidFill>
                          <a:srgbClr val="373739"/>
                        </a:solidFill>
                        <a:effectLst/>
                        <a:latin typeface="Brandon Grotesque Regular"/>
                        <a:ea typeface="Calibri" panose="020F0502020204030204" pitchFamily="34" charset="0"/>
                        <a:cs typeface="Times New Roman" panose="02020603050405020304" pitchFamily="18" charset="0"/>
                      </a:endParaRPr>
                    </a:p>
                  </a:txBody>
                  <a:tcPr marL="49675" marR="49675" marT="0" marB="0">
                    <a:lnB w="3175" cap="flat" cmpd="sng" algn="ctr">
                      <a:solidFill>
                        <a:srgbClr val="0067AC"/>
                      </a:solidFill>
                      <a:prstDash val="solid"/>
                      <a:round/>
                      <a:headEnd type="none" w="med" len="med"/>
                      <a:tailEnd type="none" w="med" len="med"/>
                    </a:lnB>
                  </a:tcPr>
                </a:tc>
                <a:tc>
                  <a:txBody>
                    <a:bodyPr/>
                    <a:lstStyle/>
                    <a:p>
                      <a:pPr marL="0" marR="0" algn="ctr">
                        <a:spcBef>
                          <a:spcPts val="0"/>
                        </a:spcBef>
                        <a:spcAft>
                          <a:spcPts val="0"/>
                        </a:spcAft>
                      </a:pPr>
                      <a:r>
                        <a:rPr lang="en-US" sz="1400" b="1" dirty="0" smtClean="0">
                          <a:solidFill>
                            <a:srgbClr val="373739"/>
                          </a:solidFill>
                          <a:effectLst/>
                          <a:latin typeface="Brandon Grotesque Regular"/>
                        </a:rPr>
                        <a:t>16%</a:t>
                      </a:r>
                      <a:endParaRPr lang="en-US" sz="1600" b="1" dirty="0">
                        <a:solidFill>
                          <a:srgbClr val="373739"/>
                        </a:solidFill>
                        <a:effectLst/>
                        <a:latin typeface="Brandon Grotesque Regular"/>
                        <a:ea typeface="Calibri" panose="020F0502020204030204" pitchFamily="34" charset="0"/>
                        <a:cs typeface="Times New Roman" panose="02020603050405020304" pitchFamily="18" charset="0"/>
                      </a:endParaRPr>
                    </a:p>
                  </a:txBody>
                  <a:tcPr marL="49675" marR="49675" marT="0" marB="0" anchor="ctr">
                    <a:lnB w="3175" cap="flat" cmpd="sng" algn="ctr">
                      <a:solidFill>
                        <a:srgbClr val="0067AC"/>
                      </a:solidFill>
                      <a:prstDash val="solid"/>
                      <a:round/>
                      <a:headEnd type="none" w="med" len="med"/>
                      <a:tailEnd type="none" w="med" len="med"/>
                    </a:lnB>
                  </a:tcPr>
                </a:tc>
                <a:extLst>
                  <a:ext uri="{0D108BD9-81ED-4DB2-BD59-A6C34878D82A}">
                    <a16:rowId xmlns:a16="http://schemas.microsoft.com/office/drawing/2014/main" xmlns="" val="966448778"/>
                  </a:ext>
                </a:extLst>
              </a:tr>
              <a:tr h="59656">
                <a:tc>
                  <a:txBody>
                    <a:bodyPr/>
                    <a:lstStyle/>
                    <a:p>
                      <a:pPr marL="0" marR="0">
                        <a:spcBef>
                          <a:spcPts val="0"/>
                        </a:spcBef>
                        <a:spcAft>
                          <a:spcPts val="0"/>
                        </a:spcAft>
                      </a:pPr>
                      <a:r>
                        <a:rPr lang="en-US" sz="1200" dirty="0">
                          <a:solidFill>
                            <a:srgbClr val="373739"/>
                          </a:solidFill>
                          <a:effectLst/>
                          <a:latin typeface="Brandon Grotesque Regular"/>
                        </a:rPr>
                        <a:t>  Technology in medicine (non-specific)</a:t>
                      </a:r>
                      <a:endParaRPr lang="en-US" sz="1400" b="0" dirty="0">
                        <a:solidFill>
                          <a:srgbClr val="373739"/>
                        </a:solidFill>
                        <a:effectLst/>
                        <a:latin typeface="Brandon Grotesque Regular"/>
                        <a:ea typeface="Calibri" panose="020F0502020204030204" pitchFamily="34" charset="0"/>
                        <a:cs typeface="Times New Roman" panose="02020603050405020304" pitchFamily="18" charset="0"/>
                      </a:endParaRPr>
                    </a:p>
                  </a:txBody>
                  <a:tcPr marL="49675" marR="49675" marT="0" marB="0">
                    <a:lnT w="3175" cap="flat" cmpd="sng" algn="ctr">
                      <a:solidFill>
                        <a:srgbClr val="0067AC"/>
                      </a:solidFill>
                      <a:prstDash val="solid"/>
                      <a:round/>
                      <a:headEnd type="none" w="med" len="med"/>
                      <a:tailEnd type="none" w="med" len="med"/>
                    </a:lnT>
                  </a:tcPr>
                </a:tc>
                <a:tc>
                  <a:txBody>
                    <a:bodyPr/>
                    <a:lstStyle/>
                    <a:p>
                      <a:pPr marL="0" marR="0" algn="ctr">
                        <a:spcBef>
                          <a:spcPts val="0"/>
                        </a:spcBef>
                        <a:spcAft>
                          <a:spcPts val="0"/>
                        </a:spcAft>
                      </a:pPr>
                      <a:r>
                        <a:rPr lang="en-US" sz="1200" dirty="0" smtClean="0">
                          <a:solidFill>
                            <a:srgbClr val="373739"/>
                          </a:solidFill>
                          <a:effectLst/>
                          <a:latin typeface="Brandon Grotesque Regular"/>
                        </a:rPr>
                        <a:t>6%</a:t>
                      </a:r>
                      <a:endParaRPr lang="en-US" sz="1400" dirty="0">
                        <a:solidFill>
                          <a:srgbClr val="373739"/>
                        </a:solidFill>
                        <a:effectLst/>
                        <a:latin typeface="Brandon Grotesque Regular"/>
                        <a:ea typeface="Calibri" panose="020F0502020204030204" pitchFamily="34" charset="0"/>
                        <a:cs typeface="Times New Roman" panose="02020603050405020304" pitchFamily="18" charset="0"/>
                      </a:endParaRPr>
                    </a:p>
                  </a:txBody>
                  <a:tcPr marL="49675" marR="49675" marT="0" marB="0" anchor="ctr">
                    <a:lnT w="3175" cap="flat" cmpd="sng" algn="ctr">
                      <a:solidFill>
                        <a:srgbClr val="0067AC"/>
                      </a:solidFill>
                      <a:prstDash val="solid"/>
                      <a:round/>
                      <a:headEnd type="none" w="med" len="med"/>
                      <a:tailEnd type="none" w="med" len="med"/>
                    </a:lnT>
                  </a:tcPr>
                </a:tc>
                <a:extLst>
                  <a:ext uri="{0D108BD9-81ED-4DB2-BD59-A6C34878D82A}">
                    <a16:rowId xmlns:a16="http://schemas.microsoft.com/office/drawing/2014/main" xmlns="" val="433761748"/>
                  </a:ext>
                </a:extLst>
              </a:tr>
              <a:tr h="59656">
                <a:tc>
                  <a:txBody>
                    <a:bodyPr/>
                    <a:lstStyle/>
                    <a:p>
                      <a:pPr marL="0" marR="0">
                        <a:spcBef>
                          <a:spcPts val="0"/>
                        </a:spcBef>
                        <a:spcAft>
                          <a:spcPts val="0"/>
                        </a:spcAft>
                      </a:pPr>
                      <a:r>
                        <a:rPr lang="en-US" sz="1200" dirty="0">
                          <a:solidFill>
                            <a:srgbClr val="373739"/>
                          </a:solidFill>
                          <a:effectLst/>
                          <a:latin typeface="Brandon Grotesque Regular"/>
                        </a:rPr>
                        <a:t>  Artificial intelligence/robots/robot surgery</a:t>
                      </a:r>
                      <a:endParaRPr lang="en-US" sz="1400" b="0" dirty="0">
                        <a:solidFill>
                          <a:srgbClr val="373739"/>
                        </a:solidFill>
                        <a:effectLst/>
                        <a:latin typeface="Brandon Grotesque Regular"/>
                        <a:ea typeface="Calibri" panose="020F0502020204030204" pitchFamily="34" charset="0"/>
                        <a:cs typeface="Times New Roman" panose="02020603050405020304" pitchFamily="18" charset="0"/>
                      </a:endParaRPr>
                    </a:p>
                  </a:txBody>
                  <a:tcPr marL="49675" marR="49675" marT="0" marB="0"/>
                </a:tc>
                <a:tc>
                  <a:txBody>
                    <a:bodyPr/>
                    <a:lstStyle/>
                    <a:p>
                      <a:pPr marL="0" marR="0" algn="ctr">
                        <a:spcBef>
                          <a:spcPts val="0"/>
                        </a:spcBef>
                        <a:spcAft>
                          <a:spcPts val="0"/>
                        </a:spcAft>
                      </a:pPr>
                      <a:r>
                        <a:rPr lang="en-US" sz="1200" dirty="0" smtClean="0">
                          <a:solidFill>
                            <a:srgbClr val="373739"/>
                          </a:solidFill>
                          <a:effectLst/>
                          <a:latin typeface="Brandon Grotesque Regular"/>
                        </a:rPr>
                        <a:t>5%</a:t>
                      </a:r>
                      <a:endParaRPr lang="en-US" sz="1400" dirty="0">
                        <a:solidFill>
                          <a:srgbClr val="373739"/>
                        </a:solidFill>
                        <a:effectLst/>
                        <a:latin typeface="Brandon Grotesque Regular"/>
                        <a:ea typeface="Calibri" panose="020F0502020204030204" pitchFamily="34" charset="0"/>
                        <a:cs typeface="Times New Roman" panose="02020603050405020304" pitchFamily="18" charset="0"/>
                      </a:endParaRPr>
                    </a:p>
                  </a:txBody>
                  <a:tcPr marL="49675" marR="49675" marT="0" marB="0" anchor="ctr"/>
                </a:tc>
                <a:extLst>
                  <a:ext uri="{0D108BD9-81ED-4DB2-BD59-A6C34878D82A}">
                    <a16:rowId xmlns:a16="http://schemas.microsoft.com/office/drawing/2014/main" xmlns="" val="2084397638"/>
                  </a:ext>
                </a:extLst>
              </a:tr>
              <a:tr h="59656">
                <a:tc>
                  <a:txBody>
                    <a:bodyPr/>
                    <a:lstStyle/>
                    <a:p>
                      <a:pPr marL="0" marR="0">
                        <a:spcBef>
                          <a:spcPts val="0"/>
                        </a:spcBef>
                        <a:spcAft>
                          <a:spcPts val="0"/>
                        </a:spcAft>
                      </a:pPr>
                      <a:r>
                        <a:rPr lang="en-US" sz="1200" b="1" dirty="0">
                          <a:solidFill>
                            <a:schemeClr val="tx1"/>
                          </a:solidFill>
                          <a:effectLst/>
                          <a:latin typeface="Brandon Grotesque Regular"/>
                        </a:rPr>
                        <a:t>  Genetics</a:t>
                      </a:r>
                      <a:endParaRPr lang="en-US" sz="1400" b="1" dirty="0">
                        <a:solidFill>
                          <a:schemeClr val="tx1"/>
                        </a:solidFill>
                        <a:effectLst/>
                        <a:latin typeface="Brandon Grotesque Regular"/>
                        <a:ea typeface="Calibri" panose="020F0502020204030204" pitchFamily="34" charset="0"/>
                        <a:cs typeface="Times New Roman" panose="02020603050405020304" pitchFamily="18" charset="0"/>
                      </a:endParaRPr>
                    </a:p>
                  </a:txBody>
                  <a:tcPr marL="49675" marR="49675" marT="0" marB="0"/>
                </a:tc>
                <a:tc>
                  <a:txBody>
                    <a:bodyPr/>
                    <a:lstStyle/>
                    <a:p>
                      <a:pPr marL="0" marR="0" algn="ctr">
                        <a:spcBef>
                          <a:spcPts val="0"/>
                        </a:spcBef>
                        <a:spcAft>
                          <a:spcPts val="0"/>
                        </a:spcAft>
                      </a:pPr>
                      <a:r>
                        <a:rPr lang="en-US" sz="1200" b="1" dirty="0" smtClean="0">
                          <a:solidFill>
                            <a:schemeClr val="tx1"/>
                          </a:solidFill>
                          <a:effectLst/>
                          <a:latin typeface="Brandon Grotesque Regular"/>
                        </a:rPr>
                        <a:t>3%</a:t>
                      </a:r>
                      <a:endParaRPr lang="en-US" sz="1400" b="1" dirty="0">
                        <a:solidFill>
                          <a:schemeClr val="tx1"/>
                        </a:solidFill>
                        <a:effectLst/>
                        <a:latin typeface="Brandon Grotesque Regular"/>
                        <a:ea typeface="Calibri" panose="020F0502020204030204" pitchFamily="34" charset="0"/>
                        <a:cs typeface="Times New Roman" panose="02020603050405020304" pitchFamily="18" charset="0"/>
                      </a:endParaRPr>
                    </a:p>
                  </a:txBody>
                  <a:tcPr marL="49675" marR="49675" marT="0" marB="0" anchor="ctr"/>
                </a:tc>
                <a:extLst>
                  <a:ext uri="{0D108BD9-81ED-4DB2-BD59-A6C34878D82A}">
                    <a16:rowId xmlns:a16="http://schemas.microsoft.com/office/drawing/2014/main" xmlns="" val="1922641087"/>
                  </a:ext>
                </a:extLst>
              </a:tr>
              <a:tr h="132306">
                <a:tc>
                  <a:txBody>
                    <a:bodyPr/>
                    <a:lstStyle/>
                    <a:p>
                      <a:pPr marL="0" marR="0">
                        <a:spcBef>
                          <a:spcPts val="0"/>
                        </a:spcBef>
                        <a:spcAft>
                          <a:spcPts val="0"/>
                        </a:spcAft>
                      </a:pPr>
                      <a:r>
                        <a:rPr lang="en-US" sz="1200" b="1" dirty="0">
                          <a:solidFill>
                            <a:schemeClr val="tx1"/>
                          </a:solidFill>
                          <a:effectLst/>
                          <a:latin typeface="Brandon Grotesque Regular"/>
                        </a:rPr>
                        <a:t>    DNA and genetic testing</a:t>
                      </a:r>
                      <a:endParaRPr lang="en-US" sz="1400" b="1" dirty="0">
                        <a:solidFill>
                          <a:schemeClr val="tx1"/>
                        </a:solidFill>
                        <a:effectLst/>
                        <a:latin typeface="Brandon Grotesque Regular"/>
                        <a:ea typeface="Calibri" panose="020F0502020204030204" pitchFamily="34" charset="0"/>
                        <a:cs typeface="Times New Roman" panose="02020603050405020304" pitchFamily="18" charset="0"/>
                      </a:endParaRPr>
                    </a:p>
                  </a:txBody>
                  <a:tcPr marL="49675" marR="49675" marT="0" marB="0"/>
                </a:tc>
                <a:tc>
                  <a:txBody>
                    <a:bodyPr/>
                    <a:lstStyle/>
                    <a:p>
                      <a:pPr marL="0" marR="0" algn="ctr">
                        <a:spcBef>
                          <a:spcPts val="0"/>
                        </a:spcBef>
                        <a:spcAft>
                          <a:spcPts val="0"/>
                        </a:spcAft>
                      </a:pPr>
                      <a:r>
                        <a:rPr lang="en-US" sz="1200" b="1" dirty="0" smtClean="0">
                          <a:solidFill>
                            <a:schemeClr val="tx1"/>
                          </a:solidFill>
                          <a:effectLst/>
                          <a:latin typeface="Brandon Grotesque Regular"/>
                        </a:rPr>
                        <a:t>2%</a:t>
                      </a:r>
                      <a:endParaRPr lang="en-US" sz="1400" b="1" dirty="0">
                        <a:solidFill>
                          <a:schemeClr val="tx1"/>
                        </a:solidFill>
                        <a:effectLst/>
                        <a:latin typeface="Brandon Grotesque Regular"/>
                        <a:ea typeface="Calibri" panose="020F0502020204030204" pitchFamily="34" charset="0"/>
                        <a:cs typeface="Times New Roman" panose="02020603050405020304" pitchFamily="18" charset="0"/>
                      </a:endParaRPr>
                    </a:p>
                  </a:txBody>
                  <a:tcPr marL="49675" marR="49675" marT="0" marB="0" anchor="ctr"/>
                </a:tc>
                <a:extLst>
                  <a:ext uri="{0D108BD9-81ED-4DB2-BD59-A6C34878D82A}">
                    <a16:rowId xmlns:a16="http://schemas.microsoft.com/office/drawing/2014/main" xmlns="" val="2308001224"/>
                  </a:ext>
                </a:extLst>
              </a:tr>
              <a:tr h="59656">
                <a:tc>
                  <a:txBody>
                    <a:bodyPr/>
                    <a:lstStyle/>
                    <a:p>
                      <a:pPr marL="0" marR="0">
                        <a:spcBef>
                          <a:spcPts val="0"/>
                        </a:spcBef>
                        <a:spcAft>
                          <a:spcPts val="0"/>
                        </a:spcAft>
                      </a:pPr>
                      <a:r>
                        <a:rPr lang="en-US" sz="1200" b="1" dirty="0">
                          <a:solidFill>
                            <a:schemeClr val="tx1"/>
                          </a:solidFill>
                          <a:effectLst/>
                          <a:latin typeface="Brandon Grotesque Regular"/>
                        </a:rPr>
                        <a:t>    Personalized </a:t>
                      </a:r>
                      <a:r>
                        <a:rPr lang="en-US" sz="1200" b="1" smtClean="0">
                          <a:solidFill>
                            <a:schemeClr val="tx1"/>
                          </a:solidFill>
                          <a:effectLst/>
                          <a:latin typeface="Brandon Grotesque Regular"/>
                        </a:rPr>
                        <a:t>medicine (3 </a:t>
                      </a:r>
                      <a:r>
                        <a:rPr lang="en-US" sz="1200" b="1" dirty="0" smtClean="0">
                          <a:solidFill>
                            <a:schemeClr val="tx1"/>
                          </a:solidFill>
                          <a:effectLst/>
                          <a:latin typeface="Brandon Grotesque Regular"/>
                        </a:rPr>
                        <a:t>people mentioned)</a:t>
                      </a:r>
                      <a:endParaRPr lang="en-US" sz="1400" b="1" dirty="0">
                        <a:solidFill>
                          <a:schemeClr val="tx1"/>
                        </a:solidFill>
                        <a:effectLst/>
                        <a:latin typeface="Brandon Grotesque Regular"/>
                        <a:ea typeface="Calibri" panose="020F0502020204030204" pitchFamily="34" charset="0"/>
                        <a:cs typeface="Times New Roman" panose="02020603050405020304" pitchFamily="18" charset="0"/>
                      </a:endParaRPr>
                    </a:p>
                  </a:txBody>
                  <a:tcPr marL="49675" marR="49675" marT="0" marB="0"/>
                </a:tc>
                <a:tc>
                  <a:txBody>
                    <a:bodyPr/>
                    <a:lstStyle/>
                    <a:p>
                      <a:pPr marL="0" marR="0" algn="ctr">
                        <a:spcBef>
                          <a:spcPts val="0"/>
                        </a:spcBef>
                        <a:spcAft>
                          <a:spcPts val="0"/>
                        </a:spcAft>
                      </a:pPr>
                      <a:r>
                        <a:rPr lang="en-US" sz="1200" b="1" dirty="0" smtClean="0">
                          <a:solidFill>
                            <a:schemeClr val="tx1"/>
                          </a:solidFill>
                          <a:effectLst/>
                          <a:latin typeface="Brandon Grotesque Regular"/>
                          <a:ea typeface="+mn-ea"/>
                          <a:cs typeface="+mn-cs"/>
                        </a:rPr>
                        <a:t>&lt;1%</a:t>
                      </a:r>
                      <a:endParaRPr lang="en-US" sz="1400" b="1" dirty="0">
                        <a:solidFill>
                          <a:schemeClr val="tx1"/>
                        </a:solidFill>
                        <a:effectLst/>
                        <a:latin typeface="Brandon Grotesque Regular"/>
                        <a:ea typeface="Calibri" panose="020F0502020204030204" pitchFamily="34" charset="0"/>
                        <a:cs typeface="Times New Roman" panose="02020603050405020304" pitchFamily="18" charset="0"/>
                      </a:endParaRPr>
                    </a:p>
                  </a:txBody>
                  <a:tcPr marL="49675" marR="49675" marT="0" marB="0" anchor="ctr"/>
                </a:tc>
                <a:extLst>
                  <a:ext uri="{0D108BD9-81ED-4DB2-BD59-A6C34878D82A}">
                    <a16:rowId xmlns:a16="http://schemas.microsoft.com/office/drawing/2014/main" xmlns="" val="306506546"/>
                  </a:ext>
                </a:extLst>
              </a:tr>
              <a:tr h="59656">
                <a:tc>
                  <a:txBody>
                    <a:bodyPr/>
                    <a:lstStyle/>
                    <a:p>
                      <a:pPr marL="0" marR="0">
                        <a:spcBef>
                          <a:spcPts val="0"/>
                        </a:spcBef>
                        <a:spcAft>
                          <a:spcPts val="0"/>
                        </a:spcAft>
                      </a:pPr>
                      <a:r>
                        <a:rPr lang="en-US" sz="1400" b="1" dirty="0">
                          <a:solidFill>
                            <a:srgbClr val="373739"/>
                          </a:solidFill>
                          <a:effectLst/>
                          <a:latin typeface="Brandon Grotesque Regular"/>
                        </a:rPr>
                        <a:t>Other mentions</a:t>
                      </a:r>
                      <a:endParaRPr lang="en-US" sz="1600" b="1" dirty="0">
                        <a:solidFill>
                          <a:srgbClr val="373739"/>
                        </a:solidFill>
                        <a:effectLst/>
                        <a:latin typeface="Brandon Grotesque Regular"/>
                        <a:ea typeface="Calibri" panose="020F0502020204030204" pitchFamily="34" charset="0"/>
                        <a:cs typeface="Times New Roman" panose="02020603050405020304" pitchFamily="18" charset="0"/>
                      </a:endParaRPr>
                    </a:p>
                  </a:txBody>
                  <a:tcPr marL="49675" marR="49675" marT="0" marB="0">
                    <a:lnB w="3175" cap="flat" cmpd="sng" algn="ctr">
                      <a:solidFill>
                        <a:srgbClr val="0067AC"/>
                      </a:solidFill>
                      <a:prstDash val="solid"/>
                      <a:round/>
                      <a:headEnd type="none" w="med" len="med"/>
                      <a:tailEnd type="none" w="med" len="med"/>
                    </a:lnB>
                  </a:tcPr>
                </a:tc>
                <a:tc>
                  <a:txBody>
                    <a:bodyPr/>
                    <a:lstStyle/>
                    <a:p>
                      <a:pPr marL="0" marR="0" algn="ctr">
                        <a:spcBef>
                          <a:spcPts val="0"/>
                        </a:spcBef>
                        <a:spcAft>
                          <a:spcPts val="0"/>
                        </a:spcAft>
                      </a:pPr>
                      <a:r>
                        <a:rPr lang="en-US" sz="1400" b="1" dirty="0" smtClean="0">
                          <a:solidFill>
                            <a:srgbClr val="373739"/>
                          </a:solidFill>
                          <a:effectLst/>
                          <a:latin typeface="Brandon Grotesque Regular"/>
                        </a:rPr>
                        <a:t>11%</a:t>
                      </a:r>
                      <a:endParaRPr lang="en-US" sz="1600" b="1" dirty="0">
                        <a:solidFill>
                          <a:srgbClr val="373739"/>
                        </a:solidFill>
                        <a:effectLst/>
                        <a:latin typeface="Brandon Grotesque Regular"/>
                        <a:ea typeface="Calibri" panose="020F0502020204030204" pitchFamily="34" charset="0"/>
                        <a:cs typeface="Times New Roman" panose="02020603050405020304" pitchFamily="18" charset="0"/>
                      </a:endParaRPr>
                    </a:p>
                  </a:txBody>
                  <a:tcPr marL="49675" marR="49675" marT="0" marB="0" anchor="ctr">
                    <a:lnB w="3175" cap="flat" cmpd="sng" algn="ctr">
                      <a:solidFill>
                        <a:srgbClr val="0067AC"/>
                      </a:solidFill>
                      <a:prstDash val="solid"/>
                      <a:round/>
                      <a:headEnd type="none" w="med" len="med"/>
                      <a:tailEnd type="none" w="med" len="med"/>
                    </a:lnB>
                  </a:tcPr>
                </a:tc>
                <a:extLst>
                  <a:ext uri="{0D108BD9-81ED-4DB2-BD59-A6C34878D82A}">
                    <a16:rowId xmlns:a16="http://schemas.microsoft.com/office/drawing/2014/main" xmlns="" val="3677502490"/>
                  </a:ext>
                </a:extLst>
              </a:tr>
              <a:tr h="59656">
                <a:tc>
                  <a:txBody>
                    <a:bodyPr/>
                    <a:lstStyle/>
                    <a:p>
                      <a:pPr marL="0" marR="0">
                        <a:spcBef>
                          <a:spcPts val="0"/>
                        </a:spcBef>
                        <a:spcAft>
                          <a:spcPts val="0"/>
                        </a:spcAft>
                      </a:pPr>
                      <a:r>
                        <a:rPr lang="en-US" sz="1200" dirty="0">
                          <a:solidFill>
                            <a:srgbClr val="373739"/>
                          </a:solidFill>
                          <a:effectLst/>
                          <a:latin typeface="Brandon Grotesque Regular"/>
                        </a:rPr>
                        <a:t>  Advancements in medicine (general)</a:t>
                      </a:r>
                      <a:endParaRPr lang="en-US" sz="1400" b="0" dirty="0">
                        <a:solidFill>
                          <a:srgbClr val="373739"/>
                        </a:solidFill>
                        <a:effectLst/>
                        <a:latin typeface="Brandon Grotesque Regular"/>
                        <a:ea typeface="Calibri" panose="020F0502020204030204" pitchFamily="34" charset="0"/>
                        <a:cs typeface="Times New Roman" panose="02020603050405020304" pitchFamily="18" charset="0"/>
                      </a:endParaRPr>
                    </a:p>
                  </a:txBody>
                  <a:tcPr marL="49675" marR="49675" marT="0" marB="0">
                    <a:lnT w="3175" cap="flat" cmpd="sng" algn="ctr">
                      <a:solidFill>
                        <a:srgbClr val="0067AC"/>
                      </a:solidFill>
                      <a:prstDash val="solid"/>
                      <a:round/>
                      <a:headEnd type="none" w="med" len="med"/>
                      <a:tailEnd type="none" w="med" len="med"/>
                    </a:lnT>
                  </a:tcPr>
                </a:tc>
                <a:tc>
                  <a:txBody>
                    <a:bodyPr/>
                    <a:lstStyle/>
                    <a:p>
                      <a:pPr marL="0" marR="0" algn="ctr">
                        <a:spcBef>
                          <a:spcPts val="0"/>
                        </a:spcBef>
                        <a:spcAft>
                          <a:spcPts val="0"/>
                        </a:spcAft>
                      </a:pPr>
                      <a:r>
                        <a:rPr lang="en-US" sz="1200" dirty="0" smtClean="0">
                          <a:solidFill>
                            <a:srgbClr val="373739"/>
                          </a:solidFill>
                          <a:effectLst/>
                          <a:latin typeface="Brandon Grotesque Regular"/>
                        </a:rPr>
                        <a:t>5%</a:t>
                      </a:r>
                      <a:endParaRPr lang="en-US" sz="1400" dirty="0">
                        <a:solidFill>
                          <a:srgbClr val="373739"/>
                        </a:solidFill>
                        <a:effectLst/>
                        <a:latin typeface="Brandon Grotesque Regular"/>
                        <a:ea typeface="Calibri" panose="020F0502020204030204" pitchFamily="34" charset="0"/>
                        <a:cs typeface="Times New Roman" panose="02020603050405020304" pitchFamily="18" charset="0"/>
                      </a:endParaRPr>
                    </a:p>
                  </a:txBody>
                  <a:tcPr marL="49675" marR="49675" marT="0" marB="0" anchor="ctr">
                    <a:lnT w="3175" cap="flat" cmpd="sng" algn="ctr">
                      <a:solidFill>
                        <a:srgbClr val="0067AC"/>
                      </a:solidFill>
                      <a:prstDash val="solid"/>
                      <a:round/>
                      <a:headEnd type="none" w="med" len="med"/>
                      <a:tailEnd type="none" w="med" len="med"/>
                    </a:lnT>
                  </a:tcPr>
                </a:tc>
                <a:extLst>
                  <a:ext uri="{0D108BD9-81ED-4DB2-BD59-A6C34878D82A}">
                    <a16:rowId xmlns:a16="http://schemas.microsoft.com/office/drawing/2014/main" xmlns="" val="3620441214"/>
                  </a:ext>
                </a:extLst>
              </a:tr>
              <a:tr h="59656">
                <a:tc>
                  <a:txBody>
                    <a:bodyPr/>
                    <a:lstStyle/>
                    <a:p>
                      <a:pPr marL="0" marR="0">
                        <a:spcBef>
                          <a:spcPts val="0"/>
                        </a:spcBef>
                        <a:spcAft>
                          <a:spcPts val="0"/>
                        </a:spcAft>
                      </a:pPr>
                      <a:r>
                        <a:rPr lang="en-US" sz="1200" dirty="0">
                          <a:solidFill>
                            <a:srgbClr val="373739"/>
                          </a:solidFill>
                          <a:effectLst/>
                          <a:latin typeface="Brandon Grotesque Regular"/>
                        </a:rPr>
                        <a:t>  Alternate medicine/eating right/diet</a:t>
                      </a:r>
                      <a:endParaRPr lang="en-US" sz="1400" b="0" dirty="0">
                        <a:solidFill>
                          <a:srgbClr val="373739"/>
                        </a:solidFill>
                        <a:effectLst/>
                        <a:latin typeface="Brandon Grotesque Regular"/>
                        <a:ea typeface="Calibri" panose="020F0502020204030204" pitchFamily="34" charset="0"/>
                        <a:cs typeface="Times New Roman" panose="02020603050405020304" pitchFamily="18" charset="0"/>
                      </a:endParaRPr>
                    </a:p>
                  </a:txBody>
                  <a:tcPr marL="49675" marR="49675" marT="0" marB="0"/>
                </a:tc>
                <a:tc>
                  <a:txBody>
                    <a:bodyPr/>
                    <a:lstStyle/>
                    <a:p>
                      <a:pPr marL="0" marR="0" algn="ctr">
                        <a:spcBef>
                          <a:spcPts val="0"/>
                        </a:spcBef>
                        <a:spcAft>
                          <a:spcPts val="0"/>
                        </a:spcAft>
                      </a:pPr>
                      <a:r>
                        <a:rPr lang="en-US" sz="1200" dirty="0" smtClean="0">
                          <a:solidFill>
                            <a:srgbClr val="373739"/>
                          </a:solidFill>
                          <a:effectLst/>
                          <a:latin typeface="Brandon Grotesque Regular"/>
                        </a:rPr>
                        <a:t>3%</a:t>
                      </a:r>
                      <a:endParaRPr lang="en-US" sz="1400" dirty="0">
                        <a:solidFill>
                          <a:srgbClr val="373739"/>
                        </a:solidFill>
                        <a:effectLst/>
                        <a:latin typeface="Brandon Grotesque Regular"/>
                        <a:ea typeface="Calibri" panose="020F0502020204030204" pitchFamily="34" charset="0"/>
                        <a:cs typeface="Times New Roman" panose="02020603050405020304" pitchFamily="18" charset="0"/>
                      </a:endParaRPr>
                    </a:p>
                  </a:txBody>
                  <a:tcPr marL="49675" marR="49675" marT="0" marB="0" anchor="ctr"/>
                </a:tc>
                <a:extLst>
                  <a:ext uri="{0D108BD9-81ED-4DB2-BD59-A6C34878D82A}">
                    <a16:rowId xmlns:a16="http://schemas.microsoft.com/office/drawing/2014/main" xmlns="" val="1978162556"/>
                  </a:ext>
                </a:extLst>
              </a:tr>
              <a:tr h="59656">
                <a:tc>
                  <a:txBody>
                    <a:bodyPr/>
                    <a:lstStyle/>
                    <a:p>
                      <a:pPr marL="0" marR="0">
                        <a:spcBef>
                          <a:spcPts val="0"/>
                        </a:spcBef>
                        <a:spcAft>
                          <a:spcPts val="0"/>
                        </a:spcAft>
                      </a:pPr>
                      <a:r>
                        <a:rPr lang="en-US" sz="1200" dirty="0">
                          <a:solidFill>
                            <a:srgbClr val="373739"/>
                          </a:solidFill>
                          <a:effectLst/>
                          <a:latin typeface="Brandon Grotesque Regular"/>
                        </a:rPr>
                        <a:t>  Medical marijuana</a:t>
                      </a:r>
                      <a:endParaRPr lang="en-US" sz="1400" b="0" dirty="0">
                        <a:solidFill>
                          <a:srgbClr val="373739"/>
                        </a:solidFill>
                        <a:effectLst/>
                        <a:latin typeface="Brandon Grotesque Regular"/>
                        <a:ea typeface="Calibri" panose="020F0502020204030204" pitchFamily="34" charset="0"/>
                        <a:cs typeface="Times New Roman" panose="02020603050405020304" pitchFamily="18" charset="0"/>
                      </a:endParaRPr>
                    </a:p>
                  </a:txBody>
                  <a:tcPr marL="49675" marR="49675" marT="0" marB="0"/>
                </a:tc>
                <a:tc>
                  <a:txBody>
                    <a:bodyPr/>
                    <a:lstStyle/>
                    <a:p>
                      <a:pPr marL="0" marR="0" algn="ctr">
                        <a:spcBef>
                          <a:spcPts val="0"/>
                        </a:spcBef>
                        <a:spcAft>
                          <a:spcPts val="0"/>
                        </a:spcAft>
                      </a:pPr>
                      <a:r>
                        <a:rPr lang="en-US" sz="1200" dirty="0" smtClean="0">
                          <a:solidFill>
                            <a:srgbClr val="373739"/>
                          </a:solidFill>
                          <a:effectLst/>
                          <a:latin typeface="Brandon Grotesque Regular"/>
                        </a:rPr>
                        <a:t>2%</a:t>
                      </a:r>
                      <a:endParaRPr lang="en-US" sz="1400" dirty="0">
                        <a:solidFill>
                          <a:srgbClr val="373739"/>
                        </a:solidFill>
                        <a:effectLst/>
                        <a:latin typeface="Brandon Grotesque Regular"/>
                        <a:ea typeface="Calibri" panose="020F0502020204030204" pitchFamily="34" charset="0"/>
                        <a:cs typeface="Times New Roman" panose="02020603050405020304" pitchFamily="18" charset="0"/>
                      </a:endParaRPr>
                    </a:p>
                  </a:txBody>
                  <a:tcPr marL="49675" marR="49675" marT="0" marB="0" anchor="ctr"/>
                </a:tc>
                <a:extLst>
                  <a:ext uri="{0D108BD9-81ED-4DB2-BD59-A6C34878D82A}">
                    <a16:rowId xmlns:a16="http://schemas.microsoft.com/office/drawing/2014/main" xmlns="" val="450890676"/>
                  </a:ext>
                </a:extLst>
              </a:tr>
              <a:tr h="59656">
                <a:tc>
                  <a:txBody>
                    <a:bodyPr/>
                    <a:lstStyle/>
                    <a:p>
                      <a:pPr marL="0" marR="0">
                        <a:spcBef>
                          <a:spcPts val="0"/>
                        </a:spcBef>
                        <a:spcAft>
                          <a:spcPts val="0"/>
                        </a:spcAft>
                      </a:pPr>
                      <a:r>
                        <a:rPr lang="en-US" sz="1200" dirty="0">
                          <a:solidFill>
                            <a:srgbClr val="373739"/>
                          </a:solidFill>
                          <a:effectLst/>
                          <a:latin typeface="Brandon Grotesque Regular"/>
                        </a:rPr>
                        <a:t>  Research is increasing (non-specific)</a:t>
                      </a:r>
                      <a:endParaRPr lang="en-US" sz="1400" b="0" dirty="0">
                        <a:solidFill>
                          <a:srgbClr val="373739"/>
                        </a:solidFill>
                        <a:effectLst/>
                        <a:latin typeface="Brandon Grotesque Regular"/>
                        <a:ea typeface="Calibri" panose="020F0502020204030204" pitchFamily="34" charset="0"/>
                        <a:cs typeface="Times New Roman" panose="02020603050405020304" pitchFamily="18" charset="0"/>
                      </a:endParaRPr>
                    </a:p>
                  </a:txBody>
                  <a:tcPr marL="49675" marR="49675" marT="0" marB="0"/>
                </a:tc>
                <a:tc>
                  <a:txBody>
                    <a:bodyPr/>
                    <a:lstStyle/>
                    <a:p>
                      <a:pPr marL="0" marR="0" algn="ctr">
                        <a:spcBef>
                          <a:spcPts val="0"/>
                        </a:spcBef>
                        <a:spcAft>
                          <a:spcPts val="0"/>
                        </a:spcAft>
                      </a:pPr>
                      <a:r>
                        <a:rPr lang="en-US" sz="1200" dirty="0" smtClean="0">
                          <a:solidFill>
                            <a:srgbClr val="373739"/>
                          </a:solidFill>
                          <a:effectLst/>
                          <a:latin typeface="Brandon Grotesque Regular"/>
                        </a:rPr>
                        <a:t>2%</a:t>
                      </a:r>
                      <a:endParaRPr lang="en-US" sz="1400" dirty="0">
                        <a:solidFill>
                          <a:srgbClr val="373739"/>
                        </a:solidFill>
                        <a:effectLst/>
                        <a:latin typeface="Brandon Grotesque Regular"/>
                        <a:ea typeface="Calibri" panose="020F0502020204030204" pitchFamily="34" charset="0"/>
                        <a:cs typeface="Times New Roman" panose="02020603050405020304" pitchFamily="18" charset="0"/>
                      </a:endParaRPr>
                    </a:p>
                  </a:txBody>
                  <a:tcPr marL="49675" marR="49675" marT="0" marB="0" anchor="ctr"/>
                </a:tc>
                <a:extLst>
                  <a:ext uri="{0D108BD9-81ED-4DB2-BD59-A6C34878D82A}">
                    <a16:rowId xmlns:a16="http://schemas.microsoft.com/office/drawing/2014/main" xmlns="" val="1551297863"/>
                  </a:ext>
                </a:extLst>
              </a:tr>
              <a:tr h="59656">
                <a:tc>
                  <a:txBody>
                    <a:bodyPr/>
                    <a:lstStyle/>
                    <a:p>
                      <a:pPr marL="0" marR="0">
                        <a:spcBef>
                          <a:spcPts val="0"/>
                        </a:spcBef>
                        <a:spcAft>
                          <a:spcPts val="0"/>
                        </a:spcAft>
                      </a:pPr>
                      <a:r>
                        <a:rPr lang="en-US" sz="1400" b="1" dirty="0">
                          <a:solidFill>
                            <a:srgbClr val="373739"/>
                          </a:solidFill>
                          <a:effectLst/>
                          <a:latin typeface="Brandon Grotesque Regular"/>
                        </a:rPr>
                        <a:t>Cost/insurance</a:t>
                      </a:r>
                      <a:endParaRPr lang="en-US" sz="1600" b="1" dirty="0">
                        <a:solidFill>
                          <a:srgbClr val="373739"/>
                        </a:solidFill>
                        <a:effectLst/>
                        <a:latin typeface="Brandon Grotesque Regular"/>
                        <a:ea typeface="Calibri" panose="020F0502020204030204" pitchFamily="34" charset="0"/>
                        <a:cs typeface="Times New Roman" panose="02020603050405020304" pitchFamily="18" charset="0"/>
                      </a:endParaRPr>
                    </a:p>
                  </a:txBody>
                  <a:tcPr marL="49675" marR="49675" marT="0" marB="0">
                    <a:lnB w="3175" cap="flat" cmpd="sng" algn="ctr">
                      <a:solidFill>
                        <a:srgbClr val="0067AC"/>
                      </a:solidFill>
                      <a:prstDash val="solid"/>
                      <a:round/>
                      <a:headEnd type="none" w="med" len="med"/>
                      <a:tailEnd type="none" w="med" len="med"/>
                    </a:lnB>
                  </a:tcPr>
                </a:tc>
                <a:tc>
                  <a:txBody>
                    <a:bodyPr/>
                    <a:lstStyle/>
                    <a:p>
                      <a:pPr marL="0" marR="0" algn="ctr">
                        <a:spcBef>
                          <a:spcPts val="0"/>
                        </a:spcBef>
                        <a:spcAft>
                          <a:spcPts val="0"/>
                        </a:spcAft>
                      </a:pPr>
                      <a:r>
                        <a:rPr lang="en-US" sz="1400" b="1" dirty="0" smtClean="0">
                          <a:solidFill>
                            <a:srgbClr val="373739"/>
                          </a:solidFill>
                          <a:effectLst/>
                          <a:latin typeface="Brandon Grotesque Regular"/>
                        </a:rPr>
                        <a:t>6%</a:t>
                      </a:r>
                      <a:endParaRPr lang="en-US" sz="1600" b="1" dirty="0">
                        <a:solidFill>
                          <a:srgbClr val="373739"/>
                        </a:solidFill>
                        <a:effectLst/>
                        <a:latin typeface="Brandon Grotesque Regular"/>
                        <a:ea typeface="Calibri" panose="020F0502020204030204" pitchFamily="34" charset="0"/>
                        <a:cs typeface="Times New Roman" panose="02020603050405020304" pitchFamily="18" charset="0"/>
                      </a:endParaRPr>
                    </a:p>
                  </a:txBody>
                  <a:tcPr marL="49675" marR="49675" marT="0" marB="0" anchor="ctr">
                    <a:lnB w="3175" cap="flat" cmpd="sng" algn="ctr">
                      <a:solidFill>
                        <a:srgbClr val="0067AC"/>
                      </a:solidFill>
                      <a:prstDash val="solid"/>
                      <a:round/>
                      <a:headEnd type="none" w="med" len="med"/>
                      <a:tailEnd type="none" w="med" len="med"/>
                    </a:lnB>
                  </a:tcPr>
                </a:tc>
                <a:extLst>
                  <a:ext uri="{0D108BD9-81ED-4DB2-BD59-A6C34878D82A}">
                    <a16:rowId xmlns:a16="http://schemas.microsoft.com/office/drawing/2014/main" xmlns="" val="2157096432"/>
                  </a:ext>
                </a:extLst>
              </a:tr>
              <a:tr h="59656">
                <a:tc>
                  <a:txBody>
                    <a:bodyPr/>
                    <a:lstStyle/>
                    <a:p>
                      <a:pPr marL="0" marR="0">
                        <a:spcBef>
                          <a:spcPts val="0"/>
                        </a:spcBef>
                        <a:spcAft>
                          <a:spcPts val="0"/>
                        </a:spcAft>
                      </a:pPr>
                      <a:r>
                        <a:rPr lang="en-US" sz="1200" dirty="0">
                          <a:solidFill>
                            <a:srgbClr val="373739"/>
                          </a:solidFill>
                          <a:effectLst/>
                          <a:latin typeface="Brandon Grotesque Regular"/>
                        </a:rPr>
                        <a:t>  Affordable </a:t>
                      </a:r>
                      <a:r>
                        <a:rPr lang="en-US" sz="1200" dirty="0" smtClean="0">
                          <a:solidFill>
                            <a:srgbClr val="373739"/>
                          </a:solidFill>
                          <a:effectLst/>
                          <a:latin typeface="Brandon Grotesque Regular"/>
                        </a:rPr>
                        <a:t>health care/lowering </a:t>
                      </a:r>
                      <a:r>
                        <a:rPr lang="en-US" sz="1200" dirty="0">
                          <a:solidFill>
                            <a:srgbClr val="373739"/>
                          </a:solidFill>
                          <a:effectLst/>
                          <a:latin typeface="Brandon Grotesque Regular"/>
                        </a:rPr>
                        <a:t>the cost of </a:t>
                      </a:r>
                      <a:r>
                        <a:rPr lang="en-US" sz="1200" dirty="0" smtClean="0">
                          <a:solidFill>
                            <a:srgbClr val="373739"/>
                          </a:solidFill>
                          <a:effectLst/>
                          <a:latin typeface="Brandon Grotesque Regular"/>
                        </a:rPr>
                        <a:t>health care</a:t>
                      </a:r>
                      <a:endParaRPr lang="en-US" sz="1400" b="0" dirty="0">
                        <a:solidFill>
                          <a:srgbClr val="373739"/>
                        </a:solidFill>
                        <a:effectLst/>
                        <a:latin typeface="Brandon Grotesque Regular"/>
                        <a:ea typeface="Calibri" panose="020F0502020204030204" pitchFamily="34" charset="0"/>
                        <a:cs typeface="Times New Roman" panose="02020603050405020304" pitchFamily="18" charset="0"/>
                      </a:endParaRPr>
                    </a:p>
                  </a:txBody>
                  <a:tcPr marL="49675" marR="49675" marT="0" marB="0">
                    <a:lnT w="3175" cap="flat" cmpd="sng" algn="ctr">
                      <a:solidFill>
                        <a:srgbClr val="0067AC"/>
                      </a:solidFill>
                      <a:prstDash val="solid"/>
                      <a:round/>
                      <a:headEnd type="none" w="med" len="med"/>
                      <a:tailEnd type="none" w="med" len="med"/>
                    </a:lnT>
                  </a:tcPr>
                </a:tc>
                <a:tc>
                  <a:txBody>
                    <a:bodyPr/>
                    <a:lstStyle/>
                    <a:p>
                      <a:pPr marL="0" marR="0" algn="ctr">
                        <a:spcBef>
                          <a:spcPts val="0"/>
                        </a:spcBef>
                        <a:spcAft>
                          <a:spcPts val="0"/>
                        </a:spcAft>
                      </a:pPr>
                      <a:r>
                        <a:rPr lang="en-US" sz="1200" dirty="0" smtClean="0">
                          <a:solidFill>
                            <a:srgbClr val="373739"/>
                          </a:solidFill>
                          <a:effectLst/>
                          <a:latin typeface="Brandon Grotesque Regular"/>
                        </a:rPr>
                        <a:t>4%</a:t>
                      </a:r>
                      <a:endParaRPr lang="en-US" sz="1400" dirty="0">
                        <a:solidFill>
                          <a:srgbClr val="373739"/>
                        </a:solidFill>
                        <a:effectLst/>
                        <a:latin typeface="Brandon Grotesque Regular"/>
                        <a:ea typeface="Calibri" panose="020F0502020204030204" pitchFamily="34" charset="0"/>
                        <a:cs typeface="Times New Roman" panose="02020603050405020304" pitchFamily="18" charset="0"/>
                      </a:endParaRPr>
                    </a:p>
                  </a:txBody>
                  <a:tcPr marL="49675" marR="49675" marT="0" marB="0" anchor="ctr">
                    <a:lnT w="3175" cap="flat" cmpd="sng" algn="ctr">
                      <a:solidFill>
                        <a:srgbClr val="0067AC"/>
                      </a:solidFill>
                      <a:prstDash val="solid"/>
                      <a:round/>
                      <a:headEnd type="none" w="med" len="med"/>
                      <a:tailEnd type="none" w="med" len="med"/>
                    </a:lnT>
                  </a:tcPr>
                </a:tc>
                <a:extLst>
                  <a:ext uri="{0D108BD9-81ED-4DB2-BD59-A6C34878D82A}">
                    <a16:rowId xmlns:a16="http://schemas.microsoft.com/office/drawing/2014/main" xmlns="" val="4168971538"/>
                  </a:ext>
                </a:extLst>
              </a:tr>
              <a:tr h="59656">
                <a:tc>
                  <a:txBody>
                    <a:bodyPr/>
                    <a:lstStyle/>
                    <a:p>
                      <a:pPr marL="0" marR="0">
                        <a:spcBef>
                          <a:spcPts val="0"/>
                        </a:spcBef>
                        <a:spcAft>
                          <a:spcPts val="0"/>
                        </a:spcAft>
                      </a:pPr>
                      <a:r>
                        <a:rPr lang="en-US" sz="1200" dirty="0">
                          <a:solidFill>
                            <a:srgbClr val="373739"/>
                          </a:solidFill>
                          <a:effectLst/>
                          <a:latin typeface="Brandon Grotesque Regular"/>
                        </a:rPr>
                        <a:t>  Obamacare/elimination of Obamacare</a:t>
                      </a:r>
                      <a:endParaRPr lang="en-US" sz="1400" b="0" dirty="0">
                        <a:solidFill>
                          <a:srgbClr val="373739"/>
                        </a:solidFill>
                        <a:effectLst/>
                        <a:latin typeface="Brandon Grotesque Regular"/>
                        <a:ea typeface="Calibri" panose="020F0502020204030204" pitchFamily="34" charset="0"/>
                        <a:cs typeface="Times New Roman" panose="02020603050405020304" pitchFamily="18" charset="0"/>
                      </a:endParaRPr>
                    </a:p>
                  </a:txBody>
                  <a:tcPr marL="49675" marR="49675" marT="0" marB="0"/>
                </a:tc>
                <a:tc>
                  <a:txBody>
                    <a:bodyPr/>
                    <a:lstStyle/>
                    <a:p>
                      <a:pPr marL="0" marR="0" algn="ctr">
                        <a:spcBef>
                          <a:spcPts val="0"/>
                        </a:spcBef>
                        <a:spcAft>
                          <a:spcPts val="0"/>
                        </a:spcAft>
                      </a:pPr>
                      <a:r>
                        <a:rPr lang="en-US" sz="1200" dirty="0" smtClean="0">
                          <a:solidFill>
                            <a:srgbClr val="373739"/>
                          </a:solidFill>
                          <a:effectLst/>
                          <a:latin typeface="Brandon Grotesque Regular"/>
                        </a:rPr>
                        <a:t>2%</a:t>
                      </a:r>
                      <a:endParaRPr lang="en-US" sz="1400" dirty="0">
                        <a:solidFill>
                          <a:srgbClr val="373739"/>
                        </a:solidFill>
                        <a:effectLst/>
                        <a:latin typeface="Brandon Grotesque Regular"/>
                        <a:ea typeface="Calibri" panose="020F0502020204030204" pitchFamily="34" charset="0"/>
                        <a:cs typeface="Times New Roman" panose="02020603050405020304" pitchFamily="18" charset="0"/>
                      </a:endParaRPr>
                    </a:p>
                  </a:txBody>
                  <a:tcPr marL="49675" marR="49675" marT="0" marB="0" anchor="ctr"/>
                </a:tc>
                <a:extLst>
                  <a:ext uri="{0D108BD9-81ED-4DB2-BD59-A6C34878D82A}">
                    <a16:rowId xmlns:a16="http://schemas.microsoft.com/office/drawing/2014/main" xmlns="" val="1545251506"/>
                  </a:ext>
                </a:extLst>
              </a:tr>
              <a:tr h="59656">
                <a:tc>
                  <a:txBody>
                    <a:bodyPr/>
                    <a:lstStyle/>
                    <a:p>
                      <a:pPr marL="0" marR="0">
                        <a:spcBef>
                          <a:spcPts val="0"/>
                        </a:spcBef>
                        <a:spcAft>
                          <a:spcPts val="0"/>
                        </a:spcAft>
                      </a:pPr>
                      <a:r>
                        <a:rPr lang="en-US" sz="1200" b="1" dirty="0">
                          <a:solidFill>
                            <a:srgbClr val="373739"/>
                          </a:solidFill>
                          <a:effectLst/>
                          <a:latin typeface="Brandon Grotesque Regular"/>
                        </a:rPr>
                        <a:t>Other</a:t>
                      </a:r>
                      <a:endParaRPr lang="en-US" sz="1400" b="1" dirty="0">
                        <a:solidFill>
                          <a:srgbClr val="373739"/>
                        </a:solidFill>
                        <a:effectLst/>
                        <a:latin typeface="Brandon Grotesque Regular"/>
                        <a:ea typeface="Calibri" panose="020F0502020204030204" pitchFamily="34" charset="0"/>
                        <a:cs typeface="Times New Roman" panose="02020603050405020304" pitchFamily="18" charset="0"/>
                      </a:endParaRPr>
                    </a:p>
                  </a:txBody>
                  <a:tcPr marL="49675" marR="49675" marT="0" marB="0"/>
                </a:tc>
                <a:tc>
                  <a:txBody>
                    <a:bodyPr/>
                    <a:lstStyle/>
                    <a:p>
                      <a:pPr marL="0" marR="0" algn="ctr">
                        <a:spcBef>
                          <a:spcPts val="0"/>
                        </a:spcBef>
                        <a:spcAft>
                          <a:spcPts val="0"/>
                        </a:spcAft>
                      </a:pPr>
                      <a:r>
                        <a:rPr lang="en-US" sz="1200" b="1" dirty="0" smtClean="0">
                          <a:solidFill>
                            <a:srgbClr val="373739"/>
                          </a:solidFill>
                          <a:effectLst/>
                          <a:latin typeface="Brandon Grotesque Regular"/>
                        </a:rPr>
                        <a:t>3%</a:t>
                      </a:r>
                      <a:endParaRPr lang="en-US" sz="1400" b="1" dirty="0">
                        <a:solidFill>
                          <a:srgbClr val="373739"/>
                        </a:solidFill>
                        <a:effectLst/>
                        <a:latin typeface="Brandon Grotesque Regular"/>
                        <a:ea typeface="Calibri" panose="020F0502020204030204" pitchFamily="34" charset="0"/>
                        <a:cs typeface="Times New Roman" panose="02020603050405020304" pitchFamily="18" charset="0"/>
                      </a:endParaRPr>
                    </a:p>
                  </a:txBody>
                  <a:tcPr marL="49675" marR="49675" marT="0" marB="0" anchor="ctr"/>
                </a:tc>
                <a:extLst>
                  <a:ext uri="{0D108BD9-81ED-4DB2-BD59-A6C34878D82A}">
                    <a16:rowId xmlns:a16="http://schemas.microsoft.com/office/drawing/2014/main" xmlns="" val="3795203131"/>
                  </a:ext>
                </a:extLst>
              </a:tr>
            </a:tbl>
          </a:graphicData>
        </a:graphic>
      </p:graphicFrame>
      <p:sp>
        <p:nvSpPr>
          <p:cNvPr id="18" name="Subtitle 2"/>
          <p:cNvSpPr>
            <a:spLocks noGrp="1"/>
          </p:cNvSpPr>
          <p:nvPr>
            <p:ph type="subTitle" idx="1"/>
          </p:nvPr>
        </p:nvSpPr>
        <p:spPr>
          <a:xfrm>
            <a:off x="393790" y="197235"/>
            <a:ext cx="8159769" cy="1166523"/>
          </a:xfrm>
        </p:spPr>
        <p:txBody>
          <a:bodyPr anchor="ctr">
            <a:noAutofit/>
          </a:bodyPr>
          <a:lstStyle/>
          <a:p>
            <a:pPr algn="l"/>
            <a:r>
              <a:rPr lang="en-US" sz="2400" dirty="0" smtClean="0">
                <a:solidFill>
                  <a:srgbClr val="08436F"/>
                </a:solidFill>
                <a:latin typeface="Brandon Grotesque Regular"/>
                <a:cs typeface="Brandon Grotesque Regular"/>
              </a:rPr>
              <a:t>Yet, personalized medicine is not yet top-of-mind. </a:t>
            </a:r>
          </a:p>
          <a:p>
            <a:pPr algn="l"/>
            <a:r>
              <a:rPr lang="en-US" sz="2400" dirty="0" smtClean="0">
                <a:solidFill>
                  <a:srgbClr val="08436F"/>
                </a:solidFill>
                <a:latin typeface="Brandon Grotesque Regular"/>
                <a:cs typeface="Brandon Grotesque Regular"/>
              </a:rPr>
              <a:t>Unaided, only 3 people mentioned it.</a:t>
            </a:r>
            <a:endParaRPr lang="en-US" sz="2400" dirty="0">
              <a:solidFill>
                <a:srgbClr val="08436F"/>
              </a:solidFill>
              <a:latin typeface="Brandon Grotesque Regular"/>
              <a:cs typeface="Brandon Grotesque Regular"/>
            </a:endParaRPr>
          </a:p>
        </p:txBody>
      </p:sp>
      <p:cxnSp>
        <p:nvCxnSpPr>
          <p:cNvPr id="20" name="Straight Connector 19"/>
          <p:cNvCxnSpPr/>
          <p:nvPr/>
        </p:nvCxnSpPr>
        <p:spPr>
          <a:xfrm flipV="1">
            <a:off x="19159" y="1332245"/>
            <a:ext cx="8534400" cy="4354"/>
          </a:xfrm>
          <a:prstGeom prst="line">
            <a:avLst/>
          </a:prstGeom>
          <a:ln>
            <a:solidFill>
              <a:srgbClr val="00A8CC"/>
            </a:solidFill>
            <a:prstDash val="sysDot"/>
          </a:ln>
          <a:effectLst/>
        </p:spPr>
        <p:style>
          <a:lnRef idx="2">
            <a:schemeClr val="accent1"/>
          </a:lnRef>
          <a:fillRef idx="0">
            <a:schemeClr val="accent1"/>
          </a:fillRef>
          <a:effectRef idx="1">
            <a:schemeClr val="accent1"/>
          </a:effectRef>
          <a:fontRef idx="minor">
            <a:schemeClr val="tx1"/>
          </a:fontRef>
        </p:style>
      </p:cxnSp>
      <p:sp>
        <p:nvSpPr>
          <p:cNvPr id="21" name="Rounded Rectangular Callout 20"/>
          <p:cNvSpPr/>
          <p:nvPr/>
        </p:nvSpPr>
        <p:spPr>
          <a:xfrm>
            <a:off x="6789447" y="1735510"/>
            <a:ext cx="1764112" cy="995131"/>
          </a:xfrm>
          <a:prstGeom prst="wedgeRoundRectCallout">
            <a:avLst/>
          </a:prstGeom>
          <a:noFill/>
          <a:ln>
            <a:solidFill>
              <a:srgbClr val="0067A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rgbClr val="00A8CC"/>
                </a:solidFill>
                <a:latin typeface="Brandon Grotesque Regular"/>
              </a:rPr>
              <a:t>“Possible </a:t>
            </a:r>
            <a:r>
              <a:rPr lang="en-US" sz="1200" dirty="0">
                <a:solidFill>
                  <a:srgbClr val="00A8CC"/>
                </a:solidFill>
                <a:latin typeface="Brandon Grotesque Regular"/>
              </a:rPr>
              <a:t>cures and inroads to curing cancer using targeting </a:t>
            </a:r>
            <a:r>
              <a:rPr lang="en-US" sz="1200" dirty="0" smtClean="0">
                <a:solidFill>
                  <a:srgbClr val="00A8CC"/>
                </a:solidFill>
                <a:latin typeface="Brandon Grotesque Regular"/>
              </a:rPr>
              <a:t>therapies.”</a:t>
            </a:r>
            <a:endParaRPr lang="en-US" sz="1200" dirty="0">
              <a:solidFill>
                <a:srgbClr val="00A8CC"/>
              </a:solidFill>
              <a:latin typeface="Brandon Grotesque Regular"/>
            </a:endParaRPr>
          </a:p>
        </p:txBody>
      </p:sp>
      <p:sp>
        <p:nvSpPr>
          <p:cNvPr id="22" name="Rounded Rectangular Callout 21"/>
          <p:cNvSpPr/>
          <p:nvPr/>
        </p:nvSpPr>
        <p:spPr>
          <a:xfrm>
            <a:off x="6774057" y="3047800"/>
            <a:ext cx="1764112" cy="943432"/>
          </a:xfrm>
          <a:prstGeom prst="wedgeRoundRectCallout">
            <a:avLst/>
          </a:prstGeom>
          <a:noFill/>
          <a:ln>
            <a:solidFill>
              <a:srgbClr val="0067A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rgbClr val="00A8CC"/>
                </a:solidFill>
                <a:latin typeface="Brandon Grotesque Regular"/>
              </a:rPr>
              <a:t>“Robotics. The ability to utilize robots to perform medical procedures</a:t>
            </a:r>
            <a:r>
              <a:rPr lang="en-US" sz="1200" dirty="0" smtClean="0">
                <a:solidFill>
                  <a:srgbClr val="00A8CC"/>
                </a:solidFill>
                <a:latin typeface="Brandon Grotesque Regular"/>
              </a:rPr>
              <a:t>.”</a:t>
            </a:r>
            <a:endParaRPr lang="en-US" sz="1200" dirty="0">
              <a:solidFill>
                <a:srgbClr val="00A8CC"/>
              </a:solidFill>
              <a:latin typeface="Brandon Grotesque Regular"/>
            </a:endParaRPr>
          </a:p>
        </p:txBody>
      </p:sp>
      <p:sp>
        <p:nvSpPr>
          <p:cNvPr id="23" name="Rounded Rectangular Callout 22"/>
          <p:cNvSpPr/>
          <p:nvPr/>
        </p:nvSpPr>
        <p:spPr>
          <a:xfrm>
            <a:off x="6789447" y="4308390"/>
            <a:ext cx="1764112" cy="1269562"/>
          </a:xfrm>
          <a:prstGeom prst="wedgeRoundRectCallout">
            <a:avLst/>
          </a:prstGeom>
          <a:noFill/>
          <a:ln>
            <a:solidFill>
              <a:srgbClr val="0067A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rgbClr val="00A8CC"/>
                </a:solidFill>
                <a:latin typeface="Brandon Grotesque Regular"/>
              </a:rPr>
              <a:t>“I think that stem cell research and gene therapy show the greatest promise and potential to help </a:t>
            </a:r>
            <a:r>
              <a:rPr lang="en-US" sz="1200" dirty="0" smtClean="0">
                <a:solidFill>
                  <a:srgbClr val="00A8CC"/>
                </a:solidFill>
                <a:latin typeface="Brandon Grotesque Regular"/>
              </a:rPr>
              <a:t>many, </a:t>
            </a:r>
            <a:r>
              <a:rPr lang="en-US" sz="1200" dirty="0">
                <a:solidFill>
                  <a:srgbClr val="00A8CC"/>
                </a:solidFill>
                <a:latin typeface="Brandon Grotesque Regular"/>
              </a:rPr>
              <a:t>many people.</a:t>
            </a:r>
            <a:r>
              <a:rPr lang="en-US" sz="1200" dirty="0" smtClean="0">
                <a:solidFill>
                  <a:srgbClr val="00A8CC"/>
                </a:solidFill>
                <a:latin typeface="Brandon Grotesque Regular"/>
              </a:rPr>
              <a:t>”</a:t>
            </a:r>
            <a:endParaRPr lang="en-US" sz="1200" dirty="0">
              <a:solidFill>
                <a:srgbClr val="00A8CC"/>
              </a:solidFill>
              <a:latin typeface="Brandon Grotesque Regular"/>
            </a:endParaRPr>
          </a:p>
        </p:txBody>
      </p:sp>
    </p:spTree>
    <p:extLst>
      <p:ext uri="{BB962C8B-B14F-4D97-AF65-F5344CB8AC3E}">
        <p14:creationId xmlns:p14="http://schemas.microsoft.com/office/powerpoint/2010/main" val="13644522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S:\- Design Documents - Templates, Logos, Style Guide\Image Gallery\KRC Logos\KRC_LI_CMYK_P.jpg"/>
          <p:cNvPicPr>
            <a:picLocks noChangeAspect="1" noChangeArrowheads="1"/>
          </p:cNvPicPr>
          <p:nvPr/>
        </p:nvPicPr>
        <p:blipFill>
          <a:blip r:embed="rId3" cstate="print">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8671804" y="6396659"/>
            <a:ext cx="469625" cy="469625"/>
          </a:xfrm>
          <a:prstGeom prst="rect">
            <a:avLst/>
          </a:prstGeom>
          <a:noFill/>
          <a:extLst>
            <a:ext uri="{909E8E84-426E-40DD-AFC4-6F175D3DCCD1}">
              <a14:hiddenFill xmlns:a14="http://schemas.microsoft.com/office/drawing/2010/main">
                <a:solidFill>
                  <a:srgbClr val="FFFFFF"/>
                </a:solidFill>
              </a14:hiddenFill>
            </a:ext>
          </a:extLst>
        </p:spPr>
      </p:pic>
      <p:sp>
        <p:nvSpPr>
          <p:cNvPr id="12" name="Slide Number Placeholder 5"/>
          <p:cNvSpPr txBox="1">
            <a:spLocks/>
          </p:cNvSpPr>
          <p:nvPr/>
        </p:nvSpPr>
        <p:spPr>
          <a:xfrm>
            <a:off x="7976057" y="6519138"/>
            <a:ext cx="720470" cy="220701"/>
          </a:xfrm>
          <a:prstGeom prst="rect">
            <a:avLst/>
          </a:prstGeom>
        </p:spPr>
        <p:txBody>
          <a:bodyPr/>
          <a:lstStyle>
            <a:defPPr>
              <a:defRPr lang="en-US"/>
            </a:defPPr>
            <a:lvl1pPr marL="0" algn="r" defTabSz="914400" rtl="0" eaLnBrk="1" latinLnBrk="0" hangingPunct="1">
              <a:defRPr sz="9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5A0E975F-4CC4-A547-941D-3161D2A3D523}" type="slidenum">
              <a:rPr kumimoji="0" lang="en-US" sz="900" b="0" i="0" u="none" strike="noStrike" kern="1200" cap="none" spc="0" normalizeH="0" baseline="0" noProof="0" smtClean="0">
                <a:ln>
                  <a:noFill/>
                </a:ln>
                <a:solidFill>
                  <a:srgbClr val="00306C"/>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900" b="0" i="0" u="none" strike="noStrike" kern="1200" cap="none" spc="0" normalizeH="0" baseline="0" noProof="0" dirty="0">
              <a:ln>
                <a:noFill/>
              </a:ln>
              <a:solidFill>
                <a:srgbClr val="00306C"/>
              </a:solidFill>
              <a:effectLst/>
              <a:uLnTx/>
              <a:uFillTx/>
              <a:latin typeface="Arial"/>
              <a:ea typeface="+mn-ea"/>
              <a:cs typeface="+mn-cs"/>
            </a:endParaRPr>
          </a:p>
        </p:txBody>
      </p:sp>
      <p:cxnSp>
        <p:nvCxnSpPr>
          <p:cNvPr id="13" name="Straight Connector 12"/>
          <p:cNvCxnSpPr/>
          <p:nvPr/>
        </p:nvCxnSpPr>
        <p:spPr>
          <a:xfrm>
            <a:off x="8709090" y="6519138"/>
            <a:ext cx="0" cy="220701"/>
          </a:xfrm>
          <a:prstGeom prst="line">
            <a:avLst/>
          </a:prstGeom>
          <a:ln w="9525" cmpd="sng">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4" name="Rectangle 13"/>
          <p:cNvSpPr/>
          <p:nvPr/>
        </p:nvSpPr>
        <p:spPr>
          <a:xfrm>
            <a:off x="234990" y="6256774"/>
            <a:ext cx="7994610" cy="507831"/>
          </a:xfrm>
          <a:prstGeom prst="rect">
            <a:avLst/>
          </a:prstGeom>
        </p:spPr>
        <p:txBody>
          <a:bodyPr wrap="square">
            <a:spAutoFit/>
          </a:bodyPr>
          <a:lstStyle/>
          <a:p>
            <a:r>
              <a:rPr lang="en-US" sz="900" dirty="0" smtClean="0">
                <a:latin typeface="Brandon Grotesque Regular"/>
              </a:rPr>
              <a:t>Q9. </a:t>
            </a:r>
            <a:r>
              <a:rPr lang="en-US" sz="900" dirty="0">
                <a:latin typeface="Brandon Grotesque Regular"/>
              </a:rPr>
              <a:t>Which of the following words or terms have you heard or read something about prior to today? Please select all that apply. *NOTE: In 2014, prior to the start of the </a:t>
            </a:r>
            <a:r>
              <a:rPr lang="en-US" sz="900" i="1" dirty="0" smtClean="0">
                <a:latin typeface="Brandon Grotesque Regular"/>
              </a:rPr>
              <a:t>All of Us </a:t>
            </a:r>
            <a:r>
              <a:rPr lang="en-US" sz="900" dirty="0" smtClean="0">
                <a:latin typeface="Brandon Grotesque Regular"/>
              </a:rPr>
              <a:t>Research Program, </a:t>
            </a:r>
            <a:r>
              <a:rPr lang="en-US" sz="900" dirty="0">
                <a:latin typeface="Brandon Grotesque Regular"/>
              </a:rPr>
              <a:t>respondents </a:t>
            </a:r>
            <a:r>
              <a:rPr lang="en-US" sz="900" dirty="0" smtClean="0">
                <a:latin typeface="Brandon Grotesque Regular"/>
              </a:rPr>
              <a:t>were only asked about personalized medicine, but </a:t>
            </a:r>
            <a:r>
              <a:rPr lang="en-US" sz="900" i="1" dirty="0">
                <a:latin typeface="Brandon Grotesque Regular"/>
              </a:rPr>
              <a:t>not</a:t>
            </a:r>
            <a:r>
              <a:rPr lang="en-US" sz="900" dirty="0">
                <a:latin typeface="Brandon Grotesque Regular"/>
              </a:rPr>
              <a:t> </a:t>
            </a:r>
            <a:r>
              <a:rPr lang="en-US" sz="900" dirty="0" smtClean="0">
                <a:latin typeface="Brandon Grotesque Regular"/>
              </a:rPr>
              <a:t>about </a:t>
            </a:r>
            <a:r>
              <a:rPr lang="en-US" sz="900" dirty="0">
                <a:latin typeface="Brandon Grotesque Regular"/>
              </a:rPr>
              <a:t>precision medicine. In 2018, they were asked about both because both terms are now used interchangeably</a:t>
            </a:r>
            <a:r>
              <a:rPr lang="en-US" sz="900" dirty="0" smtClean="0">
                <a:latin typeface="Brandon Grotesque Regular"/>
              </a:rPr>
              <a:t>.</a:t>
            </a:r>
            <a:endParaRPr lang="en-US" sz="900" dirty="0">
              <a:latin typeface="Brandon Grotesque Regular"/>
            </a:endParaRPr>
          </a:p>
        </p:txBody>
      </p:sp>
      <p:sp>
        <p:nvSpPr>
          <p:cNvPr id="9" name="Subtitle 2"/>
          <p:cNvSpPr>
            <a:spLocks noGrp="1"/>
          </p:cNvSpPr>
          <p:nvPr>
            <p:ph type="subTitle" idx="1"/>
          </p:nvPr>
        </p:nvSpPr>
        <p:spPr>
          <a:xfrm>
            <a:off x="378400" y="307006"/>
            <a:ext cx="8232200" cy="990981"/>
          </a:xfrm>
        </p:spPr>
        <p:txBody>
          <a:bodyPr anchor="ctr">
            <a:normAutofit/>
          </a:bodyPr>
          <a:lstStyle/>
          <a:p>
            <a:pPr algn="l"/>
            <a:r>
              <a:rPr lang="en-US" sz="2400" dirty="0" smtClean="0">
                <a:solidFill>
                  <a:srgbClr val="08436F"/>
                </a:solidFill>
                <a:latin typeface="Brandon Grotesque Regular"/>
                <a:cs typeface="Brandon Grotesque Regular"/>
              </a:rPr>
              <a:t>When asked specifically, 1 in 3 said they have heard of either personalized or precision medicine, or both.</a:t>
            </a:r>
            <a:endParaRPr lang="en-US" sz="2400" dirty="0">
              <a:solidFill>
                <a:srgbClr val="08436F"/>
              </a:solidFill>
              <a:latin typeface="Brandon Grotesque Regular"/>
              <a:cs typeface="Brandon Grotesque Regular"/>
            </a:endParaRPr>
          </a:p>
        </p:txBody>
      </p:sp>
      <p:sp>
        <p:nvSpPr>
          <p:cNvPr id="10" name="TextBox 9"/>
          <p:cNvSpPr txBox="1"/>
          <p:nvPr/>
        </p:nvSpPr>
        <p:spPr>
          <a:xfrm>
            <a:off x="403123" y="1371008"/>
            <a:ext cx="8293404" cy="1077218"/>
          </a:xfrm>
          <a:prstGeom prst="rect">
            <a:avLst/>
          </a:prstGeom>
          <a:noFill/>
        </p:spPr>
        <p:txBody>
          <a:bodyPr wrap="square" rtlCol="0">
            <a:spAutoFit/>
          </a:bodyPr>
          <a:lstStyle/>
          <a:p>
            <a:r>
              <a:rPr lang="en-US" sz="1600" dirty="0" smtClean="0">
                <a:latin typeface="Brandon Grotesque Regular"/>
              </a:rPr>
              <a:t>More have heard the term personalized medicine (29%) than precision medicine (</a:t>
            </a:r>
            <a:r>
              <a:rPr lang="en-US" sz="1600" dirty="0">
                <a:latin typeface="Brandon Grotesque Regular"/>
              </a:rPr>
              <a:t>15</a:t>
            </a:r>
            <a:r>
              <a:rPr lang="en-US" sz="1600" dirty="0" smtClean="0">
                <a:latin typeface="Brandon Grotesque Regular"/>
              </a:rPr>
              <a:t>%). There </a:t>
            </a:r>
            <a:r>
              <a:rPr lang="en-US" sz="1600" dirty="0">
                <a:latin typeface="Brandon Grotesque Regular"/>
              </a:rPr>
              <a:t>has been little change in awareness </a:t>
            </a:r>
            <a:r>
              <a:rPr lang="en-US" sz="1600" dirty="0" smtClean="0">
                <a:latin typeface="Brandon Grotesque Regular"/>
              </a:rPr>
              <a:t>since </a:t>
            </a:r>
            <a:r>
              <a:rPr lang="en-US" sz="1600" dirty="0">
                <a:latin typeface="Brandon Grotesque Regular"/>
              </a:rPr>
              <a:t>the previous survey conducted in </a:t>
            </a:r>
            <a:r>
              <a:rPr lang="en-US" sz="1600" dirty="0" smtClean="0">
                <a:latin typeface="Brandon Grotesque Regular"/>
              </a:rPr>
              <a:t>2014, when we measured 38% aware.*  </a:t>
            </a:r>
            <a:endParaRPr lang="en-US" sz="1600" dirty="0">
              <a:latin typeface="Brandon Grotesque Regular"/>
            </a:endParaRPr>
          </a:p>
          <a:p>
            <a:endParaRPr lang="en-US" sz="1600" dirty="0" smtClean="0">
              <a:latin typeface="Brandon Grotesque Regular"/>
            </a:endParaRPr>
          </a:p>
        </p:txBody>
      </p:sp>
      <p:cxnSp>
        <p:nvCxnSpPr>
          <p:cNvPr id="15" name="Straight Connector 14"/>
          <p:cNvCxnSpPr/>
          <p:nvPr/>
        </p:nvCxnSpPr>
        <p:spPr>
          <a:xfrm flipV="1">
            <a:off x="1215" y="1329724"/>
            <a:ext cx="8534400" cy="4354"/>
          </a:xfrm>
          <a:prstGeom prst="line">
            <a:avLst/>
          </a:prstGeom>
          <a:ln>
            <a:solidFill>
              <a:srgbClr val="00A8CC"/>
            </a:solidFill>
            <a:prstDash val="sysDot"/>
          </a:ln>
          <a:effectLst/>
        </p:spPr>
        <p:style>
          <a:lnRef idx="2">
            <a:schemeClr val="accent1"/>
          </a:lnRef>
          <a:fillRef idx="0">
            <a:schemeClr val="accent1"/>
          </a:fillRef>
          <a:effectRef idx="1">
            <a:schemeClr val="accent1"/>
          </a:effectRef>
          <a:fontRef idx="minor">
            <a:schemeClr val="tx1"/>
          </a:fontRef>
        </p:style>
      </p:cxnSp>
      <p:grpSp>
        <p:nvGrpSpPr>
          <p:cNvPr id="3" name="Group 2"/>
          <p:cNvGrpSpPr/>
          <p:nvPr/>
        </p:nvGrpSpPr>
        <p:grpSpPr>
          <a:xfrm>
            <a:off x="975430" y="1909617"/>
            <a:ext cx="7148790" cy="4389120"/>
            <a:chOff x="396904" y="2112264"/>
            <a:chExt cx="7796120" cy="4389120"/>
          </a:xfrm>
        </p:grpSpPr>
        <p:graphicFrame>
          <p:nvGraphicFramePr>
            <p:cNvPr id="8" name="Chart 7"/>
            <p:cNvGraphicFramePr/>
            <p:nvPr>
              <p:extLst>
                <p:ext uri="{D42A27DB-BD31-4B8C-83A1-F6EECF244321}">
                  <p14:modId xmlns:p14="http://schemas.microsoft.com/office/powerpoint/2010/main" val="1300389420"/>
                </p:ext>
              </p:extLst>
            </p:nvPr>
          </p:nvGraphicFramePr>
          <p:xfrm>
            <a:off x="396904" y="2112264"/>
            <a:ext cx="7796120" cy="4389120"/>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1"/>
            <p:cNvSpPr txBox="1"/>
            <p:nvPr/>
          </p:nvSpPr>
          <p:spPr>
            <a:xfrm>
              <a:off x="5096710" y="4266224"/>
              <a:ext cx="2199247" cy="1508105"/>
            </a:xfrm>
            <a:prstGeom prst="rect">
              <a:avLst/>
            </a:prstGeom>
            <a:noFill/>
            <a:ln w="28575">
              <a:solidFill>
                <a:srgbClr val="0067AC"/>
              </a:solidFill>
            </a:ln>
          </p:spPr>
          <p:txBody>
            <a:bodyPr wrap="square" rtlCol="0">
              <a:spAutoFit/>
            </a:bodyPr>
            <a:lstStyle/>
            <a:p>
              <a:pPr algn="ctr"/>
              <a:r>
                <a:rPr lang="en-US" sz="1600" dirty="0" smtClean="0">
                  <a:latin typeface="Brandon Grotesque Regular"/>
                </a:rPr>
                <a:t>Heard the term personalized medicine and/or precision medicine:</a:t>
              </a:r>
            </a:p>
            <a:p>
              <a:pPr algn="ctr"/>
              <a:r>
                <a:rPr lang="en-US" sz="2800" dirty="0" smtClean="0">
                  <a:solidFill>
                    <a:srgbClr val="0067AC"/>
                  </a:solidFill>
                  <a:latin typeface="Brandon Grotesque Regular"/>
                </a:rPr>
                <a:t>34% </a:t>
              </a:r>
              <a:r>
                <a:rPr lang="en-US" dirty="0" smtClean="0">
                  <a:solidFill>
                    <a:srgbClr val="0067AC"/>
                  </a:solidFill>
                  <a:latin typeface="Brandon Grotesque Regular"/>
                </a:rPr>
                <a:t>(Net) </a:t>
              </a:r>
              <a:endParaRPr lang="en-US" dirty="0">
                <a:solidFill>
                  <a:srgbClr val="0067AC"/>
                </a:solidFill>
                <a:latin typeface="Brandon Grotesque Regular"/>
              </a:endParaRPr>
            </a:p>
          </p:txBody>
        </p:sp>
        <p:cxnSp>
          <p:nvCxnSpPr>
            <p:cNvPr id="4" name="Straight Connector 3"/>
            <p:cNvCxnSpPr/>
            <p:nvPr/>
          </p:nvCxnSpPr>
          <p:spPr>
            <a:xfrm>
              <a:off x="4793063" y="3842140"/>
              <a:ext cx="303646" cy="439294"/>
            </a:xfrm>
            <a:prstGeom prst="line">
              <a:avLst/>
            </a:prstGeom>
            <a:ln w="28575">
              <a:solidFill>
                <a:srgbClr val="0067AC"/>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3791024" y="5528108"/>
              <a:ext cx="1305686" cy="0"/>
            </a:xfrm>
            <a:prstGeom prst="line">
              <a:avLst/>
            </a:prstGeom>
            <a:ln w="28575">
              <a:solidFill>
                <a:srgbClr val="0067AC"/>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5811015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58789" y="6410698"/>
            <a:ext cx="7384929" cy="369332"/>
          </a:xfrm>
          <a:prstGeom prst="rect">
            <a:avLst/>
          </a:prstGeom>
        </p:spPr>
        <p:txBody>
          <a:bodyPr wrap="square">
            <a:spAutoFit/>
          </a:bodyPr>
          <a:lstStyle/>
          <a:p>
            <a:r>
              <a:rPr lang="en-US" sz="900" dirty="0" smtClean="0">
                <a:latin typeface="Brandon Grotesque Regular"/>
              </a:rPr>
              <a:t>Q10. </a:t>
            </a:r>
            <a:r>
              <a:rPr lang="en-US" sz="900" dirty="0">
                <a:latin typeface="Brandon Grotesque Regular"/>
              </a:rPr>
              <a:t>[IF HEARD OR READ SOMETHING ABOUT PERSONALIZED OR PRECISION MEDICINE] </a:t>
            </a:r>
            <a:r>
              <a:rPr lang="en-US" sz="900" dirty="0" smtClean="0">
                <a:latin typeface="Brandon Grotesque Regular"/>
              </a:rPr>
              <a:t>What </a:t>
            </a:r>
            <a:r>
              <a:rPr lang="en-US" sz="900" dirty="0">
                <a:latin typeface="Brandon Grotesque Regular"/>
              </a:rPr>
              <a:t>have you seen, heard or read about </a:t>
            </a:r>
            <a:r>
              <a:rPr lang="en-US" sz="900" dirty="0">
                <a:latin typeface="Brandon Grotesque Regular"/>
              </a:rPr>
              <a:t>p</a:t>
            </a:r>
            <a:r>
              <a:rPr lang="en-US" sz="900" dirty="0" smtClean="0">
                <a:latin typeface="Brandon Grotesque Regular"/>
              </a:rPr>
              <a:t>ersonalized </a:t>
            </a:r>
            <a:r>
              <a:rPr lang="en-US" sz="900" dirty="0" smtClean="0">
                <a:latin typeface="Brandon Grotesque Regular"/>
              </a:rPr>
              <a:t>medicine, </a:t>
            </a:r>
            <a:r>
              <a:rPr lang="en-US" sz="900" dirty="0">
                <a:latin typeface="Brandon Grotesque Regular"/>
              </a:rPr>
              <a:t>sometimes referred to as precision medicine? </a:t>
            </a:r>
          </a:p>
        </p:txBody>
      </p:sp>
      <p:pic>
        <p:nvPicPr>
          <p:cNvPr id="11" name="Picture 2" descr="S:\- Design Documents - Templates, Logos, Style Guide\Image Gallery\KRC Logos\KRC_LI_CMYK_P.jpg"/>
          <p:cNvPicPr>
            <a:picLocks noChangeAspect="1" noChangeArrowheads="1"/>
          </p:cNvPicPr>
          <p:nvPr/>
        </p:nvPicPr>
        <p:blipFill>
          <a:blip r:embed="rId3" cstate="print">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8671804" y="6396659"/>
            <a:ext cx="469625" cy="469625"/>
          </a:xfrm>
          <a:prstGeom prst="rect">
            <a:avLst/>
          </a:prstGeom>
          <a:noFill/>
          <a:extLst>
            <a:ext uri="{909E8E84-426E-40DD-AFC4-6F175D3DCCD1}">
              <a14:hiddenFill xmlns:a14="http://schemas.microsoft.com/office/drawing/2010/main">
                <a:solidFill>
                  <a:srgbClr val="FFFFFF"/>
                </a:solidFill>
              </a14:hiddenFill>
            </a:ext>
          </a:extLst>
        </p:spPr>
      </p:pic>
      <p:sp>
        <p:nvSpPr>
          <p:cNvPr id="12" name="Slide Number Placeholder 5"/>
          <p:cNvSpPr txBox="1">
            <a:spLocks/>
          </p:cNvSpPr>
          <p:nvPr/>
        </p:nvSpPr>
        <p:spPr>
          <a:xfrm>
            <a:off x="7976057" y="6519138"/>
            <a:ext cx="720470" cy="220701"/>
          </a:xfrm>
          <a:prstGeom prst="rect">
            <a:avLst/>
          </a:prstGeom>
        </p:spPr>
        <p:txBody>
          <a:bodyPr/>
          <a:lstStyle>
            <a:defPPr>
              <a:defRPr lang="en-US"/>
            </a:defPPr>
            <a:lvl1pPr marL="0" algn="r" defTabSz="914400" rtl="0" eaLnBrk="1" latinLnBrk="0" hangingPunct="1">
              <a:defRPr sz="9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5A0E975F-4CC4-A547-941D-3161D2A3D523}" type="slidenum">
              <a:rPr kumimoji="0" lang="en-US" sz="900" b="0" i="0" u="none" strike="noStrike" kern="1200" cap="none" spc="0" normalizeH="0" baseline="0" noProof="0" smtClean="0">
                <a:ln>
                  <a:noFill/>
                </a:ln>
                <a:solidFill>
                  <a:srgbClr val="00306C"/>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900" b="0" i="0" u="none" strike="noStrike" kern="1200" cap="none" spc="0" normalizeH="0" baseline="0" noProof="0" dirty="0">
              <a:ln>
                <a:noFill/>
              </a:ln>
              <a:solidFill>
                <a:srgbClr val="00306C"/>
              </a:solidFill>
              <a:effectLst/>
              <a:uLnTx/>
              <a:uFillTx/>
              <a:latin typeface="Arial"/>
              <a:ea typeface="+mn-ea"/>
              <a:cs typeface="+mn-cs"/>
            </a:endParaRPr>
          </a:p>
        </p:txBody>
      </p:sp>
      <p:cxnSp>
        <p:nvCxnSpPr>
          <p:cNvPr id="13" name="Straight Connector 12"/>
          <p:cNvCxnSpPr/>
          <p:nvPr/>
        </p:nvCxnSpPr>
        <p:spPr>
          <a:xfrm>
            <a:off x="8709090" y="6519138"/>
            <a:ext cx="0" cy="220701"/>
          </a:xfrm>
          <a:prstGeom prst="line">
            <a:avLst/>
          </a:prstGeom>
          <a:ln w="9525" cmpd="sng">
            <a:solidFill>
              <a:schemeClr val="bg2"/>
            </a:solidFill>
          </a:ln>
          <a:effectLst/>
        </p:spPr>
        <p:style>
          <a:lnRef idx="2">
            <a:schemeClr val="accent1"/>
          </a:lnRef>
          <a:fillRef idx="0">
            <a:schemeClr val="accent1"/>
          </a:fillRef>
          <a:effectRef idx="1">
            <a:schemeClr val="accent1"/>
          </a:effectRef>
          <a:fontRef idx="minor">
            <a:schemeClr val="tx1"/>
          </a:fontRef>
        </p:style>
      </p:cxnSp>
      <p:graphicFrame>
        <p:nvGraphicFramePr>
          <p:cNvPr id="2" name="Table 1"/>
          <p:cNvGraphicFramePr>
            <a:graphicFrameLocks noGrp="1"/>
          </p:cNvGraphicFramePr>
          <p:nvPr>
            <p:extLst>
              <p:ext uri="{D42A27DB-BD31-4B8C-83A1-F6EECF244321}">
                <p14:modId xmlns:p14="http://schemas.microsoft.com/office/powerpoint/2010/main" val="1185445557"/>
              </p:ext>
            </p:extLst>
          </p:nvPr>
        </p:nvGraphicFramePr>
        <p:xfrm>
          <a:off x="482601" y="1545860"/>
          <a:ext cx="7835002" cy="3200400"/>
        </p:xfrm>
        <a:graphic>
          <a:graphicData uri="http://schemas.openxmlformats.org/drawingml/2006/table">
            <a:tbl>
              <a:tblPr firstRow="1" firstCol="1" bandRow="1">
                <a:tableStyleId>{2D5ABB26-0587-4C30-8999-92F81FD0307C}</a:tableStyleId>
              </a:tblPr>
              <a:tblGrid>
                <a:gridCol w="6773333">
                  <a:extLst>
                    <a:ext uri="{9D8B030D-6E8A-4147-A177-3AD203B41FA5}">
                      <a16:colId xmlns:a16="http://schemas.microsoft.com/office/drawing/2014/main" xmlns="" val="2155293164"/>
                    </a:ext>
                  </a:extLst>
                </a:gridCol>
                <a:gridCol w="1061669">
                  <a:extLst>
                    <a:ext uri="{9D8B030D-6E8A-4147-A177-3AD203B41FA5}">
                      <a16:colId xmlns:a16="http://schemas.microsoft.com/office/drawing/2014/main" xmlns="" val="2736390332"/>
                    </a:ext>
                  </a:extLst>
                </a:gridCol>
              </a:tblGrid>
              <a:tr h="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1" i="1" dirty="0" smtClean="0">
                          <a:solidFill>
                            <a:schemeClr val="bg1"/>
                          </a:solidFill>
                          <a:effectLst/>
                          <a:latin typeface="Brandon Grotesque Regular"/>
                        </a:rPr>
                        <a:t>What</a:t>
                      </a:r>
                      <a:r>
                        <a:rPr lang="en-US" sz="1400" b="1" i="1" baseline="0" dirty="0" smtClean="0">
                          <a:solidFill>
                            <a:schemeClr val="bg1"/>
                          </a:solidFill>
                          <a:effectLst/>
                          <a:latin typeface="Brandon Grotesque Regular"/>
                        </a:rPr>
                        <a:t> have you s</a:t>
                      </a:r>
                      <a:r>
                        <a:rPr lang="en-US" sz="1400" b="1" i="1" dirty="0" smtClean="0">
                          <a:solidFill>
                            <a:schemeClr val="bg1"/>
                          </a:solidFill>
                          <a:effectLst/>
                          <a:latin typeface="Brandon Grotesque Regular"/>
                        </a:rPr>
                        <a:t>een</a:t>
                      </a:r>
                      <a:r>
                        <a:rPr lang="en-US" sz="1400" b="1" i="1" dirty="0">
                          <a:solidFill>
                            <a:schemeClr val="bg1"/>
                          </a:solidFill>
                          <a:effectLst/>
                          <a:latin typeface="Brandon Grotesque Regular"/>
                        </a:rPr>
                        <a:t>, heard or read about </a:t>
                      </a:r>
                      <a:r>
                        <a:rPr lang="en-US" sz="1400" b="1" i="1" dirty="0" smtClean="0">
                          <a:solidFill>
                            <a:schemeClr val="bg1"/>
                          </a:solidFill>
                          <a:effectLst/>
                          <a:latin typeface="Brandon Grotesque Regular"/>
                        </a:rPr>
                        <a:t>personalized / precision medicine? </a:t>
                      </a:r>
                      <a:r>
                        <a:rPr lang="en-US" sz="1400" b="1" dirty="0" smtClean="0">
                          <a:solidFill>
                            <a:schemeClr val="bg1"/>
                          </a:solidFill>
                          <a:effectLst/>
                          <a:latin typeface="Brandon Grotesque Regular"/>
                        </a:rPr>
                        <a:t>(unaided question)</a:t>
                      </a:r>
                      <a:endParaRPr lang="en-US" sz="1400" dirty="0" smtClean="0">
                        <a:solidFill>
                          <a:schemeClr val="bg1"/>
                        </a:solidFill>
                        <a:effectLst/>
                        <a:latin typeface="Brandon Grotesque Regular"/>
                        <a:ea typeface="Calibri" panose="020F0502020204030204" pitchFamily="34" charset="0"/>
                        <a:cs typeface="Times New Roman" panose="02020603050405020304" pitchFamily="18" charset="0"/>
                      </a:endParaRPr>
                    </a:p>
                  </a:txBody>
                  <a:tcPr marL="68580" marR="68580" marT="0" marB="0">
                    <a:solidFill>
                      <a:srgbClr val="0067AC"/>
                    </a:solidFill>
                  </a:tcPr>
                </a:tc>
                <a:tc>
                  <a:txBody>
                    <a:bodyPr/>
                    <a:lstStyle/>
                    <a:p>
                      <a:pPr algn="ctr"/>
                      <a:r>
                        <a:rPr lang="en-US" sz="1400" dirty="0" smtClean="0">
                          <a:solidFill>
                            <a:schemeClr val="bg1"/>
                          </a:solidFill>
                          <a:effectLst/>
                          <a:latin typeface="Brandon Grotesque Regular"/>
                        </a:rPr>
                        <a:t>n=344</a:t>
                      </a:r>
                    </a:p>
                    <a:p>
                      <a:pPr algn="ctr"/>
                      <a:endParaRPr lang="en-US" sz="800" dirty="0"/>
                    </a:p>
                  </a:txBody>
                  <a:tcPr marL="68580" marR="68580" marT="0" marB="0">
                    <a:solidFill>
                      <a:srgbClr val="0067AC"/>
                    </a:solidFill>
                  </a:tcPr>
                </a:tc>
                <a:extLst>
                  <a:ext uri="{0D108BD9-81ED-4DB2-BD59-A6C34878D82A}">
                    <a16:rowId xmlns:a16="http://schemas.microsoft.com/office/drawing/2014/main" xmlns="" val="3744070076"/>
                  </a:ext>
                </a:extLst>
              </a:tr>
              <a:tr h="0">
                <a:tc>
                  <a:txBody>
                    <a:bodyPr/>
                    <a:lstStyle/>
                    <a:p>
                      <a:pPr marL="0" marR="0">
                        <a:spcBef>
                          <a:spcPts val="0"/>
                        </a:spcBef>
                        <a:spcAft>
                          <a:spcPts val="0"/>
                        </a:spcAft>
                      </a:pPr>
                      <a:r>
                        <a:rPr lang="en-US" sz="1600" b="1" dirty="0">
                          <a:solidFill>
                            <a:srgbClr val="373739"/>
                          </a:solidFill>
                          <a:effectLst/>
                          <a:latin typeface="Brandon Grotesque Regular"/>
                        </a:rPr>
                        <a:t>Individualized treatment</a:t>
                      </a:r>
                      <a:endParaRPr lang="en-US" sz="2000" b="1" dirty="0">
                        <a:solidFill>
                          <a:srgbClr val="373739"/>
                        </a:solidFill>
                        <a:effectLst/>
                        <a:latin typeface="Brandon Grotesque Regular"/>
                        <a:ea typeface="Calibri" panose="020F0502020204030204" pitchFamily="34" charset="0"/>
                        <a:cs typeface="Times New Roman" panose="02020603050405020304" pitchFamily="18" charset="0"/>
                      </a:endParaRPr>
                    </a:p>
                  </a:txBody>
                  <a:tcPr marL="68580" marR="68580" marT="0" marB="0">
                    <a:lnB w="3175" cap="flat" cmpd="sng" algn="ctr">
                      <a:solidFill>
                        <a:srgbClr val="0067AC"/>
                      </a:solidFill>
                      <a:prstDash val="solid"/>
                      <a:round/>
                      <a:headEnd type="none" w="med" len="med"/>
                      <a:tailEnd type="none" w="med" len="med"/>
                    </a:lnB>
                  </a:tcPr>
                </a:tc>
                <a:tc>
                  <a:txBody>
                    <a:bodyPr/>
                    <a:lstStyle/>
                    <a:p>
                      <a:pPr marL="0" marR="0" algn="ctr">
                        <a:spcBef>
                          <a:spcPts val="0"/>
                        </a:spcBef>
                        <a:spcAft>
                          <a:spcPts val="0"/>
                        </a:spcAft>
                      </a:pPr>
                      <a:r>
                        <a:rPr lang="en-US" sz="1600" b="1" dirty="0" smtClean="0">
                          <a:solidFill>
                            <a:srgbClr val="373739"/>
                          </a:solidFill>
                          <a:effectLst/>
                          <a:latin typeface="Brandon Grotesque Regular"/>
                        </a:rPr>
                        <a:t>38%</a:t>
                      </a:r>
                      <a:endParaRPr lang="en-US" sz="2000" b="1" dirty="0">
                        <a:solidFill>
                          <a:srgbClr val="373739"/>
                        </a:solidFill>
                        <a:effectLst/>
                        <a:latin typeface="Brandon Grotesque Regular"/>
                        <a:ea typeface="Calibri" panose="020F0502020204030204" pitchFamily="34" charset="0"/>
                        <a:cs typeface="Times New Roman" panose="02020603050405020304" pitchFamily="18" charset="0"/>
                      </a:endParaRPr>
                    </a:p>
                  </a:txBody>
                  <a:tcPr marL="68580" marR="68580" marT="0" marB="0" anchor="ctr">
                    <a:lnB w="3175" cap="flat" cmpd="sng" algn="ctr">
                      <a:solidFill>
                        <a:srgbClr val="0067AC"/>
                      </a:solidFill>
                      <a:prstDash val="solid"/>
                      <a:round/>
                      <a:headEnd type="none" w="med" len="med"/>
                      <a:tailEnd type="none" w="med" len="med"/>
                    </a:lnB>
                  </a:tcPr>
                </a:tc>
                <a:extLst>
                  <a:ext uri="{0D108BD9-81ED-4DB2-BD59-A6C34878D82A}">
                    <a16:rowId xmlns:a16="http://schemas.microsoft.com/office/drawing/2014/main" xmlns="" val="3210224287"/>
                  </a:ext>
                </a:extLst>
              </a:tr>
              <a:tr h="0">
                <a:tc>
                  <a:txBody>
                    <a:bodyPr/>
                    <a:lstStyle/>
                    <a:p>
                      <a:pPr marL="57150" marR="0" indent="-57150">
                        <a:spcBef>
                          <a:spcPts val="0"/>
                        </a:spcBef>
                        <a:spcAft>
                          <a:spcPts val="0"/>
                        </a:spcAft>
                      </a:pPr>
                      <a:r>
                        <a:rPr lang="en-US" sz="1400" dirty="0">
                          <a:solidFill>
                            <a:srgbClr val="373739"/>
                          </a:solidFill>
                          <a:effectLst/>
                          <a:latin typeface="Brandon Grotesque Regular"/>
                        </a:rPr>
                        <a:t> </a:t>
                      </a:r>
                      <a:r>
                        <a:rPr lang="en-US" sz="1400" dirty="0" smtClean="0">
                          <a:solidFill>
                            <a:srgbClr val="373739"/>
                          </a:solidFill>
                          <a:effectLst/>
                          <a:latin typeface="Brandon Grotesque Regular"/>
                        </a:rPr>
                        <a:t> Targeted </a:t>
                      </a:r>
                      <a:r>
                        <a:rPr lang="en-US" sz="1400" dirty="0">
                          <a:solidFill>
                            <a:srgbClr val="373739"/>
                          </a:solidFill>
                          <a:effectLst/>
                          <a:latin typeface="Brandon Grotesque Regular"/>
                        </a:rPr>
                        <a:t>treatment; medicine tailored to treat your </a:t>
                      </a:r>
                      <a:r>
                        <a:rPr lang="en-US" sz="1400" dirty="0" smtClean="0">
                          <a:solidFill>
                            <a:srgbClr val="373739"/>
                          </a:solidFill>
                          <a:effectLst/>
                          <a:latin typeface="Brandon Grotesque Regular"/>
                        </a:rPr>
                        <a:t>specific disease/need</a:t>
                      </a:r>
                      <a:endParaRPr lang="en-US" sz="1400" dirty="0">
                        <a:solidFill>
                          <a:srgbClr val="373739"/>
                        </a:solidFill>
                        <a:effectLst/>
                        <a:latin typeface="Brandon Grotesque Regular"/>
                        <a:ea typeface="Calibri" panose="020F0502020204030204" pitchFamily="34" charset="0"/>
                        <a:cs typeface="Times New Roman" panose="02020603050405020304" pitchFamily="18" charset="0"/>
                      </a:endParaRPr>
                    </a:p>
                  </a:txBody>
                  <a:tcPr marL="68580" marR="68580" marT="0" marB="0">
                    <a:lnT w="3175" cap="flat" cmpd="sng" algn="ctr">
                      <a:solidFill>
                        <a:srgbClr val="0067AC"/>
                      </a:solidFill>
                      <a:prstDash val="solid"/>
                      <a:round/>
                      <a:headEnd type="none" w="med" len="med"/>
                      <a:tailEnd type="none" w="med" len="med"/>
                    </a:lnT>
                  </a:tcPr>
                </a:tc>
                <a:tc>
                  <a:txBody>
                    <a:bodyPr/>
                    <a:lstStyle/>
                    <a:p>
                      <a:pPr marL="0" marR="0" algn="ctr">
                        <a:spcBef>
                          <a:spcPts val="0"/>
                        </a:spcBef>
                        <a:spcAft>
                          <a:spcPts val="0"/>
                        </a:spcAft>
                      </a:pPr>
                      <a:r>
                        <a:rPr lang="en-US" sz="1400" dirty="0" smtClean="0">
                          <a:solidFill>
                            <a:srgbClr val="373739"/>
                          </a:solidFill>
                          <a:effectLst/>
                          <a:latin typeface="Brandon Grotesque Regular"/>
                        </a:rPr>
                        <a:t>16%</a:t>
                      </a:r>
                      <a:endParaRPr lang="en-US" sz="1400" dirty="0">
                        <a:solidFill>
                          <a:srgbClr val="373739"/>
                        </a:solidFill>
                        <a:effectLst/>
                        <a:latin typeface="Brandon Grotesque Regular"/>
                        <a:ea typeface="Calibri" panose="020F0502020204030204" pitchFamily="34" charset="0"/>
                        <a:cs typeface="Times New Roman" panose="02020603050405020304" pitchFamily="18" charset="0"/>
                      </a:endParaRPr>
                    </a:p>
                  </a:txBody>
                  <a:tcPr marL="68580" marR="68580" marT="0" marB="0" anchor="ctr">
                    <a:lnT w="3175" cap="flat" cmpd="sng" algn="ctr">
                      <a:solidFill>
                        <a:srgbClr val="0067AC"/>
                      </a:solidFill>
                      <a:prstDash val="solid"/>
                      <a:round/>
                      <a:headEnd type="none" w="med" len="med"/>
                      <a:tailEnd type="none" w="med" len="med"/>
                    </a:lnT>
                  </a:tcPr>
                </a:tc>
                <a:extLst>
                  <a:ext uri="{0D108BD9-81ED-4DB2-BD59-A6C34878D82A}">
                    <a16:rowId xmlns:a16="http://schemas.microsoft.com/office/drawing/2014/main" xmlns="" val="2830992231"/>
                  </a:ext>
                </a:extLst>
              </a:tr>
              <a:tr h="0">
                <a:tc>
                  <a:txBody>
                    <a:bodyPr/>
                    <a:lstStyle/>
                    <a:p>
                      <a:pPr marL="0" marR="0">
                        <a:spcBef>
                          <a:spcPts val="0"/>
                        </a:spcBef>
                        <a:spcAft>
                          <a:spcPts val="0"/>
                        </a:spcAft>
                      </a:pPr>
                      <a:r>
                        <a:rPr lang="en-US" sz="1400" dirty="0">
                          <a:solidFill>
                            <a:srgbClr val="373739"/>
                          </a:solidFill>
                          <a:effectLst/>
                          <a:latin typeface="Brandon Grotesque Regular"/>
                        </a:rPr>
                        <a:t> </a:t>
                      </a:r>
                      <a:r>
                        <a:rPr lang="en-US" sz="1400" dirty="0" smtClean="0">
                          <a:solidFill>
                            <a:srgbClr val="373739"/>
                          </a:solidFill>
                          <a:effectLst/>
                          <a:latin typeface="Brandon Grotesque Regular"/>
                        </a:rPr>
                        <a:t> Individualized </a:t>
                      </a:r>
                      <a:r>
                        <a:rPr lang="en-US" sz="1400" dirty="0">
                          <a:solidFill>
                            <a:srgbClr val="373739"/>
                          </a:solidFill>
                          <a:effectLst/>
                          <a:latin typeface="Brandon Grotesque Regular"/>
                        </a:rPr>
                        <a:t>treatment; treating an individual person</a:t>
                      </a:r>
                      <a:endParaRPr lang="en-US" sz="1400" dirty="0">
                        <a:solidFill>
                          <a:srgbClr val="373739"/>
                        </a:solidFill>
                        <a:effectLst/>
                        <a:latin typeface="Brandon Grotesque Regular"/>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dirty="0" smtClean="0">
                          <a:solidFill>
                            <a:srgbClr val="373739"/>
                          </a:solidFill>
                          <a:effectLst/>
                          <a:latin typeface="Brandon Grotesque Regular"/>
                        </a:rPr>
                        <a:t>15%</a:t>
                      </a:r>
                      <a:endParaRPr lang="en-US" sz="1400" dirty="0">
                        <a:solidFill>
                          <a:srgbClr val="373739"/>
                        </a:solidFill>
                        <a:effectLst/>
                        <a:latin typeface="Brandon Grotesque Regular"/>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4243628028"/>
                  </a:ext>
                </a:extLst>
              </a:tr>
              <a:tr h="0">
                <a:tc>
                  <a:txBody>
                    <a:bodyPr/>
                    <a:lstStyle/>
                    <a:p>
                      <a:pPr marL="57150" marR="0">
                        <a:spcBef>
                          <a:spcPts val="0"/>
                        </a:spcBef>
                        <a:spcAft>
                          <a:spcPts val="0"/>
                        </a:spcAft>
                      </a:pPr>
                      <a:r>
                        <a:rPr lang="en-US" sz="1400" dirty="0" smtClean="0">
                          <a:solidFill>
                            <a:srgbClr val="373739"/>
                          </a:solidFill>
                          <a:effectLst/>
                          <a:latin typeface="Brandon Grotesque Regular"/>
                        </a:rPr>
                        <a:t> Genetic </a:t>
                      </a:r>
                      <a:r>
                        <a:rPr lang="en-US" sz="1400" dirty="0">
                          <a:solidFill>
                            <a:srgbClr val="373739"/>
                          </a:solidFill>
                          <a:effectLst/>
                          <a:latin typeface="Brandon Grotesque Regular"/>
                        </a:rPr>
                        <a:t>treatment/therapies based on your genes/based on genetics</a:t>
                      </a:r>
                      <a:endParaRPr lang="en-US" sz="1400" dirty="0">
                        <a:solidFill>
                          <a:srgbClr val="373739"/>
                        </a:solidFill>
                        <a:effectLst/>
                        <a:latin typeface="Brandon Grotesque Regular"/>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dirty="0" smtClean="0">
                          <a:solidFill>
                            <a:srgbClr val="373739"/>
                          </a:solidFill>
                          <a:effectLst/>
                          <a:latin typeface="Brandon Grotesque Regular"/>
                        </a:rPr>
                        <a:t>10%</a:t>
                      </a:r>
                      <a:endParaRPr lang="en-US" sz="1400" dirty="0">
                        <a:solidFill>
                          <a:srgbClr val="373739"/>
                        </a:solidFill>
                        <a:effectLst/>
                        <a:latin typeface="Brandon Grotesque Regular"/>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621438015"/>
                  </a:ext>
                </a:extLst>
              </a:tr>
              <a:tr h="0">
                <a:tc>
                  <a:txBody>
                    <a:bodyPr/>
                    <a:lstStyle/>
                    <a:p>
                      <a:pPr marL="0" marR="0">
                        <a:spcBef>
                          <a:spcPts val="0"/>
                        </a:spcBef>
                        <a:spcAft>
                          <a:spcPts val="0"/>
                        </a:spcAft>
                      </a:pPr>
                      <a:r>
                        <a:rPr lang="en-US" sz="1400" dirty="0">
                          <a:solidFill>
                            <a:srgbClr val="373739"/>
                          </a:solidFill>
                          <a:effectLst/>
                          <a:latin typeface="Brandon Grotesque Regular"/>
                        </a:rPr>
                        <a:t> </a:t>
                      </a:r>
                      <a:r>
                        <a:rPr lang="en-US" sz="1400" dirty="0" smtClean="0">
                          <a:solidFill>
                            <a:srgbClr val="373739"/>
                          </a:solidFill>
                          <a:effectLst/>
                          <a:latin typeface="Brandon Grotesque Regular"/>
                        </a:rPr>
                        <a:t> Treatment </a:t>
                      </a:r>
                      <a:r>
                        <a:rPr lang="en-US" sz="1400" dirty="0">
                          <a:solidFill>
                            <a:srgbClr val="373739"/>
                          </a:solidFill>
                          <a:effectLst/>
                          <a:latin typeface="Brandon Grotesque Regular"/>
                        </a:rPr>
                        <a:t>based on lifestyle</a:t>
                      </a:r>
                      <a:endParaRPr lang="en-US" sz="1400" dirty="0">
                        <a:solidFill>
                          <a:srgbClr val="373739"/>
                        </a:solidFill>
                        <a:effectLst/>
                        <a:latin typeface="Brandon Grotesque Regular"/>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dirty="0" smtClean="0">
                          <a:solidFill>
                            <a:srgbClr val="373739"/>
                          </a:solidFill>
                          <a:effectLst/>
                          <a:latin typeface="Brandon Grotesque Regular"/>
                        </a:rPr>
                        <a:t>1%</a:t>
                      </a:r>
                      <a:endParaRPr lang="en-US" sz="1400" dirty="0">
                        <a:solidFill>
                          <a:srgbClr val="373739"/>
                        </a:solidFill>
                        <a:effectLst/>
                        <a:latin typeface="Brandon Grotesque Regular"/>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422178919"/>
                  </a:ext>
                </a:extLst>
              </a:tr>
              <a:tr h="0">
                <a:tc>
                  <a:txBody>
                    <a:bodyPr/>
                    <a:lstStyle/>
                    <a:p>
                      <a:pPr marL="0" marR="0">
                        <a:spcBef>
                          <a:spcPts val="0"/>
                        </a:spcBef>
                        <a:spcAft>
                          <a:spcPts val="0"/>
                        </a:spcAft>
                      </a:pPr>
                      <a:r>
                        <a:rPr lang="en-US" sz="1400" dirty="0">
                          <a:solidFill>
                            <a:srgbClr val="373739"/>
                          </a:solidFill>
                          <a:effectLst/>
                          <a:latin typeface="Brandon Grotesque Regular"/>
                        </a:rPr>
                        <a:t>  Can target specific areas of body to prevent disease</a:t>
                      </a:r>
                      <a:endParaRPr lang="en-US" sz="1400" dirty="0">
                        <a:solidFill>
                          <a:srgbClr val="373739"/>
                        </a:solidFill>
                        <a:effectLst/>
                        <a:latin typeface="Brandon Grotesque Regular"/>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dirty="0" smtClean="0">
                          <a:solidFill>
                            <a:srgbClr val="373739"/>
                          </a:solidFill>
                          <a:effectLst/>
                          <a:latin typeface="Brandon Grotesque Regular"/>
                        </a:rPr>
                        <a:t>1%</a:t>
                      </a:r>
                      <a:endParaRPr lang="en-US" sz="1400" dirty="0">
                        <a:solidFill>
                          <a:srgbClr val="373739"/>
                        </a:solidFill>
                        <a:effectLst/>
                        <a:latin typeface="Brandon Grotesque Regular"/>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2079477354"/>
                  </a:ext>
                </a:extLst>
              </a:tr>
              <a:tr h="0">
                <a:tc>
                  <a:txBody>
                    <a:bodyPr/>
                    <a:lstStyle/>
                    <a:p>
                      <a:pPr marL="0" marR="0">
                        <a:spcBef>
                          <a:spcPts val="0"/>
                        </a:spcBef>
                        <a:spcAft>
                          <a:spcPts val="0"/>
                        </a:spcAft>
                      </a:pPr>
                      <a:r>
                        <a:rPr lang="en-US" sz="1600" b="1" dirty="0" smtClean="0">
                          <a:solidFill>
                            <a:srgbClr val="373739"/>
                          </a:solidFill>
                          <a:effectLst/>
                          <a:latin typeface="Brandon Grotesque Regular"/>
                        </a:rPr>
                        <a:t>Other general comments</a:t>
                      </a:r>
                      <a:endParaRPr lang="en-US" sz="2000" b="1" dirty="0">
                        <a:solidFill>
                          <a:srgbClr val="373739"/>
                        </a:solidFill>
                        <a:effectLst/>
                        <a:latin typeface="Brandon Grotesque Regular"/>
                        <a:ea typeface="Calibri" panose="020F0502020204030204" pitchFamily="34" charset="0"/>
                        <a:cs typeface="Times New Roman" panose="02020603050405020304" pitchFamily="18" charset="0"/>
                      </a:endParaRPr>
                    </a:p>
                  </a:txBody>
                  <a:tcPr marL="68580" marR="68580" marT="0" marB="0">
                    <a:lnB w="3175" cap="flat" cmpd="sng" algn="ctr">
                      <a:solidFill>
                        <a:srgbClr val="0067AC"/>
                      </a:solidFill>
                      <a:prstDash val="solid"/>
                      <a:round/>
                      <a:headEnd type="none" w="med" len="med"/>
                      <a:tailEnd type="none" w="med" len="med"/>
                    </a:lnB>
                  </a:tcPr>
                </a:tc>
                <a:tc>
                  <a:txBody>
                    <a:bodyPr/>
                    <a:lstStyle/>
                    <a:p>
                      <a:pPr marL="0" marR="0" algn="ctr">
                        <a:spcBef>
                          <a:spcPts val="0"/>
                        </a:spcBef>
                        <a:spcAft>
                          <a:spcPts val="0"/>
                        </a:spcAft>
                      </a:pPr>
                      <a:r>
                        <a:rPr lang="en-US" sz="1600" b="1" dirty="0" smtClean="0">
                          <a:solidFill>
                            <a:srgbClr val="373739"/>
                          </a:solidFill>
                          <a:effectLst/>
                          <a:latin typeface="Brandon Grotesque Regular"/>
                        </a:rPr>
                        <a:t>28%</a:t>
                      </a:r>
                      <a:endParaRPr lang="en-US" sz="2000" b="1" dirty="0">
                        <a:solidFill>
                          <a:srgbClr val="373739"/>
                        </a:solidFill>
                        <a:effectLst/>
                        <a:latin typeface="Brandon Grotesque Regular"/>
                        <a:ea typeface="Calibri" panose="020F0502020204030204" pitchFamily="34" charset="0"/>
                        <a:cs typeface="Times New Roman" panose="02020603050405020304" pitchFamily="18" charset="0"/>
                      </a:endParaRPr>
                    </a:p>
                  </a:txBody>
                  <a:tcPr marL="68580" marR="68580" marT="0" marB="0" anchor="ctr">
                    <a:lnB w="3175" cap="flat" cmpd="sng" algn="ctr">
                      <a:solidFill>
                        <a:srgbClr val="0067AC"/>
                      </a:solidFill>
                      <a:prstDash val="solid"/>
                      <a:round/>
                      <a:headEnd type="none" w="med" len="med"/>
                      <a:tailEnd type="none" w="med" len="med"/>
                    </a:lnB>
                  </a:tcPr>
                </a:tc>
                <a:extLst>
                  <a:ext uri="{0D108BD9-81ED-4DB2-BD59-A6C34878D82A}">
                    <a16:rowId xmlns:a16="http://schemas.microsoft.com/office/drawing/2014/main" xmlns="" val="721977957"/>
                  </a:ext>
                </a:extLst>
              </a:tr>
              <a:tr h="0">
                <a:tc>
                  <a:txBody>
                    <a:bodyPr/>
                    <a:lstStyle/>
                    <a:p>
                      <a:pPr marL="0" marR="0">
                        <a:spcBef>
                          <a:spcPts val="0"/>
                        </a:spcBef>
                        <a:spcAft>
                          <a:spcPts val="0"/>
                        </a:spcAft>
                      </a:pPr>
                      <a:r>
                        <a:rPr lang="en-US" sz="1400">
                          <a:solidFill>
                            <a:srgbClr val="373739"/>
                          </a:solidFill>
                          <a:effectLst/>
                          <a:latin typeface="Brandon Grotesque Regular"/>
                        </a:rPr>
                        <a:t>  Heard of it; have heard the term (general)</a:t>
                      </a:r>
                      <a:endParaRPr lang="en-US" sz="1400">
                        <a:solidFill>
                          <a:srgbClr val="373739"/>
                        </a:solidFill>
                        <a:effectLst/>
                        <a:latin typeface="Brandon Grotesque Regular"/>
                        <a:ea typeface="Calibri" panose="020F0502020204030204" pitchFamily="34" charset="0"/>
                        <a:cs typeface="Times New Roman" panose="02020603050405020304" pitchFamily="18" charset="0"/>
                      </a:endParaRPr>
                    </a:p>
                  </a:txBody>
                  <a:tcPr marL="68580" marR="68580" marT="0" marB="0">
                    <a:lnT w="3175" cap="flat" cmpd="sng" algn="ctr">
                      <a:solidFill>
                        <a:srgbClr val="0067AC"/>
                      </a:solidFill>
                      <a:prstDash val="solid"/>
                      <a:round/>
                      <a:headEnd type="none" w="med" len="med"/>
                      <a:tailEnd type="none" w="med" len="med"/>
                    </a:lnT>
                  </a:tcPr>
                </a:tc>
                <a:tc>
                  <a:txBody>
                    <a:bodyPr/>
                    <a:lstStyle/>
                    <a:p>
                      <a:pPr marL="0" marR="0" algn="ctr">
                        <a:spcBef>
                          <a:spcPts val="0"/>
                        </a:spcBef>
                        <a:spcAft>
                          <a:spcPts val="0"/>
                        </a:spcAft>
                      </a:pPr>
                      <a:r>
                        <a:rPr lang="en-US" sz="1400" dirty="0" smtClean="0">
                          <a:solidFill>
                            <a:srgbClr val="373739"/>
                          </a:solidFill>
                          <a:effectLst/>
                          <a:latin typeface="Brandon Grotesque Regular"/>
                        </a:rPr>
                        <a:t>16%</a:t>
                      </a:r>
                      <a:endParaRPr lang="en-US" sz="1400" dirty="0">
                        <a:solidFill>
                          <a:srgbClr val="373739"/>
                        </a:solidFill>
                        <a:effectLst/>
                        <a:latin typeface="Brandon Grotesque Regular"/>
                        <a:ea typeface="Calibri" panose="020F0502020204030204" pitchFamily="34" charset="0"/>
                        <a:cs typeface="Times New Roman" panose="02020603050405020304" pitchFamily="18" charset="0"/>
                      </a:endParaRPr>
                    </a:p>
                  </a:txBody>
                  <a:tcPr marL="68580" marR="68580" marT="0" marB="0" anchor="ctr">
                    <a:lnT w="3175" cap="flat" cmpd="sng" algn="ctr">
                      <a:solidFill>
                        <a:srgbClr val="0067AC"/>
                      </a:solidFill>
                      <a:prstDash val="solid"/>
                      <a:round/>
                      <a:headEnd type="none" w="med" len="med"/>
                      <a:tailEnd type="none" w="med" len="med"/>
                    </a:lnT>
                  </a:tcPr>
                </a:tc>
                <a:extLst>
                  <a:ext uri="{0D108BD9-81ED-4DB2-BD59-A6C34878D82A}">
                    <a16:rowId xmlns:a16="http://schemas.microsoft.com/office/drawing/2014/main" xmlns="" val="2803983767"/>
                  </a:ext>
                </a:extLst>
              </a:tr>
              <a:tr h="0">
                <a:tc>
                  <a:txBody>
                    <a:bodyPr/>
                    <a:lstStyle/>
                    <a:p>
                      <a:pPr marL="0" marR="0">
                        <a:spcBef>
                          <a:spcPts val="0"/>
                        </a:spcBef>
                        <a:spcAft>
                          <a:spcPts val="0"/>
                        </a:spcAft>
                      </a:pPr>
                      <a:r>
                        <a:rPr lang="en-US" sz="1400">
                          <a:solidFill>
                            <a:srgbClr val="373739"/>
                          </a:solidFill>
                          <a:effectLst/>
                          <a:latin typeface="Brandon Grotesque Regular"/>
                        </a:rPr>
                        <a:t>  Good medicine; better medicine (non-specific)</a:t>
                      </a:r>
                      <a:endParaRPr lang="en-US" sz="1400">
                        <a:solidFill>
                          <a:srgbClr val="373739"/>
                        </a:solidFill>
                        <a:effectLst/>
                        <a:latin typeface="Brandon Grotesque Regular"/>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dirty="0" smtClean="0">
                          <a:solidFill>
                            <a:srgbClr val="373739"/>
                          </a:solidFill>
                          <a:effectLst/>
                          <a:latin typeface="Brandon Grotesque Regular"/>
                        </a:rPr>
                        <a:t>4%</a:t>
                      </a:r>
                      <a:endParaRPr lang="en-US" sz="1400" dirty="0">
                        <a:solidFill>
                          <a:srgbClr val="373739"/>
                        </a:solidFill>
                        <a:effectLst/>
                        <a:latin typeface="Brandon Grotesque Regular"/>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374667616"/>
                  </a:ext>
                </a:extLst>
              </a:tr>
              <a:tr h="0">
                <a:tc>
                  <a:txBody>
                    <a:bodyPr/>
                    <a:lstStyle/>
                    <a:p>
                      <a:pPr marL="0" marR="0">
                        <a:spcBef>
                          <a:spcPts val="0"/>
                        </a:spcBef>
                        <a:spcAft>
                          <a:spcPts val="0"/>
                        </a:spcAft>
                      </a:pPr>
                      <a:r>
                        <a:rPr lang="en-US" sz="1400">
                          <a:solidFill>
                            <a:srgbClr val="373739"/>
                          </a:solidFill>
                          <a:effectLst/>
                          <a:latin typeface="Brandon Grotesque Regular"/>
                        </a:rPr>
                        <a:t>  Becoming more popular, on the upward swing/on the increase</a:t>
                      </a:r>
                      <a:endParaRPr lang="en-US" sz="1400">
                        <a:solidFill>
                          <a:srgbClr val="373739"/>
                        </a:solidFill>
                        <a:effectLst/>
                        <a:latin typeface="Brandon Grotesque Regular"/>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dirty="0" smtClean="0">
                          <a:solidFill>
                            <a:srgbClr val="373739"/>
                          </a:solidFill>
                          <a:effectLst/>
                          <a:latin typeface="Brandon Grotesque Regular"/>
                        </a:rPr>
                        <a:t>3%</a:t>
                      </a:r>
                      <a:endParaRPr lang="en-US" sz="1400" dirty="0">
                        <a:solidFill>
                          <a:srgbClr val="373739"/>
                        </a:solidFill>
                        <a:effectLst/>
                        <a:latin typeface="Brandon Grotesque Regular"/>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2200168"/>
                  </a:ext>
                </a:extLst>
              </a:tr>
              <a:tr h="0">
                <a:tc>
                  <a:txBody>
                    <a:bodyPr/>
                    <a:lstStyle/>
                    <a:p>
                      <a:pPr marL="0" marR="0">
                        <a:spcBef>
                          <a:spcPts val="0"/>
                        </a:spcBef>
                        <a:spcAft>
                          <a:spcPts val="0"/>
                        </a:spcAft>
                      </a:pPr>
                      <a:r>
                        <a:rPr lang="en-US" sz="1400">
                          <a:solidFill>
                            <a:srgbClr val="373739"/>
                          </a:solidFill>
                          <a:effectLst/>
                          <a:latin typeface="Brandon Grotesque Regular"/>
                        </a:rPr>
                        <a:t>  More effective; it works good</a:t>
                      </a:r>
                      <a:endParaRPr lang="en-US" sz="1400">
                        <a:solidFill>
                          <a:srgbClr val="373739"/>
                        </a:solidFill>
                        <a:effectLst/>
                        <a:latin typeface="Brandon Grotesque Regular"/>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dirty="0" smtClean="0">
                          <a:solidFill>
                            <a:srgbClr val="373739"/>
                          </a:solidFill>
                          <a:effectLst/>
                          <a:latin typeface="Brandon Grotesque Regular"/>
                        </a:rPr>
                        <a:t>3%</a:t>
                      </a:r>
                      <a:endParaRPr lang="en-US" sz="1400" dirty="0">
                        <a:solidFill>
                          <a:srgbClr val="373739"/>
                        </a:solidFill>
                        <a:effectLst/>
                        <a:latin typeface="Brandon Grotesque Regular"/>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934242698"/>
                  </a:ext>
                </a:extLst>
              </a:tr>
              <a:tr h="0">
                <a:tc>
                  <a:txBody>
                    <a:bodyPr/>
                    <a:lstStyle/>
                    <a:p>
                      <a:pPr marL="0" marR="0">
                        <a:spcBef>
                          <a:spcPts val="0"/>
                        </a:spcBef>
                        <a:spcAft>
                          <a:spcPts val="0"/>
                        </a:spcAft>
                      </a:pPr>
                      <a:r>
                        <a:rPr lang="en-US" sz="1400">
                          <a:solidFill>
                            <a:srgbClr val="373739"/>
                          </a:solidFill>
                          <a:effectLst/>
                          <a:latin typeface="Brandon Grotesque Regular"/>
                        </a:rPr>
                        <a:t>  Used for cancer treatment; for cancer patients</a:t>
                      </a:r>
                      <a:endParaRPr lang="en-US" sz="1400">
                        <a:solidFill>
                          <a:srgbClr val="373739"/>
                        </a:solidFill>
                        <a:effectLst/>
                        <a:latin typeface="Brandon Grotesque Regular"/>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dirty="0" smtClean="0">
                          <a:solidFill>
                            <a:srgbClr val="373739"/>
                          </a:solidFill>
                          <a:effectLst/>
                          <a:latin typeface="Brandon Grotesque Regular"/>
                        </a:rPr>
                        <a:t>2%</a:t>
                      </a:r>
                      <a:endParaRPr lang="en-US" sz="1400" dirty="0">
                        <a:solidFill>
                          <a:srgbClr val="373739"/>
                        </a:solidFill>
                        <a:effectLst/>
                        <a:latin typeface="Brandon Grotesque Regular"/>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720473512"/>
                  </a:ext>
                </a:extLst>
              </a:tr>
              <a:tr h="0">
                <a:tc>
                  <a:txBody>
                    <a:bodyPr/>
                    <a:lstStyle/>
                    <a:p>
                      <a:pPr marL="0" marR="0">
                        <a:spcBef>
                          <a:spcPts val="0"/>
                        </a:spcBef>
                        <a:spcAft>
                          <a:spcPts val="0"/>
                        </a:spcAft>
                      </a:pPr>
                      <a:r>
                        <a:rPr lang="en-US" sz="1600" b="1" dirty="0" smtClean="0">
                          <a:solidFill>
                            <a:srgbClr val="373739"/>
                          </a:solidFill>
                          <a:effectLst/>
                          <a:latin typeface="Brandon Grotesque Regular"/>
                        </a:rPr>
                        <a:t>Not sure</a:t>
                      </a:r>
                      <a:endParaRPr lang="en-US" sz="1600" b="1" dirty="0">
                        <a:solidFill>
                          <a:srgbClr val="373739"/>
                        </a:solidFill>
                        <a:effectLst/>
                        <a:latin typeface="Brandon Grotesque Regular"/>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b="1" dirty="0" smtClean="0">
                          <a:solidFill>
                            <a:srgbClr val="373739"/>
                          </a:solidFill>
                          <a:effectLst/>
                          <a:latin typeface="Brandon Grotesque Regular"/>
                        </a:rPr>
                        <a:t>34%</a:t>
                      </a:r>
                      <a:endParaRPr lang="en-US" sz="1600" b="1" dirty="0">
                        <a:solidFill>
                          <a:srgbClr val="373739"/>
                        </a:solidFill>
                        <a:effectLst/>
                        <a:latin typeface="Brandon Grotesque Regular"/>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2433212580"/>
                  </a:ext>
                </a:extLst>
              </a:tr>
            </a:tbl>
          </a:graphicData>
        </a:graphic>
      </p:graphicFrame>
      <p:sp>
        <p:nvSpPr>
          <p:cNvPr id="14" name="Subtitle 2"/>
          <p:cNvSpPr txBox="1">
            <a:spLocks/>
          </p:cNvSpPr>
          <p:nvPr/>
        </p:nvSpPr>
        <p:spPr>
          <a:xfrm>
            <a:off x="378400" y="307006"/>
            <a:ext cx="8157215" cy="990981"/>
          </a:xfrm>
          <a:prstGeom prst="rect">
            <a:avLst/>
          </a:prstGeom>
        </p:spPr>
        <p:txBody>
          <a:bodyPr vert="horz" lIns="91440" tIns="45720" rIns="91440" bIns="45720" rtlCol="0" anchor="ctr">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2400" dirty="0" smtClean="0">
                <a:solidFill>
                  <a:srgbClr val="08436F"/>
                </a:solidFill>
                <a:latin typeface="Brandon Grotesque Regular"/>
                <a:cs typeface="Brandon Grotesque Regular"/>
              </a:rPr>
              <a:t>Among those who have heard about personalized medicine, nearly a third cannot describe it.</a:t>
            </a:r>
            <a:endParaRPr lang="en-US" sz="2400" dirty="0">
              <a:solidFill>
                <a:srgbClr val="08436F"/>
              </a:solidFill>
              <a:latin typeface="Brandon Grotesque Regular"/>
              <a:cs typeface="Brandon Grotesque Regular"/>
            </a:endParaRPr>
          </a:p>
        </p:txBody>
      </p:sp>
      <p:cxnSp>
        <p:nvCxnSpPr>
          <p:cNvPr id="18" name="Straight Connector 17"/>
          <p:cNvCxnSpPr/>
          <p:nvPr/>
        </p:nvCxnSpPr>
        <p:spPr>
          <a:xfrm flipV="1">
            <a:off x="1215" y="1329724"/>
            <a:ext cx="8534400" cy="4354"/>
          </a:xfrm>
          <a:prstGeom prst="line">
            <a:avLst/>
          </a:prstGeom>
          <a:ln>
            <a:solidFill>
              <a:srgbClr val="00A8CC"/>
            </a:solidFill>
            <a:prstDash val="sysDot"/>
          </a:ln>
          <a:effectLst/>
        </p:spPr>
        <p:style>
          <a:lnRef idx="2">
            <a:schemeClr val="accent1"/>
          </a:lnRef>
          <a:fillRef idx="0">
            <a:schemeClr val="accent1"/>
          </a:fillRef>
          <a:effectRef idx="1">
            <a:schemeClr val="accent1"/>
          </a:effectRef>
          <a:fontRef idx="minor">
            <a:schemeClr val="tx1"/>
          </a:fontRef>
        </p:style>
      </p:cxnSp>
      <p:sp>
        <p:nvSpPr>
          <p:cNvPr id="19" name="Rounded Rectangular Callout 18"/>
          <p:cNvSpPr/>
          <p:nvPr/>
        </p:nvSpPr>
        <p:spPr>
          <a:xfrm>
            <a:off x="482600" y="4958042"/>
            <a:ext cx="4174067" cy="999955"/>
          </a:xfrm>
          <a:prstGeom prst="wedgeRoundRectCallout">
            <a:avLst/>
          </a:prstGeom>
          <a:noFill/>
          <a:ln>
            <a:solidFill>
              <a:srgbClr val="0067A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rgbClr val="00A8CC"/>
                </a:solidFill>
                <a:latin typeface="Brandon Grotesque Regular"/>
              </a:rPr>
              <a:t>“An </a:t>
            </a:r>
            <a:r>
              <a:rPr lang="en-US" sz="1200" dirty="0">
                <a:solidFill>
                  <a:srgbClr val="00A8CC"/>
                </a:solidFill>
                <a:latin typeface="Brandon Grotesque Regular"/>
              </a:rPr>
              <a:t>emerging approach for disease </a:t>
            </a:r>
            <a:r>
              <a:rPr lang="en-US" sz="1200" dirty="0" smtClean="0">
                <a:solidFill>
                  <a:srgbClr val="00A8CC"/>
                </a:solidFill>
                <a:latin typeface="Brandon Grotesque Regular"/>
              </a:rPr>
              <a:t>treatment </a:t>
            </a:r>
            <a:r>
              <a:rPr lang="en-US" sz="1200" dirty="0">
                <a:solidFill>
                  <a:srgbClr val="00A8CC"/>
                </a:solidFill>
                <a:latin typeface="Brandon Grotesque Regular"/>
              </a:rPr>
              <a:t>and prevention that takes into account individual variability in genes, environment, and lifestyle for each person and differs from person to person according to their particular requirements and pre existing conditions</a:t>
            </a:r>
            <a:r>
              <a:rPr lang="en-US" sz="1200" dirty="0" smtClean="0">
                <a:solidFill>
                  <a:srgbClr val="00A8CC"/>
                </a:solidFill>
                <a:latin typeface="Brandon Grotesque Regular"/>
              </a:rPr>
              <a:t>.”</a:t>
            </a:r>
            <a:endParaRPr lang="en-US" sz="1200" dirty="0">
              <a:solidFill>
                <a:srgbClr val="00A8CC"/>
              </a:solidFill>
              <a:latin typeface="Brandon Grotesque Regular"/>
            </a:endParaRPr>
          </a:p>
        </p:txBody>
      </p:sp>
      <p:sp>
        <p:nvSpPr>
          <p:cNvPr id="20" name="Rounded Rectangular Callout 19"/>
          <p:cNvSpPr/>
          <p:nvPr/>
        </p:nvSpPr>
        <p:spPr>
          <a:xfrm>
            <a:off x="4829388" y="4958042"/>
            <a:ext cx="3368284" cy="796546"/>
          </a:xfrm>
          <a:prstGeom prst="wedgeRoundRectCallout">
            <a:avLst/>
          </a:prstGeom>
          <a:noFill/>
          <a:ln>
            <a:solidFill>
              <a:srgbClr val="0067A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rgbClr val="00A8CC"/>
                </a:solidFill>
                <a:latin typeface="Brandon Grotesque Regular"/>
              </a:rPr>
              <a:t>“Advances in determining what the gene markers in DNA mean for health issues allows for individualized treatments possibly even down to resolving issues before they occur.”</a:t>
            </a:r>
          </a:p>
        </p:txBody>
      </p:sp>
    </p:spTree>
    <p:extLst>
      <p:ext uri="{BB962C8B-B14F-4D97-AF65-F5344CB8AC3E}">
        <p14:creationId xmlns:p14="http://schemas.microsoft.com/office/powerpoint/2010/main" val="31996742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58790" y="6410698"/>
            <a:ext cx="7202130" cy="369332"/>
          </a:xfrm>
          <a:prstGeom prst="rect">
            <a:avLst/>
          </a:prstGeom>
        </p:spPr>
        <p:txBody>
          <a:bodyPr wrap="square">
            <a:spAutoFit/>
          </a:bodyPr>
          <a:lstStyle/>
          <a:p>
            <a:r>
              <a:rPr lang="en-US" sz="900" dirty="0" smtClean="0">
                <a:latin typeface="Brandon Grotesque Regular"/>
              </a:rPr>
              <a:t>Q11. </a:t>
            </a:r>
            <a:r>
              <a:rPr lang="en-US" sz="900" dirty="0">
                <a:latin typeface="Brandon Grotesque Regular"/>
              </a:rPr>
              <a:t>[IF HEARD OR READ SOMETHING ABOUT PERSONALIZED OR PRECISION MEDICINE] </a:t>
            </a:r>
            <a:r>
              <a:rPr lang="en-US" sz="900" dirty="0" smtClean="0">
                <a:latin typeface="Brandon Grotesque Regular"/>
              </a:rPr>
              <a:t>Does </a:t>
            </a:r>
            <a:r>
              <a:rPr lang="en-US" sz="900" dirty="0">
                <a:latin typeface="Brandon Grotesque Regular"/>
              </a:rPr>
              <a:t>this description match with what you thought </a:t>
            </a:r>
            <a:r>
              <a:rPr lang="en-US" sz="900" dirty="0">
                <a:latin typeface="Brandon Grotesque Regular"/>
              </a:rPr>
              <a:t>p</a:t>
            </a:r>
            <a:r>
              <a:rPr lang="en-US" sz="900" dirty="0" smtClean="0">
                <a:latin typeface="Brandon Grotesque Regular"/>
              </a:rPr>
              <a:t>ersonalized </a:t>
            </a:r>
            <a:r>
              <a:rPr lang="en-US" sz="900" dirty="0" smtClean="0">
                <a:latin typeface="Brandon Grotesque Regular"/>
              </a:rPr>
              <a:t>medicine </a:t>
            </a:r>
            <a:r>
              <a:rPr lang="en-US" sz="900" dirty="0">
                <a:latin typeface="Brandon Grotesque Regular"/>
              </a:rPr>
              <a:t>or precision medicine was, or is this something different from what you had in mind?</a:t>
            </a:r>
            <a:endParaRPr lang="en-US" sz="900" dirty="0" smtClean="0">
              <a:latin typeface="Brandon Grotesque Regular"/>
            </a:endParaRPr>
          </a:p>
        </p:txBody>
      </p:sp>
      <p:pic>
        <p:nvPicPr>
          <p:cNvPr id="11" name="Picture 2" descr="S:\- Design Documents - Templates, Logos, Style Guide\Image Gallery\KRC Logos\KRC_LI_CMYK_P.jpg"/>
          <p:cNvPicPr>
            <a:picLocks noChangeAspect="1" noChangeArrowheads="1"/>
          </p:cNvPicPr>
          <p:nvPr/>
        </p:nvPicPr>
        <p:blipFill>
          <a:blip r:embed="rId3" cstate="print">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8671804" y="6396659"/>
            <a:ext cx="469625" cy="469625"/>
          </a:xfrm>
          <a:prstGeom prst="rect">
            <a:avLst/>
          </a:prstGeom>
          <a:noFill/>
          <a:extLst>
            <a:ext uri="{909E8E84-426E-40DD-AFC4-6F175D3DCCD1}">
              <a14:hiddenFill xmlns:a14="http://schemas.microsoft.com/office/drawing/2010/main">
                <a:solidFill>
                  <a:srgbClr val="FFFFFF"/>
                </a:solidFill>
              </a14:hiddenFill>
            </a:ext>
          </a:extLst>
        </p:spPr>
      </p:pic>
      <p:sp>
        <p:nvSpPr>
          <p:cNvPr id="12" name="Slide Number Placeholder 5"/>
          <p:cNvSpPr txBox="1">
            <a:spLocks/>
          </p:cNvSpPr>
          <p:nvPr/>
        </p:nvSpPr>
        <p:spPr>
          <a:xfrm>
            <a:off x="7976057" y="6519138"/>
            <a:ext cx="720470" cy="220701"/>
          </a:xfrm>
          <a:prstGeom prst="rect">
            <a:avLst/>
          </a:prstGeom>
        </p:spPr>
        <p:txBody>
          <a:bodyPr/>
          <a:lstStyle>
            <a:defPPr>
              <a:defRPr lang="en-US"/>
            </a:defPPr>
            <a:lvl1pPr marL="0" algn="r" defTabSz="914400" rtl="0" eaLnBrk="1" latinLnBrk="0" hangingPunct="1">
              <a:defRPr sz="9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5A0E975F-4CC4-A547-941D-3161D2A3D523}" type="slidenum">
              <a:rPr kumimoji="0" lang="en-US" sz="900" b="0" i="0" u="none" strike="noStrike" kern="1200" cap="none" spc="0" normalizeH="0" baseline="0" noProof="0" smtClean="0">
                <a:ln>
                  <a:noFill/>
                </a:ln>
                <a:solidFill>
                  <a:srgbClr val="00306C"/>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900" b="0" i="0" u="none" strike="noStrike" kern="1200" cap="none" spc="0" normalizeH="0" baseline="0" noProof="0" dirty="0">
              <a:ln>
                <a:noFill/>
              </a:ln>
              <a:solidFill>
                <a:srgbClr val="00306C"/>
              </a:solidFill>
              <a:effectLst/>
              <a:uLnTx/>
              <a:uFillTx/>
              <a:latin typeface="Arial"/>
              <a:ea typeface="+mn-ea"/>
              <a:cs typeface="+mn-cs"/>
            </a:endParaRPr>
          </a:p>
        </p:txBody>
      </p:sp>
      <p:cxnSp>
        <p:nvCxnSpPr>
          <p:cNvPr id="13" name="Straight Connector 12"/>
          <p:cNvCxnSpPr/>
          <p:nvPr/>
        </p:nvCxnSpPr>
        <p:spPr>
          <a:xfrm>
            <a:off x="8709090" y="6519138"/>
            <a:ext cx="0" cy="220701"/>
          </a:xfrm>
          <a:prstGeom prst="line">
            <a:avLst/>
          </a:prstGeom>
          <a:ln w="9525" cmpd="sng">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2" name="Rectangle 1"/>
          <p:cNvSpPr/>
          <p:nvPr/>
        </p:nvSpPr>
        <p:spPr>
          <a:xfrm>
            <a:off x="396238" y="1969895"/>
            <a:ext cx="2980267" cy="3754874"/>
          </a:xfrm>
          <a:prstGeom prst="rect">
            <a:avLst/>
          </a:prstGeom>
          <a:solidFill>
            <a:schemeClr val="bg1">
              <a:lumMod val="95000"/>
            </a:schemeClr>
          </a:solidFill>
          <a:ln>
            <a:noFill/>
          </a:ln>
          <a:effectLst/>
        </p:spPr>
        <p:txBody>
          <a:bodyPr wrap="square">
            <a:spAutoFit/>
          </a:bodyPr>
          <a:lstStyle/>
          <a:p>
            <a:r>
              <a:rPr lang="en-US" sz="1400" dirty="0" smtClean="0">
                <a:solidFill>
                  <a:srgbClr val="08436F"/>
                </a:solidFill>
                <a:latin typeface="Brandon Grotesque Regular"/>
              </a:rPr>
              <a:t>Personalized </a:t>
            </a:r>
            <a:r>
              <a:rPr lang="en-US" sz="1400" dirty="0">
                <a:solidFill>
                  <a:srgbClr val="08436F"/>
                </a:solidFill>
                <a:latin typeface="Brandon Grotesque Regular"/>
              </a:rPr>
              <a:t>medicine, sometimes referred to as precision medicine, is an emerging field that uses diagnostic tools to identify specific biological markers, often genetic, to help determine which medical treatments and procedures will be best for each patient. By combining this information with an individual's medical records and circumstances, p</a:t>
            </a:r>
            <a:r>
              <a:rPr lang="en-US" sz="1400" dirty="0" smtClean="0">
                <a:solidFill>
                  <a:srgbClr val="08436F"/>
                </a:solidFill>
                <a:latin typeface="Brandon Grotesque Regular"/>
              </a:rPr>
              <a:t>ersonalized medicine </a:t>
            </a:r>
            <a:r>
              <a:rPr lang="en-US" sz="1400" dirty="0">
                <a:solidFill>
                  <a:srgbClr val="08436F"/>
                </a:solidFill>
                <a:latin typeface="Brandon Grotesque Regular"/>
              </a:rPr>
              <a:t>allows doctors and patients to develop targeted prevention and treatment plans. The goal is to provide the right treatment in the right dose to the right patient at the right time</a:t>
            </a:r>
            <a:r>
              <a:rPr lang="en-US" sz="1400" dirty="0" smtClean="0">
                <a:solidFill>
                  <a:srgbClr val="08436F"/>
                </a:solidFill>
                <a:latin typeface="Brandon Grotesque Regular"/>
              </a:rPr>
              <a:t>.   </a:t>
            </a:r>
            <a:endParaRPr lang="en-US" sz="1400" dirty="0">
              <a:solidFill>
                <a:srgbClr val="08436F"/>
              </a:solidFill>
              <a:latin typeface="Brandon Grotesque Regular"/>
            </a:endParaRPr>
          </a:p>
        </p:txBody>
      </p:sp>
      <p:grpSp>
        <p:nvGrpSpPr>
          <p:cNvPr id="3" name="Group 2"/>
          <p:cNvGrpSpPr/>
          <p:nvPr/>
        </p:nvGrpSpPr>
        <p:grpSpPr>
          <a:xfrm>
            <a:off x="2489200" y="2520833"/>
            <a:ext cx="6728428" cy="3170895"/>
            <a:chOff x="1362456" y="3374136"/>
            <a:chExt cx="6419088" cy="2928112"/>
          </a:xfrm>
        </p:grpSpPr>
        <p:graphicFrame>
          <p:nvGraphicFramePr>
            <p:cNvPr id="6" name="Chart 5"/>
            <p:cNvGraphicFramePr/>
            <p:nvPr>
              <p:extLst>
                <p:ext uri="{D42A27DB-BD31-4B8C-83A1-F6EECF244321}">
                  <p14:modId xmlns:p14="http://schemas.microsoft.com/office/powerpoint/2010/main" val="1173427835"/>
                </p:ext>
              </p:extLst>
            </p:nvPr>
          </p:nvGraphicFramePr>
          <p:xfrm>
            <a:off x="1362456" y="3374136"/>
            <a:ext cx="6419088" cy="2928112"/>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p:cNvSpPr txBox="1"/>
            <p:nvPr/>
          </p:nvSpPr>
          <p:spPr>
            <a:xfrm>
              <a:off x="5811548" y="5461187"/>
              <a:ext cx="1592668" cy="596844"/>
            </a:xfrm>
            <a:prstGeom prst="rect">
              <a:avLst/>
            </a:prstGeom>
            <a:noFill/>
          </p:spPr>
          <p:txBody>
            <a:bodyPr wrap="square" rtlCol="0">
              <a:spAutoFit/>
            </a:bodyPr>
            <a:lstStyle/>
            <a:p>
              <a:r>
                <a:rPr lang="en-US" sz="1200" dirty="0" smtClean="0">
                  <a:solidFill>
                    <a:srgbClr val="08436F"/>
                  </a:solidFill>
                  <a:latin typeface="Brandon Grotesque Regular"/>
                </a:rPr>
                <a:t>n=344 heard of personalized or precision medicine</a:t>
              </a:r>
              <a:endParaRPr lang="en-US" sz="1200" dirty="0">
                <a:solidFill>
                  <a:srgbClr val="08436F"/>
                </a:solidFill>
                <a:latin typeface="Brandon Grotesque Regular"/>
              </a:endParaRPr>
            </a:p>
          </p:txBody>
        </p:sp>
      </p:grpSp>
      <p:sp>
        <p:nvSpPr>
          <p:cNvPr id="14" name="Subtitle 2"/>
          <p:cNvSpPr>
            <a:spLocks noGrp="1"/>
          </p:cNvSpPr>
          <p:nvPr>
            <p:ph type="subTitle" idx="1"/>
          </p:nvPr>
        </p:nvSpPr>
        <p:spPr>
          <a:xfrm>
            <a:off x="457199" y="287866"/>
            <a:ext cx="8078415" cy="1110921"/>
          </a:xfrm>
        </p:spPr>
        <p:txBody>
          <a:bodyPr anchor="ctr">
            <a:noAutofit/>
          </a:bodyPr>
          <a:lstStyle/>
          <a:p>
            <a:pPr algn="l"/>
            <a:r>
              <a:rPr lang="en-US" sz="2000" dirty="0" smtClean="0">
                <a:solidFill>
                  <a:srgbClr val="08436F"/>
                </a:solidFill>
                <a:latin typeface="Brandon Grotesque Regular"/>
                <a:cs typeface="Brandon Grotesque Regular"/>
              </a:rPr>
              <a:t>When those who heard of </a:t>
            </a:r>
            <a:r>
              <a:rPr lang="en-US" sz="2000" dirty="0">
                <a:solidFill>
                  <a:srgbClr val="08436F"/>
                </a:solidFill>
                <a:latin typeface="Brandon Grotesque Regular"/>
                <a:cs typeface="Brandon Grotesque Regular"/>
              </a:rPr>
              <a:t>p</a:t>
            </a:r>
            <a:r>
              <a:rPr lang="en-US" sz="2000" dirty="0" smtClean="0">
                <a:solidFill>
                  <a:srgbClr val="08436F"/>
                </a:solidFill>
                <a:latin typeface="Brandon Grotesque Regular"/>
                <a:cs typeface="Brandon Grotesque Regular"/>
              </a:rPr>
              <a:t>ersonalized medicine are shown a description, 3 in 4 confirm it is what they thought. </a:t>
            </a:r>
            <a:r>
              <a:rPr lang="en-US" sz="2000" dirty="0">
                <a:solidFill>
                  <a:srgbClr val="08436F"/>
                </a:solidFill>
                <a:latin typeface="Brandon Grotesque Regular"/>
                <a:cs typeface="Brandon Grotesque Regular"/>
              </a:rPr>
              <a:t>Therefore, </a:t>
            </a:r>
            <a:r>
              <a:rPr lang="en-US" sz="2000" dirty="0" smtClean="0">
                <a:solidFill>
                  <a:srgbClr val="08436F"/>
                </a:solidFill>
                <a:latin typeface="Brandon Grotesque Regular"/>
                <a:cs typeface="Brandon Grotesque Regular"/>
              </a:rPr>
              <a:t>about </a:t>
            </a:r>
            <a:r>
              <a:rPr lang="en-US" sz="2000" dirty="0">
                <a:solidFill>
                  <a:srgbClr val="08436F"/>
                </a:solidFill>
                <a:latin typeface="Brandon Grotesque Regular"/>
                <a:cs typeface="Brandon Grotesque Regular"/>
              </a:rPr>
              <a:t>1 in 4 </a:t>
            </a:r>
            <a:r>
              <a:rPr lang="en-US" sz="2000" dirty="0" smtClean="0">
                <a:solidFill>
                  <a:srgbClr val="08436F"/>
                </a:solidFill>
                <a:latin typeface="Brandon Grotesque Regular"/>
                <a:cs typeface="Brandon Grotesque Regular"/>
              </a:rPr>
              <a:t>confirm they have </a:t>
            </a:r>
            <a:r>
              <a:rPr lang="en-US" sz="2000" dirty="0">
                <a:solidFill>
                  <a:srgbClr val="08436F"/>
                </a:solidFill>
                <a:latin typeface="Brandon Grotesque Regular"/>
                <a:cs typeface="Brandon Grotesque Regular"/>
              </a:rPr>
              <a:t>heard </a:t>
            </a:r>
            <a:r>
              <a:rPr lang="en-US" sz="2000" dirty="0" smtClean="0">
                <a:solidFill>
                  <a:srgbClr val="08436F"/>
                </a:solidFill>
                <a:latin typeface="Brandon Grotesque Regular"/>
                <a:cs typeface="Brandon Grotesque Regular"/>
              </a:rPr>
              <a:t>about personalized </a:t>
            </a:r>
            <a:r>
              <a:rPr lang="en-US" sz="2000" dirty="0">
                <a:solidFill>
                  <a:srgbClr val="08436F"/>
                </a:solidFill>
                <a:latin typeface="Brandon Grotesque Regular"/>
                <a:cs typeface="Brandon Grotesque Regular"/>
              </a:rPr>
              <a:t>medicine. </a:t>
            </a:r>
          </a:p>
        </p:txBody>
      </p:sp>
      <p:cxnSp>
        <p:nvCxnSpPr>
          <p:cNvPr id="16" name="Straight Connector 15"/>
          <p:cNvCxnSpPr/>
          <p:nvPr/>
        </p:nvCxnSpPr>
        <p:spPr>
          <a:xfrm flipV="1">
            <a:off x="1215" y="1329724"/>
            <a:ext cx="8534400" cy="4354"/>
          </a:xfrm>
          <a:prstGeom prst="line">
            <a:avLst/>
          </a:prstGeom>
          <a:ln>
            <a:solidFill>
              <a:srgbClr val="00A8CC"/>
            </a:solidFill>
            <a:prstDash val="sysDot"/>
          </a:ln>
          <a:effectLst/>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3679898" y="1544939"/>
            <a:ext cx="5234337" cy="830997"/>
          </a:xfrm>
          <a:prstGeom prst="rect">
            <a:avLst/>
          </a:prstGeom>
          <a:noFill/>
        </p:spPr>
        <p:txBody>
          <a:bodyPr wrap="square" rtlCol="0">
            <a:spAutoFit/>
          </a:bodyPr>
          <a:lstStyle/>
          <a:p>
            <a:r>
              <a:rPr lang="en-US" sz="1600" i="1" dirty="0" smtClean="0">
                <a:latin typeface="Brandon Grotesque Regular"/>
              </a:rPr>
              <a:t>Does this description match with what you thought personalized or precision medicine was, or is this something different from what you had in mind?</a:t>
            </a:r>
            <a:endParaRPr lang="en-US" sz="1600" i="1" dirty="0">
              <a:latin typeface="Brandon Grotesque Regular"/>
            </a:endParaRPr>
          </a:p>
        </p:txBody>
      </p:sp>
      <p:sp>
        <p:nvSpPr>
          <p:cNvPr id="17" name="TextBox 16"/>
          <p:cNvSpPr txBox="1"/>
          <p:nvPr/>
        </p:nvSpPr>
        <p:spPr>
          <a:xfrm>
            <a:off x="7132108" y="2991260"/>
            <a:ext cx="1687898" cy="1107996"/>
          </a:xfrm>
          <a:prstGeom prst="rect">
            <a:avLst/>
          </a:prstGeom>
          <a:noFill/>
        </p:spPr>
        <p:txBody>
          <a:bodyPr wrap="square" rtlCol="0">
            <a:spAutoFit/>
          </a:bodyPr>
          <a:lstStyle/>
          <a:p>
            <a:pPr algn="ctr"/>
            <a:r>
              <a:rPr lang="en-US" sz="4800" dirty="0" smtClean="0">
                <a:latin typeface="Brandon Grotesque Regular"/>
              </a:rPr>
              <a:t>26% </a:t>
            </a:r>
            <a:r>
              <a:rPr lang="en-US" dirty="0" smtClean="0">
                <a:latin typeface="Brandon Grotesque Regular"/>
              </a:rPr>
              <a:t>of total</a:t>
            </a:r>
            <a:endParaRPr lang="en-US" dirty="0">
              <a:latin typeface="Brandon Grotesque Regular"/>
            </a:endParaRPr>
          </a:p>
        </p:txBody>
      </p:sp>
    </p:spTree>
    <p:extLst>
      <p:ext uri="{BB962C8B-B14F-4D97-AF65-F5344CB8AC3E}">
        <p14:creationId xmlns:p14="http://schemas.microsoft.com/office/powerpoint/2010/main" val="23345934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p:cNvGraphicFramePr/>
          <p:nvPr>
            <p:extLst>
              <p:ext uri="{D42A27DB-BD31-4B8C-83A1-F6EECF244321}">
                <p14:modId xmlns:p14="http://schemas.microsoft.com/office/powerpoint/2010/main" val="711802040"/>
              </p:ext>
            </p:extLst>
          </p:nvPr>
        </p:nvGraphicFramePr>
        <p:xfrm>
          <a:off x="1122045" y="2391666"/>
          <a:ext cx="7200427" cy="4182870"/>
        </p:xfrm>
        <a:graphic>
          <a:graphicData uri="http://schemas.openxmlformats.org/drawingml/2006/chart">
            <c:chart xmlns:c="http://schemas.openxmlformats.org/drawingml/2006/chart" xmlns:r="http://schemas.openxmlformats.org/officeDocument/2006/relationships" r:id="rId3"/>
          </a:graphicData>
        </a:graphic>
      </p:graphicFrame>
      <p:sp>
        <p:nvSpPr>
          <p:cNvPr id="10" name="Rectangle 9"/>
          <p:cNvSpPr/>
          <p:nvPr/>
        </p:nvSpPr>
        <p:spPr>
          <a:xfrm>
            <a:off x="158790" y="6584434"/>
            <a:ext cx="6522646" cy="230832"/>
          </a:xfrm>
          <a:prstGeom prst="rect">
            <a:avLst/>
          </a:prstGeom>
        </p:spPr>
        <p:txBody>
          <a:bodyPr wrap="square">
            <a:spAutoFit/>
          </a:bodyPr>
          <a:lstStyle/>
          <a:p>
            <a:r>
              <a:rPr lang="en-US" sz="900" dirty="0" smtClean="0">
                <a:latin typeface="Brandon Grotesque Regular"/>
              </a:rPr>
              <a:t>Q14. </a:t>
            </a:r>
            <a:r>
              <a:rPr lang="en-US" sz="900" dirty="0">
                <a:latin typeface="Brandon Grotesque Regular"/>
              </a:rPr>
              <a:t>How well informed do you feel about </a:t>
            </a:r>
            <a:r>
              <a:rPr lang="en-US" sz="900" dirty="0">
                <a:latin typeface="Brandon Grotesque Regular"/>
              </a:rPr>
              <a:t>p</a:t>
            </a:r>
            <a:r>
              <a:rPr lang="en-US" sz="900" dirty="0" smtClean="0">
                <a:latin typeface="Brandon Grotesque Regular"/>
              </a:rPr>
              <a:t>ersonalized </a:t>
            </a:r>
            <a:r>
              <a:rPr lang="en-US" sz="900" dirty="0" smtClean="0">
                <a:latin typeface="Brandon Grotesque Regular"/>
              </a:rPr>
              <a:t>medicine?</a:t>
            </a:r>
          </a:p>
        </p:txBody>
      </p:sp>
      <p:pic>
        <p:nvPicPr>
          <p:cNvPr id="11" name="Picture 2" descr="S:\- Design Documents - Templates, Logos, Style Guide\Image Gallery\KRC Logos\KRC_LI_CMYK_P.jpg"/>
          <p:cNvPicPr>
            <a:picLocks noChangeAspect="1" noChangeArrowheads="1"/>
          </p:cNvPicPr>
          <p:nvPr/>
        </p:nvPicPr>
        <p:blipFill>
          <a:blip r:embed="rId4" cstate="print">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8671804" y="6396659"/>
            <a:ext cx="469625" cy="469625"/>
          </a:xfrm>
          <a:prstGeom prst="rect">
            <a:avLst/>
          </a:prstGeom>
          <a:noFill/>
          <a:extLst>
            <a:ext uri="{909E8E84-426E-40DD-AFC4-6F175D3DCCD1}">
              <a14:hiddenFill xmlns:a14="http://schemas.microsoft.com/office/drawing/2010/main">
                <a:solidFill>
                  <a:srgbClr val="FFFFFF"/>
                </a:solidFill>
              </a14:hiddenFill>
            </a:ext>
          </a:extLst>
        </p:spPr>
      </p:pic>
      <p:sp>
        <p:nvSpPr>
          <p:cNvPr id="12" name="Slide Number Placeholder 5"/>
          <p:cNvSpPr txBox="1">
            <a:spLocks/>
          </p:cNvSpPr>
          <p:nvPr/>
        </p:nvSpPr>
        <p:spPr>
          <a:xfrm>
            <a:off x="7976057" y="6519138"/>
            <a:ext cx="720470" cy="220701"/>
          </a:xfrm>
          <a:prstGeom prst="rect">
            <a:avLst/>
          </a:prstGeom>
        </p:spPr>
        <p:txBody>
          <a:bodyPr/>
          <a:lstStyle>
            <a:defPPr>
              <a:defRPr lang="en-US"/>
            </a:defPPr>
            <a:lvl1pPr marL="0" algn="r" defTabSz="914400" rtl="0" eaLnBrk="1" latinLnBrk="0" hangingPunct="1">
              <a:defRPr sz="9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5A0E975F-4CC4-A547-941D-3161D2A3D523}" type="slidenum">
              <a:rPr kumimoji="0" lang="en-US" sz="900" b="0" i="0" u="none" strike="noStrike" kern="1200" cap="none" spc="0" normalizeH="0" baseline="0" noProof="0" smtClean="0">
                <a:ln>
                  <a:noFill/>
                </a:ln>
                <a:solidFill>
                  <a:srgbClr val="00306C"/>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900" b="0" i="0" u="none" strike="noStrike" kern="1200" cap="none" spc="0" normalizeH="0" baseline="0" noProof="0" dirty="0">
              <a:ln>
                <a:noFill/>
              </a:ln>
              <a:solidFill>
                <a:srgbClr val="00306C"/>
              </a:solidFill>
              <a:effectLst/>
              <a:uLnTx/>
              <a:uFillTx/>
              <a:latin typeface="Arial"/>
              <a:ea typeface="+mn-ea"/>
              <a:cs typeface="+mn-cs"/>
            </a:endParaRPr>
          </a:p>
        </p:txBody>
      </p:sp>
      <p:cxnSp>
        <p:nvCxnSpPr>
          <p:cNvPr id="13" name="Straight Connector 12"/>
          <p:cNvCxnSpPr/>
          <p:nvPr/>
        </p:nvCxnSpPr>
        <p:spPr>
          <a:xfrm>
            <a:off x="8709090" y="6519138"/>
            <a:ext cx="0" cy="220701"/>
          </a:xfrm>
          <a:prstGeom prst="line">
            <a:avLst/>
          </a:prstGeom>
          <a:ln w="9525" cmpd="sng">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4" name="Left Brace 3"/>
          <p:cNvSpPr/>
          <p:nvPr/>
        </p:nvSpPr>
        <p:spPr>
          <a:xfrm>
            <a:off x="1275969" y="2661902"/>
            <a:ext cx="365760" cy="1702642"/>
          </a:xfrm>
          <a:prstGeom prst="leftBrace">
            <a:avLst/>
          </a:prstGeom>
          <a:ln>
            <a:solidFill>
              <a:srgbClr val="C1CD23"/>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 name="Left Brace 15"/>
          <p:cNvSpPr/>
          <p:nvPr/>
        </p:nvSpPr>
        <p:spPr>
          <a:xfrm>
            <a:off x="1271778" y="4559292"/>
            <a:ext cx="365760" cy="1544635"/>
          </a:xfrm>
          <a:prstGeom prst="leftBrace">
            <a:avLst/>
          </a:prstGeom>
          <a:ln>
            <a:solidFill>
              <a:srgbClr val="0067AC"/>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TextBox 5"/>
          <p:cNvSpPr txBox="1"/>
          <p:nvPr/>
        </p:nvSpPr>
        <p:spPr>
          <a:xfrm>
            <a:off x="429768" y="3023589"/>
            <a:ext cx="921149" cy="954107"/>
          </a:xfrm>
          <a:prstGeom prst="rect">
            <a:avLst/>
          </a:prstGeom>
          <a:noFill/>
        </p:spPr>
        <p:txBody>
          <a:bodyPr wrap="square" rtlCol="0">
            <a:spAutoFit/>
          </a:bodyPr>
          <a:lstStyle/>
          <a:p>
            <a:pPr algn="ctr"/>
            <a:r>
              <a:rPr lang="en-US" sz="1400" dirty="0" smtClean="0">
                <a:solidFill>
                  <a:srgbClr val="C1CD23"/>
                </a:solidFill>
                <a:latin typeface="Brandon Grotesque Regular"/>
              </a:rPr>
              <a:t>Total</a:t>
            </a:r>
          </a:p>
          <a:p>
            <a:pPr algn="ctr"/>
            <a:r>
              <a:rPr lang="en-US" sz="1400" i="1" dirty="0" smtClean="0">
                <a:solidFill>
                  <a:srgbClr val="C1CD23"/>
                </a:solidFill>
                <a:latin typeface="Brandon Grotesque Regular"/>
              </a:rPr>
              <a:t>not</a:t>
            </a:r>
            <a:r>
              <a:rPr lang="en-US" sz="1400" dirty="0" smtClean="0">
                <a:solidFill>
                  <a:srgbClr val="C1CD23"/>
                </a:solidFill>
                <a:latin typeface="Brandon Grotesque Regular"/>
              </a:rPr>
              <a:t> informed</a:t>
            </a:r>
          </a:p>
          <a:p>
            <a:pPr algn="ctr"/>
            <a:r>
              <a:rPr lang="en-US" sz="1400" dirty="0" smtClean="0">
                <a:solidFill>
                  <a:srgbClr val="C1CD23"/>
                </a:solidFill>
                <a:latin typeface="Brandon Grotesque Regular"/>
              </a:rPr>
              <a:t>53%</a:t>
            </a:r>
            <a:endParaRPr lang="en-US" sz="1400" dirty="0">
              <a:solidFill>
                <a:srgbClr val="C1CD23"/>
              </a:solidFill>
              <a:latin typeface="Brandon Grotesque Regular"/>
            </a:endParaRPr>
          </a:p>
        </p:txBody>
      </p:sp>
      <p:sp>
        <p:nvSpPr>
          <p:cNvPr id="17" name="TextBox 16"/>
          <p:cNvSpPr txBox="1"/>
          <p:nvPr/>
        </p:nvSpPr>
        <p:spPr>
          <a:xfrm>
            <a:off x="425488" y="4966462"/>
            <a:ext cx="880369" cy="738664"/>
          </a:xfrm>
          <a:prstGeom prst="rect">
            <a:avLst/>
          </a:prstGeom>
          <a:noFill/>
        </p:spPr>
        <p:txBody>
          <a:bodyPr wrap="none" rtlCol="0">
            <a:spAutoFit/>
          </a:bodyPr>
          <a:lstStyle/>
          <a:p>
            <a:pPr algn="ctr"/>
            <a:r>
              <a:rPr lang="en-US" sz="1400" dirty="0" smtClean="0">
                <a:solidFill>
                  <a:srgbClr val="0067AC"/>
                </a:solidFill>
                <a:latin typeface="Brandon Grotesque Regular"/>
              </a:rPr>
              <a:t>Total</a:t>
            </a:r>
          </a:p>
          <a:p>
            <a:pPr algn="ctr"/>
            <a:r>
              <a:rPr lang="en-US" sz="1400" dirty="0" smtClean="0">
                <a:solidFill>
                  <a:srgbClr val="0067AC"/>
                </a:solidFill>
                <a:latin typeface="Brandon Grotesque Regular"/>
              </a:rPr>
              <a:t>informed</a:t>
            </a:r>
            <a:endParaRPr lang="en-US" sz="1400" dirty="0">
              <a:solidFill>
                <a:srgbClr val="0067AC"/>
              </a:solidFill>
              <a:latin typeface="Brandon Grotesque Regular"/>
            </a:endParaRPr>
          </a:p>
          <a:p>
            <a:pPr algn="ctr"/>
            <a:r>
              <a:rPr lang="en-US" sz="1400" dirty="0" smtClean="0">
                <a:solidFill>
                  <a:srgbClr val="0067AC"/>
                </a:solidFill>
                <a:latin typeface="Brandon Grotesque Regular"/>
              </a:rPr>
              <a:t>47%</a:t>
            </a:r>
            <a:endParaRPr lang="en-US" sz="1400" dirty="0">
              <a:solidFill>
                <a:srgbClr val="0067AC"/>
              </a:solidFill>
              <a:latin typeface="Brandon Grotesque Regular"/>
            </a:endParaRPr>
          </a:p>
        </p:txBody>
      </p:sp>
      <p:sp>
        <p:nvSpPr>
          <p:cNvPr id="18" name="TextBox 17"/>
          <p:cNvSpPr txBox="1"/>
          <p:nvPr/>
        </p:nvSpPr>
        <p:spPr>
          <a:xfrm>
            <a:off x="2618252" y="3042178"/>
            <a:ext cx="543739" cy="307777"/>
          </a:xfrm>
          <a:prstGeom prst="rect">
            <a:avLst/>
          </a:prstGeom>
          <a:noFill/>
        </p:spPr>
        <p:txBody>
          <a:bodyPr wrap="none" rtlCol="0">
            <a:spAutoFit/>
          </a:bodyPr>
          <a:lstStyle/>
          <a:p>
            <a:pPr algn="ctr"/>
            <a:r>
              <a:rPr lang="en-US" sz="1400" dirty="0" smtClean="0">
                <a:solidFill>
                  <a:srgbClr val="C1CD23"/>
                </a:solidFill>
                <a:latin typeface="Brandon Grotesque Regular"/>
              </a:rPr>
              <a:t>37%</a:t>
            </a:r>
            <a:endParaRPr lang="en-US" sz="1400" dirty="0">
              <a:solidFill>
                <a:srgbClr val="C1CD23"/>
              </a:solidFill>
              <a:latin typeface="Brandon Grotesque Regular"/>
            </a:endParaRPr>
          </a:p>
        </p:txBody>
      </p:sp>
      <p:sp>
        <p:nvSpPr>
          <p:cNvPr id="19" name="TextBox 18"/>
          <p:cNvSpPr txBox="1"/>
          <p:nvPr/>
        </p:nvSpPr>
        <p:spPr>
          <a:xfrm>
            <a:off x="2609107" y="4869728"/>
            <a:ext cx="543739" cy="307777"/>
          </a:xfrm>
          <a:prstGeom prst="rect">
            <a:avLst/>
          </a:prstGeom>
          <a:noFill/>
        </p:spPr>
        <p:txBody>
          <a:bodyPr wrap="none" rtlCol="0">
            <a:spAutoFit/>
          </a:bodyPr>
          <a:lstStyle/>
          <a:p>
            <a:pPr algn="ctr"/>
            <a:r>
              <a:rPr lang="en-US" sz="1400" dirty="0" smtClean="0">
                <a:solidFill>
                  <a:srgbClr val="0067AC"/>
                </a:solidFill>
                <a:latin typeface="Brandon Grotesque Regular"/>
              </a:rPr>
              <a:t>63%</a:t>
            </a:r>
            <a:endParaRPr lang="en-US" sz="1400" dirty="0">
              <a:solidFill>
                <a:srgbClr val="0067AC"/>
              </a:solidFill>
              <a:latin typeface="Brandon Grotesque Regular"/>
            </a:endParaRPr>
          </a:p>
        </p:txBody>
      </p:sp>
      <p:sp>
        <p:nvSpPr>
          <p:cNvPr id="21" name="Subtitle 2"/>
          <p:cNvSpPr>
            <a:spLocks noGrp="1"/>
          </p:cNvSpPr>
          <p:nvPr>
            <p:ph type="subTitle" idx="1"/>
          </p:nvPr>
        </p:nvSpPr>
        <p:spPr>
          <a:xfrm>
            <a:off x="378400" y="307006"/>
            <a:ext cx="8318127" cy="990981"/>
          </a:xfrm>
        </p:spPr>
        <p:txBody>
          <a:bodyPr anchor="ctr">
            <a:normAutofit/>
          </a:bodyPr>
          <a:lstStyle/>
          <a:p>
            <a:pPr algn="l"/>
            <a:r>
              <a:rPr lang="en-US" sz="2800" dirty="0" smtClean="0">
                <a:solidFill>
                  <a:srgbClr val="08436F"/>
                </a:solidFill>
                <a:latin typeface="Brandon Grotesque Regular"/>
                <a:cs typeface="Brandon Grotesque Regular"/>
              </a:rPr>
              <a:t>In fact, only about 10% feel informed about personalized medicine. </a:t>
            </a:r>
            <a:r>
              <a:rPr lang="en-US" sz="2800" dirty="0">
                <a:solidFill>
                  <a:srgbClr val="08436F"/>
                </a:solidFill>
                <a:latin typeface="Brandon Grotesque Regular"/>
                <a:cs typeface="Brandon Grotesque Regular"/>
              </a:rPr>
              <a:t>M</a:t>
            </a:r>
            <a:r>
              <a:rPr lang="en-US" sz="2800" dirty="0" smtClean="0">
                <a:solidFill>
                  <a:srgbClr val="08436F"/>
                </a:solidFill>
                <a:latin typeface="Brandon Grotesque Regular"/>
                <a:cs typeface="Brandon Grotesque Regular"/>
              </a:rPr>
              <a:t>ost say they do not feel informed.</a:t>
            </a:r>
            <a:endParaRPr lang="en-US" sz="2800" dirty="0">
              <a:solidFill>
                <a:srgbClr val="08436F"/>
              </a:solidFill>
              <a:latin typeface="Brandon Grotesque Regular"/>
              <a:cs typeface="Brandon Grotesque Regular"/>
            </a:endParaRPr>
          </a:p>
        </p:txBody>
      </p:sp>
      <p:sp>
        <p:nvSpPr>
          <p:cNvPr id="22" name="TextBox 21"/>
          <p:cNvSpPr txBox="1"/>
          <p:nvPr/>
        </p:nvSpPr>
        <p:spPr>
          <a:xfrm>
            <a:off x="378400" y="1528700"/>
            <a:ext cx="8293404" cy="830997"/>
          </a:xfrm>
          <a:prstGeom prst="rect">
            <a:avLst/>
          </a:prstGeom>
          <a:noFill/>
        </p:spPr>
        <p:txBody>
          <a:bodyPr wrap="square" rtlCol="0">
            <a:spAutoFit/>
          </a:bodyPr>
          <a:lstStyle/>
          <a:p>
            <a:r>
              <a:rPr lang="en-US" sz="1600" dirty="0" smtClean="0">
                <a:latin typeface="Brandon Grotesque Regular"/>
              </a:rPr>
              <a:t>Of all adults, just over half say they don’t feel informed about personalized medicine. Those who were familiar with it prior to the survey are more likely to feel somewhat or very informed. This is in line with what was seen in 2014.</a:t>
            </a:r>
            <a:endParaRPr lang="en-US" sz="1600" dirty="0">
              <a:latin typeface="Brandon Grotesque Regular"/>
            </a:endParaRPr>
          </a:p>
        </p:txBody>
      </p:sp>
      <p:cxnSp>
        <p:nvCxnSpPr>
          <p:cNvPr id="23" name="Straight Connector 22"/>
          <p:cNvCxnSpPr/>
          <p:nvPr/>
        </p:nvCxnSpPr>
        <p:spPr>
          <a:xfrm flipV="1">
            <a:off x="1215" y="1329724"/>
            <a:ext cx="8534400" cy="4354"/>
          </a:xfrm>
          <a:prstGeom prst="line">
            <a:avLst/>
          </a:prstGeom>
          <a:ln>
            <a:solidFill>
              <a:srgbClr val="00A8CC"/>
            </a:solidFill>
            <a:prstDash val="sysDot"/>
          </a:ln>
          <a:effectLst/>
        </p:spPr>
        <p:style>
          <a:lnRef idx="2">
            <a:schemeClr val="accent1"/>
          </a:lnRef>
          <a:fillRef idx="0">
            <a:schemeClr val="accent1"/>
          </a:fillRef>
          <a:effectRef idx="1">
            <a:schemeClr val="accent1"/>
          </a:effectRef>
          <a:fontRef idx="minor">
            <a:schemeClr val="tx1"/>
          </a:fontRef>
        </p:style>
      </p:cxnSp>
      <p:sp>
        <p:nvSpPr>
          <p:cNvPr id="24" name="Left Brace 23"/>
          <p:cNvSpPr/>
          <p:nvPr/>
        </p:nvSpPr>
        <p:spPr>
          <a:xfrm>
            <a:off x="3079695" y="2597894"/>
            <a:ext cx="365760" cy="1193179"/>
          </a:xfrm>
          <a:prstGeom prst="leftBrace">
            <a:avLst/>
          </a:prstGeom>
          <a:ln>
            <a:solidFill>
              <a:srgbClr val="C1CD23"/>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5" name="Left Brace 24"/>
          <p:cNvSpPr/>
          <p:nvPr/>
        </p:nvSpPr>
        <p:spPr>
          <a:xfrm>
            <a:off x="3070551" y="3931672"/>
            <a:ext cx="365760" cy="2183586"/>
          </a:xfrm>
          <a:prstGeom prst="leftBrace">
            <a:avLst/>
          </a:prstGeom>
          <a:ln>
            <a:solidFill>
              <a:srgbClr val="0067AC"/>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TextBox 19"/>
          <p:cNvSpPr txBox="1"/>
          <p:nvPr/>
        </p:nvSpPr>
        <p:spPr>
          <a:xfrm>
            <a:off x="4412834" y="3245700"/>
            <a:ext cx="543739" cy="307777"/>
          </a:xfrm>
          <a:prstGeom prst="rect">
            <a:avLst/>
          </a:prstGeom>
          <a:noFill/>
        </p:spPr>
        <p:txBody>
          <a:bodyPr wrap="none" rtlCol="0">
            <a:spAutoFit/>
          </a:bodyPr>
          <a:lstStyle/>
          <a:p>
            <a:pPr algn="ctr"/>
            <a:r>
              <a:rPr lang="en-US" sz="1400" dirty="0" smtClean="0">
                <a:solidFill>
                  <a:srgbClr val="C1CD23"/>
                </a:solidFill>
                <a:latin typeface="Brandon Grotesque Regular"/>
              </a:rPr>
              <a:t>48%</a:t>
            </a:r>
            <a:endParaRPr lang="en-US" sz="1400" dirty="0">
              <a:solidFill>
                <a:srgbClr val="C1CD23"/>
              </a:solidFill>
              <a:latin typeface="Brandon Grotesque Regular"/>
            </a:endParaRPr>
          </a:p>
        </p:txBody>
      </p:sp>
      <p:sp>
        <p:nvSpPr>
          <p:cNvPr id="26" name="TextBox 25"/>
          <p:cNvSpPr txBox="1"/>
          <p:nvPr/>
        </p:nvSpPr>
        <p:spPr>
          <a:xfrm>
            <a:off x="4412833" y="5100682"/>
            <a:ext cx="543739" cy="307777"/>
          </a:xfrm>
          <a:prstGeom prst="rect">
            <a:avLst/>
          </a:prstGeom>
          <a:noFill/>
        </p:spPr>
        <p:txBody>
          <a:bodyPr wrap="none" rtlCol="0">
            <a:spAutoFit/>
          </a:bodyPr>
          <a:lstStyle/>
          <a:p>
            <a:pPr algn="ctr"/>
            <a:r>
              <a:rPr lang="en-US" sz="1400" dirty="0" smtClean="0">
                <a:solidFill>
                  <a:srgbClr val="0067AC"/>
                </a:solidFill>
                <a:latin typeface="Brandon Grotesque Regular"/>
              </a:rPr>
              <a:t>49%</a:t>
            </a:r>
            <a:endParaRPr lang="en-US" sz="1400" dirty="0">
              <a:solidFill>
                <a:srgbClr val="0067AC"/>
              </a:solidFill>
              <a:latin typeface="Brandon Grotesque Regular"/>
            </a:endParaRPr>
          </a:p>
        </p:txBody>
      </p:sp>
      <p:sp>
        <p:nvSpPr>
          <p:cNvPr id="27" name="Left Brace 26"/>
          <p:cNvSpPr/>
          <p:nvPr/>
        </p:nvSpPr>
        <p:spPr>
          <a:xfrm>
            <a:off x="4874277" y="2572122"/>
            <a:ext cx="365760" cy="1679708"/>
          </a:xfrm>
          <a:prstGeom prst="leftBrace">
            <a:avLst/>
          </a:prstGeom>
          <a:ln>
            <a:solidFill>
              <a:srgbClr val="C1CD23"/>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8" name="Left Brace 27"/>
          <p:cNvSpPr/>
          <p:nvPr/>
        </p:nvSpPr>
        <p:spPr>
          <a:xfrm>
            <a:off x="4874277" y="4449564"/>
            <a:ext cx="365760" cy="1622328"/>
          </a:xfrm>
          <a:prstGeom prst="leftBrace">
            <a:avLst/>
          </a:prstGeom>
          <a:ln>
            <a:solidFill>
              <a:srgbClr val="0067AC"/>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1293098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57200" y="5767951"/>
            <a:ext cx="7819552" cy="923330"/>
          </a:xfrm>
          <a:prstGeom prst="rect">
            <a:avLst/>
          </a:prstGeom>
        </p:spPr>
        <p:txBody>
          <a:bodyPr wrap="square">
            <a:spAutoFit/>
          </a:bodyPr>
          <a:lstStyle/>
          <a:p>
            <a:r>
              <a:rPr lang="en-US" sz="900" dirty="0">
                <a:latin typeface="Brandon Grotesque Regular"/>
              </a:rPr>
              <a:t>Q12. What is your reaction to the description of </a:t>
            </a:r>
            <a:r>
              <a:rPr lang="en-US" sz="900" dirty="0" smtClean="0">
                <a:latin typeface="Brandon Grotesque Regular"/>
              </a:rPr>
              <a:t>personalized </a:t>
            </a:r>
            <a:r>
              <a:rPr lang="en-US" sz="900" dirty="0">
                <a:latin typeface="Brandon Grotesque Regular"/>
              </a:rPr>
              <a:t>medicine?</a:t>
            </a:r>
          </a:p>
          <a:p>
            <a:endParaRPr lang="en-US" sz="900" b="1" dirty="0" smtClean="0">
              <a:latin typeface="Brandon Grotesque Regular"/>
            </a:endParaRPr>
          </a:p>
          <a:p>
            <a:r>
              <a:rPr lang="en-US" sz="900" b="1" dirty="0" smtClean="0">
                <a:latin typeface="Brandon Grotesque Regular"/>
              </a:rPr>
              <a:t>* 2014 description was slightly different: </a:t>
            </a:r>
            <a:r>
              <a:rPr lang="en-US" sz="900" dirty="0">
                <a:latin typeface="Brandon Grotesque Regular"/>
              </a:rPr>
              <a:t>Personalized medicine is an emerging field that uses diagnostic tools to identify specific biological markers, often genetic, to help determine which medical treatments and procedures will be best for each patient. By combining this information with an individual’s medical records and circumstances, </a:t>
            </a:r>
            <a:r>
              <a:rPr lang="en-US" sz="900" dirty="0">
                <a:latin typeface="Brandon Grotesque Regular"/>
              </a:rPr>
              <a:t>p</a:t>
            </a:r>
            <a:r>
              <a:rPr lang="en-US" sz="900" dirty="0" smtClean="0">
                <a:latin typeface="Brandon Grotesque Regular"/>
              </a:rPr>
              <a:t>ersonalized </a:t>
            </a:r>
            <a:r>
              <a:rPr lang="en-US" sz="900" dirty="0" smtClean="0">
                <a:latin typeface="Brandon Grotesque Regular"/>
              </a:rPr>
              <a:t>medicine </a:t>
            </a:r>
            <a:r>
              <a:rPr lang="en-US" sz="900" dirty="0">
                <a:latin typeface="Brandon Grotesque Regular"/>
              </a:rPr>
              <a:t>allows doctors and patients to develop targeted prevention and treatment plans. The goal is to provide the right treatment in the right dose to the right patient at the right time</a:t>
            </a:r>
            <a:r>
              <a:rPr lang="en-US" sz="900" dirty="0" smtClean="0">
                <a:latin typeface="Brandon Grotesque Regular"/>
              </a:rPr>
              <a:t>.</a:t>
            </a:r>
          </a:p>
        </p:txBody>
      </p:sp>
      <p:pic>
        <p:nvPicPr>
          <p:cNvPr id="11" name="Picture 2" descr="S:\- Design Documents - Templates, Logos, Style Guide\Image Gallery\KRC Logos\KRC_LI_CMYK_P.jpg"/>
          <p:cNvPicPr>
            <a:picLocks noChangeAspect="1" noChangeArrowheads="1"/>
          </p:cNvPicPr>
          <p:nvPr/>
        </p:nvPicPr>
        <p:blipFill>
          <a:blip r:embed="rId3" cstate="print">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8671804" y="6396659"/>
            <a:ext cx="469625" cy="469625"/>
          </a:xfrm>
          <a:prstGeom prst="rect">
            <a:avLst/>
          </a:prstGeom>
          <a:noFill/>
          <a:extLst>
            <a:ext uri="{909E8E84-426E-40DD-AFC4-6F175D3DCCD1}">
              <a14:hiddenFill xmlns:a14="http://schemas.microsoft.com/office/drawing/2010/main">
                <a:solidFill>
                  <a:srgbClr val="FFFFFF"/>
                </a:solidFill>
              </a14:hiddenFill>
            </a:ext>
          </a:extLst>
        </p:spPr>
      </p:pic>
      <p:sp>
        <p:nvSpPr>
          <p:cNvPr id="12" name="Slide Number Placeholder 5"/>
          <p:cNvSpPr txBox="1">
            <a:spLocks/>
          </p:cNvSpPr>
          <p:nvPr/>
        </p:nvSpPr>
        <p:spPr>
          <a:xfrm>
            <a:off x="7976057" y="6519138"/>
            <a:ext cx="720470" cy="220701"/>
          </a:xfrm>
          <a:prstGeom prst="rect">
            <a:avLst/>
          </a:prstGeom>
        </p:spPr>
        <p:txBody>
          <a:bodyPr/>
          <a:lstStyle>
            <a:defPPr>
              <a:defRPr lang="en-US"/>
            </a:defPPr>
            <a:lvl1pPr marL="0" algn="r" defTabSz="914400" rtl="0" eaLnBrk="1" latinLnBrk="0" hangingPunct="1">
              <a:defRPr sz="9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5A0E975F-4CC4-A547-941D-3161D2A3D523}" type="slidenum">
              <a:rPr kumimoji="0" lang="en-US" sz="900" b="0" i="0" u="none" strike="noStrike" kern="1200" cap="none" spc="0" normalizeH="0" baseline="0" noProof="0" smtClean="0">
                <a:ln>
                  <a:noFill/>
                </a:ln>
                <a:solidFill>
                  <a:srgbClr val="00306C"/>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900" b="0" i="0" u="none" strike="noStrike" kern="1200" cap="none" spc="0" normalizeH="0" baseline="0" noProof="0" dirty="0">
              <a:ln>
                <a:noFill/>
              </a:ln>
              <a:solidFill>
                <a:srgbClr val="00306C"/>
              </a:solidFill>
              <a:effectLst/>
              <a:uLnTx/>
              <a:uFillTx/>
              <a:latin typeface="Arial"/>
              <a:ea typeface="+mn-ea"/>
              <a:cs typeface="+mn-cs"/>
            </a:endParaRPr>
          </a:p>
        </p:txBody>
      </p:sp>
      <p:cxnSp>
        <p:nvCxnSpPr>
          <p:cNvPr id="13" name="Straight Connector 12"/>
          <p:cNvCxnSpPr/>
          <p:nvPr/>
        </p:nvCxnSpPr>
        <p:spPr>
          <a:xfrm>
            <a:off x="8709090" y="6519138"/>
            <a:ext cx="0" cy="220701"/>
          </a:xfrm>
          <a:prstGeom prst="line">
            <a:avLst/>
          </a:prstGeom>
          <a:ln w="9525" cmpd="sng">
            <a:solidFill>
              <a:schemeClr val="bg2"/>
            </a:solidFill>
          </a:ln>
          <a:effectLst/>
        </p:spPr>
        <p:style>
          <a:lnRef idx="2">
            <a:schemeClr val="accent1"/>
          </a:lnRef>
          <a:fillRef idx="0">
            <a:schemeClr val="accent1"/>
          </a:fillRef>
          <a:effectRef idx="1">
            <a:schemeClr val="accent1"/>
          </a:effectRef>
          <a:fontRef idx="minor">
            <a:schemeClr val="tx1"/>
          </a:fontRef>
        </p:style>
      </p:cxnSp>
      <p:graphicFrame>
        <p:nvGraphicFramePr>
          <p:cNvPr id="6" name="Chart 5"/>
          <p:cNvGraphicFramePr/>
          <p:nvPr>
            <p:extLst>
              <p:ext uri="{D42A27DB-BD31-4B8C-83A1-F6EECF244321}">
                <p14:modId xmlns:p14="http://schemas.microsoft.com/office/powerpoint/2010/main" val="2759867312"/>
              </p:ext>
            </p:extLst>
          </p:nvPr>
        </p:nvGraphicFramePr>
        <p:xfrm>
          <a:off x="164592" y="2432304"/>
          <a:ext cx="5394960" cy="3211576"/>
        </p:xfrm>
        <a:graphic>
          <a:graphicData uri="http://schemas.openxmlformats.org/drawingml/2006/chart">
            <c:chart xmlns:c="http://schemas.openxmlformats.org/drawingml/2006/chart" xmlns:r="http://schemas.openxmlformats.org/officeDocument/2006/relationships" r:id="rId4"/>
          </a:graphicData>
        </a:graphic>
      </p:graphicFrame>
      <p:sp>
        <p:nvSpPr>
          <p:cNvPr id="14" name="Subtitle 2"/>
          <p:cNvSpPr>
            <a:spLocks noGrp="1"/>
          </p:cNvSpPr>
          <p:nvPr>
            <p:ph type="subTitle" idx="1"/>
          </p:nvPr>
        </p:nvSpPr>
        <p:spPr>
          <a:xfrm>
            <a:off x="378400" y="307006"/>
            <a:ext cx="8293404" cy="990981"/>
          </a:xfrm>
        </p:spPr>
        <p:txBody>
          <a:bodyPr anchor="ctr">
            <a:normAutofit/>
          </a:bodyPr>
          <a:lstStyle/>
          <a:p>
            <a:pPr algn="l"/>
            <a:r>
              <a:rPr lang="en-US" sz="2400" dirty="0" smtClean="0">
                <a:solidFill>
                  <a:srgbClr val="08436F"/>
                </a:solidFill>
                <a:latin typeface="Brandon Grotesque Regular"/>
                <a:cs typeface="Brandon Grotesque Regular"/>
              </a:rPr>
              <a:t>Two-thirds have a mostly positive reaction when they read the description about personalized medicine.</a:t>
            </a:r>
            <a:endParaRPr lang="en-US" sz="2400" dirty="0">
              <a:solidFill>
                <a:srgbClr val="08436F"/>
              </a:solidFill>
              <a:latin typeface="Brandon Grotesque Regular"/>
              <a:cs typeface="Brandon Grotesque Regular"/>
            </a:endParaRPr>
          </a:p>
        </p:txBody>
      </p:sp>
      <p:sp>
        <p:nvSpPr>
          <p:cNvPr id="16" name="TextBox 15"/>
          <p:cNvSpPr txBox="1"/>
          <p:nvPr/>
        </p:nvSpPr>
        <p:spPr>
          <a:xfrm>
            <a:off x="378400" y="1452500"/>
            <a:ext cx="8293404" cy="830997"/>
          </a:xfrm>
          <a:prstGeom prst="rect">
            <a:avLst/>
          </a:prstGeom>
          <a:noFill/>
        </p:spPr>
        <p:txBody>
          <a:bodyPr wrap="square" rtlCol="0">
            <a:spAutoFit/>
          </a:bodyPr>
          <a:lstStyle/>
          <a:p>
            <a:r>
              <a:rPr lang="en-US" sz="1600" dirty="0" smtClean="0">
                <a:latin typeface="Brandon Grotesque Regular"/>
              </a:rPr>
              <a:t>When shown the PMC description of personalized medicine (shown on page 15), most said they felt mostly positive about it. Nearly a third felt neutral, and only 1% felt negative. This reaction is unchanged from 2014.*</a:t>
            </a:r>
          </a:p>
        </p:txBody>
      </p:sp>
      <p:cxnSp>
        <p:nvCxnSpPr>
          <p:cNvPr id="17" name="Straight Connector 16"/>
          <p:cNvCxnSpPr/>
          <p:nvPr/>
        </p:nvCxnSpPr>
        <p:spPr>
          <a:xfrm flipV="1">
            <a:off x="1215" y="1329724"/>
            <a:ext cx="8534400" cy="4354"/>
          </a:xfrm>
          <a:prstGeom prst="line">
            <a:avLst/>
          </a:prstGeom>
          <a:ln>
            <a:solidFill>
              <a:srgbClr val="00A8CC"/>
            </a:solidFill>
            <a:prstDash val="sysDot"/>
          </a:ln>
          <a:effectLst/>
        </p:spPr>
        <p:style>
          <a:lnRef idx="2">
            <a:schemeClr val="accent1"/>
          </a:lnRef>
          <a:fillRef idx="0">
            <a:schemeClr val="accent1"/>
          </a:fillRef>
          <a:effectRef idx="1">
            <a:schemeClr val="accent1"/>
          </a:effectRef>
          <a:fontRef idx="minor">
            <a:schemeClr val="tx1"/>
          </a:fontRef>
        </p:style>
      </p:cxnSp>
      <p:graphicFrame>
        <p:nvGraphicFramePr>
          <p:cNvPr id="3" name="Table 2"/>
          <p:cNvGraphicFramePr>
            <a:graphicFrameLocks noGrp="1"/>
          </p:cNvGraphicFramePr>
          <p:nvPr>
            <p:extLst>
              <p:ext uri="{D42A27DB-BD31-4B8C-83A1-F6EECF244321}">
                <p14:modId xmlns:p14="http://schemas.microsoft.com/office/powerpoint/2010/main" val="1447090537"/>
              </p:ext>
            </p:extLst>
          </p:nvPr>
        </p:nvGraphicFramePr>
        <p:xfrm>
          <a:off x="5559552" y="3530432"/>
          <a:ext cx="2568249" cy="1626765"/>
        </p:xfrm>
        <a:graphic>
          <a:graphicData uri="http://schemas.openxmlformats.org/drawingml/2006/table">
            <a:tbl>
              <a:tblPr firstRow="1" bandRow="1">
                <a:tableStyleId>{5940675A-B579-460E-94D1-54222C63F5DA}</a:tableStyleId>
              </a:tblPr>
              <a:tblGrid>
                <a:gridCol w="1800153">
                  <a:extLst>
                    <a:ext uri="{9D8B030D-6E8A-4147-A177-3AD203B41FA5}">
                      <a16:colId xmlns:a16="http://schemas.microsoft.com/office/drawing/2014/main" xmlns="" val="317069598"/>
                    </a:ext>
                  </a:extLst>
                </a:gridCol>
                <a:gridCol w="768096">
                  <a:extLst>
                    <a:ext uri="{9D8B030D-6E8A-4147-A177-3AD203B41FA5}">
                      <a16:colId xmlns:a16="http://schemas.microsoft.com/office/drawing/2014/main" xmlns="" val="3819559243"/>
                    </a:ext>
                  </a:extLst>
                </a:gridCol>
              </a:tblGrid>
              <a:tr h="325353">
                <a:tc>
                  <a:txBody>
                    <a:bodyPr/>
                    <a:lstStyle/>
                    <a:p>
                      <a:pPr algn="ctr"/>
                      <a:r>
                        <a:rPr lang="en-US" sz="1400" b="1" dirty="0" smtClean="0">
                          <a:solidFill>
                            <a:schemeClr val="bg1"/>
                          </a:solidFill>
                          <a:latin typeface="Brandon Grotesque Regular"/>
                        </a:rPr>
                        <a:t>2014 results</a:t>
                      </a:r>
                      <a:endParaRPr lang="en-US" sz="1400" b="1" dirty="0">
                        <a:solidFill>
                          <a:schemeClr val="bg1"/>
                        </a:solidFill>
                        <a:latin typeface="Brandon Grotesque Regular"/>
                      </a:endParaRPr>
                    </a:p>
                  </a:txBody>
                  <a:tcPr anchor="ctr">
                    <a:solidFill>
                      <a:srgbClr val="08436F"/>
                    </a:solidFill>
                  </a:tcPr>
                </a:tc>
                <a:tc>
                  <a:txBody>
                    <a:bodyPr/>
                    <a:lstStyle/>
                    <a:p>
                      <a:pPr algn="ctr"/>
                      <a:r>
                        <a:rPr lang="en-US" sz="1400" b="1" dirty="0" smtClean="0">
                          <a:solidFill>
                            <a:schemeClr val="bg1"/>
                          </a:solidFill>
                          <a:latin typeface="Brandon Grotesque Regular"/>
                        </a:rPr>
                        <a:t>%</a:t>
                      </a:r>
                      <a:endParaRPr lang="en-US" sz="1400" b="1" dirty="0">
                        <a:solidFill>
                          <a:schemeClr val="bg1"/>
                        </a:solidFill>
                        <a:latin typeface="Brandon Grotesque Regular"/>
                      </a:endParaRPr>
                    </a:p>
                  </a:txBody>
                  <a:tcPr anchor="ctr">
                    <a:solidFill>
                      <a:srgbClr val="08436F"/>
                    </a:solidFill>
                  </a:tcPr>
                </a:tc>
                <a:extLst>
                  <a:ext uri="{0D108BD9-81ED-4DB2-BD59-A6C34878D82A}">
                    <a16:rowId xmlns:a16="http://schemas.microsoft.com/office/drawing/2014/main" xmlns="" val="1055391088"/>
                  </a:ext>
                </a:extLst>
              </a:tr>
              <a:tr h="325353">
                <a:tc>
                  <a:txBody>
                    <a:bodyPr/>
                    <a:lstStyle/>
                    <a:p>
                      <a:r>
                        <a:rPr lang="en-US" sz="1400" dirty="0" smtClean="0">
                          <a:latin typeface="Brandon Grotesque Regular"/>
                        </a:rPr>
                        <a:t>Mostly</a:t>
                      </a:r>
                      <a:r>
                        <a:rPr lang="en-US" sz="1400" baseline="0" dirty="0" smtClean="0">
                          <a:latin typeface="Brandon Grotesque Regular"/>
                        </a:rPr>
                        <a:t> positive</a:t>
                      </a:r>
                      <a:endParaRPr lang="en-US" sz="1400" dirty="0">
                        <a:latin typeface="Brandon Grotesque Regular"/>
                      </a:endParaRPr>
                    </a:p>
                  </a:txBody>
                  <a:tcPr anchor="ctr"/>
                </a:tc>
                <a:tc>
                  <a:txBody>
                    <a:bodyPr/>
                    <a:lstStyle/>
                    <a:p>
                      <a:pPr algn="ctr"/>
                      <a:r>
                        <a:rPr lang="en-US" sz="1400" dirty="0" smtClean="0">
                          <a:latin typeface="Brandon Grotesque Regular"/>
                        </a:rPr>
                        <a:t>65</a:t>
                      </a:r>
                      <a:endParaRPr lang="en-US" sz="1400" dirty="0">
                        <a:latin typeface="Brandon Grotesque Regular"/>
                      </a:endParaRPr>
                    </a:p>
                  </a:txBody>
                  <a:tcPr anchor="ctr"/>
                </a:tc>
                <a:extLst>
                  <a:ext uri="{0D108BD9-81ED-4DB2-BD59-A6C34878D82A}">
                    <a16:rowId xmlns:a16="http://schemas.microsoft.com/office/drawing/2014/main" xmlns="" val="1011202343"/>
                  </a:ext>
                </a:extLst>
              </a:tr>
              <a:tr h="325353">
                <a:tc>
                  <a:txBody>
                    <a:bodyPr/>
                    <a:lstStyle/>
                    <a:p>
                      <a:r>
                        <a:rPr lang="en-US" sz="1400" dirty="0" smtClean="0">
                          <a:latin typeface="Brandon Grotesque Regular"/>
                        </a:rPr>
                        <a:t>Neutral</a:t>
                      </a:r>
                      <a:endParaRPr lang="en-US" sz="1400" dirty="0">
                        <a:latin typeface="Brandon Grotesque Regular"/>
                      </a:endParaRPr>
                    </a:p>
                  </a:txBody>
                  <a:tcPr anchor="ctr"/>
                </a:tc>
                <a:tc>
                  <a:txBody>
                    <a:bodyPr/>
                    <a:lstStyle/>
                    <a:p>
                      <a:pPr algn="ctr"/>
                      <a:r>
                        <a:rPr lang="en-US" sz="1400" dirty="0" smtClean="0">
                          <a:latin typeface="Brandon Grotesque Regular"/>
                        </a:rPr>
                        <a:t>28</a:t>
                      </a:r>
                      <a:endParaRPr lang="en-US" sz="1400" dirty="0">
                        <a:latin typeface="Brandon Grotesque Regular"/>
                      </a:endParaRPr>
                    </a:p>
                  </a:txBody>
                  <a:tcPr anchor="ctr"/>
                </a:tc>
                <a:extLst>
                  <a:ext uri="{0D108BD9-81ED-4DB2-BD59-A6C34878D82A}">
                    <a16:rowId xmlns:a16="http://schemas.microsoft.com/office/drawing/2014/main" xmlns="" val="3451352131"/>
                  </a:ext>
                </a:extLst>
              </a:tr>
              <a:tr h="325353">
                <a:tc>
                  <a:txBody>
                    <a:bodyPr/>
                    <a:lstStyle/>
                    <a:p>
                      <a:r>
                        <a:rPr lang="en-US" sz="1400" dirty="0" smtClean="0">
                          <a:latin typeface="Brandon Grotesque Regular"/>
                        </a:rPr>
                        <a:t>Mostly negative</a:t>
                      </a:r>
                      <a:endParaRPr lang="en-US" sz="1400" dirty="0">
                        <a:latin typeface="Brandon Grotesque Regular"/>
                      </a:endParaRPr>
                    </a:p>
                  </a:txBody>
                  <a:tcPr anchor="ctr"/>
                </a:tc>
                <a:tc>
                  <a:txBody>
                    <a:bodyPr/>
                    <a:lstStyle/>
                    <a:p>
                      <a:pPr algn="ctr"/>
                      <a:r>
                        <a:rPr lang="en-US" sz="1400" dirty="0" smtClean="0">
                          <a:latin typeface="Brandon Grotesque Regular"/>
                        </a:rPr>
                        <a:t>2</a:t>
                      </a:r>
                      <a:endParaRPr lang="en-US" sz="1400" dirty="0">
                        <a:latin typeface="Brandon Grotesque Regular"/>
                      </a:endParaRPr>
                    </a:p>
                  </a:txBody>
                  <a:tcPr anchor="ctr"/>
                </a:tc>
                <a:extLst>
                  <a:ext uri="{0D108BD9-81ED-4DB2-BD59-A6C34878D82A}">
                    <a16:rowId xmlns:a16="http://schemas.microsoft.com/office/drawing/2014/main" xmlns="" val="27274393"/>
                  </a:ext>
                </a:extLst>
              </a:tr>
              <a:tr h="325353">
                <a:tc>
                  <a:txBody>
                    <a:bodyPr/>
                    <a:lstStyle/>
                    <a:p>
                      <a:r>
                        <a:rPr lang="en-US" sz="1400" dirty="0" smtClean="0">
                          <a:latin typeface="Brandon Grotesque Regular"/>
                        </a:rPr>
                        <a:t>Don’t know/ref.</a:t>
                      </a:r>
                      <a:endParaRPr lang="en-US" sz="1400" dirty="0">
                        <a:latin typeface="Brandon Grotesque Regular"/>
                      </a:endParaRPr>
                    </a:p>
                  </a:txBody>
                  <a:tcPr anchor="ctr"/>
                </a:tc>
                <a:tc>
                  <a:txBody>
                    <a:bodyPr/>
                    <a:lstStyle/>
                    <a:p>
                      <a:pPr algn="ctr"/>
                      <a:r>
                        <a:rPr lang="en-US" sz="1400" dirty="0" smtClean="0">
                          <a:latin typeface="Brandon Grotesque Regular"/>
                        </a:rPr>
                        <a:t>5</a:t>
                      </a:r>
                      <a:endParaRPr lang="en-US" sz="1400" dirty="0">
                        <a:latin typeface="Brandon Grotesque Regular"/>
                      </a:endParaRPr>
                    </a:p>
                  </a:txBody>
                  <a:tcPr anchor="ctr"/>
                </a:tc>
                <a:extLst>
                  <a:ext uri="{0D108BD9-81ED-4DB2-BD59-A6C34878D82A}">
                    <a16:rowId xmlns:a16="http://schemas.microsoft.com/office/drawing/2014/main" xmlns="" val="3214082323"/>
                  </a:ext>
                </a:extLst>
              </a:tr>
            </a:tbl>
          </a:graphicData>
        </a:graphic>
      </p:graphicFrame>
    </p:spTree>
    <p:extLst>
      <p:ext uri="{BB962C8B-B14F-4D97-AF65-F5344CB8AC3E}">
        <p14:creationId xmlns:p14="http://schemas.microsoft.com/office/powerpoint/2010/main" val="2922870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78400" y="6403722"/>
            <a:ext cx="7384929" cy="230832"/>
          </a:xfrm>
          <a:prstGeom prst="rect">
            <a:avLst/>
          </a:prstGeom>
        </p:spPr>
        <p:txBody>
          <a:bodyPr wrap="square">
            <a:spAutoFit/>
          </a:bodyPr>
          <a:lstStyle/>
          <a:p>
            <a:r>
              <a:rPr lang="en-US" sz="900" dirty="0" smtClean="0">
                <a:latin typeface="Brandon Grotesque Regular"/>
              </a:rPr>
              <a:t>Q13. </a:t>
            </a:r>
            <a:r>
              <a:rPr lang="en-US" sz="900" dirty="0">
                <a:latin typeface="Brandon Grotesque Regular"/>
              </a:rPr>
              <a:t>What are your reasons for that reaction? Please explain as clearly as possible. </a:t>
            </a:r>
          </a:p>
        </p:txBody>
      </p:sp>
      <p:pic>
        <p:nvPicPr>
          <p:cNvPr id="11" name="Picture 2" descr="S:\- Design Documents - Templates, Logos, Style Guide\Image Gallery\KRC Logos\KRC_LI_CMYK_P.jpg"/>
          <p:cNvPicPr>
            <a:picLocks noChangeAspect="1" noChangeArrowheads="1"/>
          </p:cNvPicPr>
          <p:nvPr/>
        </p:nvPicPr>
        <p:blipFill>
          <a:blip r:embed="rId3" cstate="print">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8671804" y="6396659"/>
            <a:ext cx="469625" cy="469625"/>
          </a:xfrm>
          <a:prstGeom prst="rect">
            <a:avLst/>
          </a:prstGeom>
          <a:noFill/>
          <a:extLst>
            <a:ext uri="{909E8E84-426E-40DD-AFC4-6F175D3DCCD1}">
              <a14:hiddenFill xmlns:a14="http://schemas.microsoft.com/office/drawing/2010/main">
                <a:solidFill>
                  <a:srgbClr val="FFFFFF"/>
                </a:solidFill>
              </a14:hiddenFill>
            </a:ext>
          </a:extLst>
        </p:spPr>
      </p:pic>
      <p:sp>
        <p:nvSpPr>
          <p:cNvPr id="12" name="Slide Number Placeholder 5"/>
          <p:cNvSpPr txBox="1">
            <a:spLocks/>
          </p:cNvSpPr>
          <p:nvPr/>
        </p:nvSpPr>
        <p:spPr>
          <a:xfrm>
            <a:off x="7976057" y="6519138"/>
            <a:ext cx="720470" cy="220701"/>
          </a:xfrm>
          <a:prstGeom prst="rect">
            <a:avLst/>
          </a:prstGeom>
        </p:spPr>
        <p:txBody>
          <a:bodyPr/>
          <a:lstStyle>
            <a:defPPr>
              <a:defRPr lang="en-US"/>
            </a:defPPr>
            <a:lvl1pPr marL="0" algn="r" defTabSz="914400" rtl="0" eaLnBrk="1" latinLnBrk="0" hangingPunct="1">
              <a:defRPr sz="9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5A0E975F-4CC4-A547-941D-3161D2A3D523}" type="slidenum">
              <a:rPr kumimoji="0" lang="en-US" sz="900" b="0" i="0" u="none" strike="noStrike" kern="1200" cap="none" spc="0" normalizeH="0" baseline="0" noProof="0" smtClean="0">
                <a:ln>
                  <a:noFill/>
                </a:ln>
                <a:solidFill>
                  <a:srgbClr val="00306C"/>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900" b="0" i="0" u="none" strike="noStrike" kern="1200" cap="none" spc="0" normalizeH="0" baseline="0" noProof="0" dirty="0">
              <a:ln>
                <a:noFill/>
              </a:ln>
              <a:solidFill>
                <a:srgbClr val="00306C"/>
              </a:solidFill>
              <a:effectLst/>
              <a:uLnTx/>
              <a:uFillTx/>
              <a:latin typeface="Arial"/>
              <a:ea typeface="+mn-ea"/>
              <a:cs typeface="+mn-cs"/>
            </a:endParaRPr>
          </a:p>
        </p:txBody>
      </p:sp>
      <p:cxnSp>
        <p:nvCxnSpPr>
          <p:cNvPr id="13" name="Straight Connector 12"/>
          <p:cNvCxnSpPr/>
          <p:nvPr/>
        </p:nvCxnSpPr>
        <p:spPr>
          <a:xfrm>
            <a:off x="8709090" y="6519138"/>
            <a:ext cx="0" cy="220701"/>
          </a:xfrm>
          <a:prstGeom prst="line">
            <a:avLst/>
          </a:prstGeom>
          <a:ln w="9525" cmpd="sng">
            <a:solidFill>
              <a:schemeClr val="bg2"/>
            </a:solidFill>
          </a:ln>
          <a:effectLst/>
        </p:spPr>
        <p:style>
          <a:lnRef idx="2">
            <a:schemeClr val="accent1"/>
          </a:lnRef>
          <a:fillRef idx="0">
            <a:schemeClr val="accent1"/>
          </a:fillRef>
          <a:effectRef idx="1">
            <a:schemeClr val="accent1"/>
          </a:effectRef>
          <a:fontRef idx="minor">
            <a:schemeClr val="tx1"/>
          </a:fontRef>
        </p:style>
      </p:cxnSp>
      <p:graphicFrame>
        <p:nvGraphicFramePr>
          <p:cNvPr id="5" name="Table 4"/>
          <p:cNvGraphicFramePr>
            <a:graphicFrameLocks noGrp="1"/>
          </p:cNvGraphicFramePr>
          <p:nvPr>
            <p:extLst>
              <p:ext uri="{D42A27DB-BD31-4B8C-83A1-F6EECF244321}">
                <p14:modId xmlns:p14="http://schemas.microsoft.com/office/powerpoint/2010/main" val="89539547"/>
              </p:ext>
            </p:extLst>
          </p:nvPr>
        </p:nvGraphicFramePr>
        <p:xfrm>
          <a:off x="666750" y="1611085"/>
          <a:ext cx="7800975" cy="3017520"/>
        </p:xfrm>
        <a:graphic>
          <a:graphicData uri="http://schemas.openxmlformats.org/drawingml/2006/table">
            <a:tbl>
              <a:tblPr firstRow="1" firstCol="1" bandRow="1">
                <a:tableStyleId>{2D5ABB26-0587-4C30-8999-92F81FD0307C}</a:tableStyleId>
              </a:tblPr>
              <a:tblGrid>
                <a:gridCol w="6542962">
                  <a:extLst>
                    <a:ext uri="{9D8B030D-6E8A-4147-A177-3AD203B41FA5}">
                      <a16:colId xmlns:a16="http://schemas.microsoft.com/office/drawing/2014/main" xmlns="" val="2867311947"/>
                    </a:ext>
                  </a:extLst>
                </a:gridCol>
                <a:gridCol w="1258013">
                  <a:extLst>
                    <a:ext uri="{9D8B030D-6E8A-4147-A177-3AD203B41FA5}">
                      <a16:colId xmlns:a16="http://schemas.microsoft.com/office/drawing/2014/main" xmlns="" val="2811415056"/>
                    </a:ext>
                  </a:extLst>
                </a:gridCol>
              </a:tblGrid>
              <a:tr h="208189">
                <a:tc gridSpan="2">
                  <a:txBody>
                    <a:bodyPr/>
                    <a:lstStyle/>
                    <a:p>
                      <a:pPr marL="0" marR="0">
                        <a:spcBef>
                          <a:spcPts val="0"/>
                        </a:spcBef>
                        <a:spcAft>
                          <a:spcPts val="0"/>
                        </a:spcAft>
                      </a:pPr>
                      <a:r>
                        <a:rPr lang="en-US" sz="1600" b="1" dirty="0" smtClean="0">
                          <a:solidFill>
                            <a:schemeClr val="bg1"/>
                          </a:solidFill>
                          <a:effectLst/>
                          <a:latin typeface="Brandon Grotesque Regular"/>
                        </a:rPr>
                        <a:t>Reasons for Positive Reactions about</a:t>
                      </a:r>
                      <a:r>
                        <a:rPr lang="en-US" sz="1600" b="1" baseline="0" dirty="0" smtClean="0">
                          <a:solidFill>
                            <a:schemeClr val="bg1"/>
                          </a:solidFill>
                          <a:effectLst/>
                          <a:latin typeface="Brandon Grotesque Regular"/>
                        </a:rPr>
                        <a:t> Personalized Medicine</a:t>
                      </a:r>
                      <a:endParaRPr lang="en-US" sz="1800" b="1" dirty="0">
                        <a:solidFill>
                          <a:schemeClr val="bg1"/>
                        </a:solidFill>
                        <a:effectLst/>
                        <a:latin typeface="Brandon Grotesque Regular"/>
                      </a:endParaRPr>
                    </a:p>
                  </a:txBody>
                  <a:tcPr marL="41650" marR="41650" marT="0" marB="0">
                    <a:solidFill>
                      <a:srgbClr val="0067AC"/>
                    </a:solidFill>
                  </a:tcPr>
                </a:tc>
                <a:tc hMerge="1">
                  <a:txBody>
                    <a:bodyPr/>
                    <a:lstStyle/>
                    <a:p>
                      <a:endParaRPr lang="en-US"/>
                    </a:p>
                  </a:txBody>
                  <a:tcPr/>
                </a:tc>
                <a:extLst>
                  <a:ext uri="{0D108BD9-81ED-4DB2-BD59-A6C34878D82A}">
                    <a16:rowId xmlns:a16="http://schemas.microsoft.com/office/drawing/2014/main" xmlns="" val="1145815097"/>
                  </a:ext>
                </a:extLst>
              </a:tr>
              <a:tr h="50754">
                <a:tc>
                  <a:txBody>
                    <a:bodyPr/>
                    <a:lstStyle/>
                    <a:p>
                      <a:pPr marL="0" marR="0">
                        <a:spcBef>
                          <a:spcPts val="0"/>
                        </a:spcBef>
                        <a:spcAft>
                          <a:spcPts val="0"/>
                        </a:spcAft>
                      </a:pPr>
                      <a:r>
                        <a:rPr lang="en-US" sz="1400" b="1" u="none" dirty="0">
                          <a:solidFill>
                            <a:srgbClr val="373739"/>
                          </a:solidFill>
                          <a:effectLst/>
                          <a:latin typeface="Brandon Grotesque Regular"/>
                        </a:rPr>
                        <a:t>Personal appeal</a:t>
                      </a:r>
                      <a:endParaRPr lang="en-US" sz="1400" b="1" u="none" dirty="0">
                        <a:solidFill>
                          <a:srgbClr val="373739"/>
                        </a:solidFill>
                        <a:effectLst/>
                        <a:latin typeface="Brandon Grotesque Regular"/>
                        <a:ea typeface="Calibri" panose="020F0502020204030204" pitchFamily="34" charset="0"/>
                        <a:cs typeface="Times New Roman" panose="02020603050405020304" pitchFamily="18" charset="0"/>
                      </a:endParaRPr>
                    </a:p>
                  </a:txBody>
                  <a:tcPr marL="41650" marR="41650" marT="0" marB="0">
                    <a:lnR>
                      <a:noFill/>
                    </a:lnR>
                    <a:lnB w="12700" cap="flat" cmpd="sng" algn="ctr">
                      <a:solidFill>
                        <a:srgbClr val="0067AC"/>
                      </a:solidFill>
                      <a:prstDash val="solid"/>
                      <a:round/>
                      <a:headEnd type="none" w="med" len="med"/>
                      <a:tailEnd type="none" w="med" len="med"/>
                    </a:lnB>
                  </a:tcPr>
                </a:tc>
                <a:tc>
                  <a:txBody>
                    <a:bodyPr/>
                    <a:lstStyle/>
                    <a:p>
                      <a:pPr marL="0" marR="0" algn="ctr">
                        <a:spcBef>
                          <a:spcPts val="0"/>
                        </a:spcBef>
                        <a:spcAft>
                          <a:spcPts val="0"/>
                        </a:spcAft>
                      </a:pPr>
                      <a:r>
                        <a:rPr lang="en-US" sz="1400" b="1" u="none" dirty="0" smtClean="0">
                          <a:solidFill>
                            <a:srgbClr val="373739"/>
                          </a:solidFill>
                          <a:effectLst/>
                          <a:latin typeface="Brandon Grotesque Regular"/>
                        </a:rPr>
                        <a:t>41%</a:t>
                      </a:r>
                      <a:endParaRPr lang="en-US" sz="1400" b="1" u="none" dirty="0">
                        <a:solidFill>
                          <a:srgbClr val="373739"/>
                        </a:solidFill>
                        <a:effectLst/>
                        <a:latin typeface="Brandon Grotesque Regular"/>
                        <a:ea typeface="Calibri" panose="020F0502020204030204" pitchFamily="34" charset="0"/>
                        <a:cs typeface="Times New Roman" panose="02020603050405020304" pitchFamily="18" charset="0"/>
                      </a:endParaRPr>
                    </a:p>
                  </a:txBody>
                  <a:tcPr marL="41650" marR="41650" marT="0" marB="0" anchor="ctr">
                    <a:lnL>
                      <a:noFill/>
                    </a:lnL>
                    <a:lnR>
                      <a:noFill/>
                    </a:lnR>
                    <a:lnT w="3175" cap="flat" cmpd="sng" algn="ctr">
                      <a:noFill/>
                      <a:prstDash val="solid"/>
                      <a:round/>
                      <a:headEnd type="none" w="med" len="med"/>
                      <a:tailEnd type="none" w="med" len="med"/>
                    </a:lnT>
                    <a:lnB w="12700" cap="flat" cmpd="sng" algn="ctr">
                      <a:solidFill>
                        <a:srgbClr val="0067A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738698841"/>
                  </a:ext>
                </a:extLst>
              </a:tr>
              <a:tr h="50754">
                <a:tc>
                  <a:txBody>
                    <a:bodyPr/>
                    <a:lstStyle/>
                    <a:p>
                      <a:pPr marL="0" marR="0">
                        <a:spcBef>
                          <a:spcPts val="0"/>
                        </a:spcBef>
                        <a:spcAft>
                          <a:spcPts val="0"/>
                        </a:spcAft>
                      </a:pPr>
                      <a:r>
                        <a:rPr lang="en-US" sz="1200" u="none" dirty="0">
                          <a:solidFill>
                            <a:srgbClr val="373739"/>
                          </a:solidFill>
                          <a:effectLst/>
                          <a:latin typeface="Brandon Grotesque Regular"/>
                        </a:rPr>
                        <a:t>  Positive/feel positive about it/sounds good (general)</a:t>
                      </a:r>
                      <a:endParaRPr lang="en-US" sz="1200" u="none" dirty="0">
                        <a:solidFill>
                          <a:srgbClr val="373739"/>
                        </a:solidFill>
                        <a:effectLst/>
                        <a:latin typeface="Brandon Grotesque Regular"/>
                        <a:ea typeface="Calibri" panose="020F0502020204030204" pitchFamily="34" charset="0"/>
                        <a:cs typeface="Times New Roman" panose="02020603050405020304" pitchFamily="18" charset="0"/>
                      </a:endParaRPr>
                    </a:p>
                  </a:txBody>
                  <a:tcPr marL="41650" marR="41650" marT="0" marB="0">
                    <a:lnT w="12700" cap="flat" cmpd="sng" algn="ctr">
                      <a:solidFill>
                        <a:srgbClr val="0067AC"/>
                      </a:solidFill>
                      <a:prstDash val="solid"/>
                      <a:round/>
                      <a:headEnd type="none" w="med" len="med"/>
                      <a:tailEnd type="none" w="med" len="med"/>
                    </a:lnT>
                  </a:tcPr>
                </a:tc>
                <a:tc>
                  <a:txBody>
                    <a:bodyPr/>
                    <a:lstStyle/>
                    <a:p>
                      <a:pPr marL="0" marR="0" algn="ctr">
                        <a:spcBef>
                          <a:spcPts val="0"/>
                        </a:spcBef>
                        <a:spcAft>
                          <a:spcPts val="0"/>
                        </a:spcAft>
                      </a:pPr>
                      <a:r>
                        <a:rPr lang="en-US" sz="1400" u="none" dirty="0" smtClean="0">
                          <a:solidFill>
                            <a:srgbClr val="373739"/>
                          </a:solidFill>
                          <a:effectLst/>
                          <a:latin typeface="Brandon Grotesque Regular"/>
                        </a:rPr>
                        <a:t>20%</a:t>
                      </a:r>
                      <a:endParaRPr lang="en-US" sz="1400" u="none" dirty="0">
                        <a:solidFill>
                          <a:srgbClr val="373739"/>
                        </a:solidFill>
                        <a:effectLst/>
                        <a:latin typeface="Brandon Grotesque Regular"/>
                        <a:ea typeface="Calibri" panose="020F0502020204030204" pitchFamily="34" charset="0"/>
                        <a:cs typeface="Times New Roman" panose="02020603050405020304" pitchFamily="18" charset="0"/>
                      </a:endParaRPr>
                    </a:p>
                  </a:txBody>
                  <a:tcPr marL="41650" marR="41650" marT="0" marB="0" anchor="ctr">
                    <a:lnT w="12700" cap="flat" cmpd="sng" algn="ctr">
                      <a:solidFill>
                        <a:srgbClr val="0067AC"/>
                      </a:solidFill>
                      <a:prstDash val="solid"/>
                      <a:round/>
                      <a:headEnd type="none" w="med" len="med"/>
                      <a:tailEnd type="none" w="med" len="med"/>
                    </a:lnT>
                  </a:tcPr>
                </a:tc>
                <a:extLst>
                  <a:ext uri="{0D108BD9-81ED-4DB2-BD59-A6C34878D82A}">
                    <a16:rowId xmlns:a16="http://schemas.microsoft.com/office/drawing/2014/main" xmlns="" val="2428543411"/>
                  </a:ext>
                </a:extLst>
              </a:tr>
              <a:tr h="50754">
                <a:tc>
                  <a:txBody>
                    <a:bodyPr/>
                    <a:lstStyle/>
                    <a:p>
                      <a:pPr marL="0" marR="0">
                        <a:spcBef>
                          <a:spcPts val="0"/>
                        </a:spcBef>
                        <a:spcAft>
                          <a:spcPts val="0"/>
                        </a:spcAft>
                      </a:pPr>
                      <a:r>
                        <a:rPr lang="en-US" sz="1200" u="none" dirty="0">
                          <a:solidFill>
                            <a:srgbClr val="373739"/>
                          </a:solidFill>
                          <a:effectLst/>
                          <a:latin typeface="Brandon Grotesque Regular"/>
                        </a:rPr>
                        <a:t>  Helpful/helps people (non-specific)</a:t>
                      </a:r>
                      <a:endParaRPr lang="en-US" sz="1200" u="none" dirty="0">
                        <a:solidFill>
                          <a:srgbClr val="373739"/>
                        </a:solidFill>
                        <a:effectLst/>
                        <a:latin typeface="Brandon Grotesque Regular"/>
                        <a:ea typeface="Calibri" panose="020F0502020204030204" pitchFamily="34" charset="0"/>
                        <a:cs typeface="Times New Roman" panose="02020603050405020304" pitchFamily="18" charset="0"/>
                      </a:endParaRPr>
                    </a:p>
                  </a:txBody>
                  <a:tcPr marL="41650" marR="41650" marT="0" marB="0"/>
                </a:tc>
                <a:tc>
                  <a:txBody>
                    <a:bodyPr/>
                    <a:lstStyle/>
                    <a:p>
                      <a:pPr marL="0" marR="0" algn="ctr">
                        <a:spcBef>
                          <a:spcPts val="0"/>
                        </a:spcBef>
                        <a:spcAft>
                          <a:spcPts val="0"/>
                        </a:spcAft>
                      </a:pPr>
                      <a:r>
                        <a:rPr lang="en-US" sz="1400" u="none" dirty="0" smtClean="0">
                          <a:solidFill>
                            <a:srgbClr val="373739"/>
                          </a:solidFill>
                          <a:effectLst/>
                          <a:latin typeface="Brandon Grotesque Regular"/>
                        </a:rPr>
                        <a:t>11%</a:t>
                      </a:r>
                      <a:endParaRPr lang="en-US" sz="1400" u="none" dirty="0">
                        <a:solidFill>
                          <a:srgbClr val="373739"/>
                        </a:solidFill>
                        <a:effectLst/>
                        <a:latin typeface="Brandon Grotesque Regular"/>
                        <a:ea typeface="Calibri" panose="020F0502020204030204" pitchFamily="34" charset="0"/>
                        <a:cs typeface="Times New Roman" panose="02020603050405020304" pitchFamily="18" charset="0"/>
                      </a:endParaRPr>
                    </a:p>
                  </a:txBody>
                  <a:tcPr marL="41650" marR="41650" marT="0" marB="0" anchor="ctr"/>
                </a:tc>
                <a:extLst>
                  <a:ext uri="{0D108BD9-81ED-4DB2-BD59-A6C34878D82A}">
                    <a16:rowId xmlns:a16="http://schemas.microsoft.com/office/drawing/2014/main" xmlns="" val="1637928176"/>
                  </a:ext>
                </a:extLst>
              </a:tr>
              <a:tr h="50754">
                <a:tc>
                  <a:txBody>
                    <a:bodyPr/>
                    <a:lstStyle/>
                    <a:p>
                      <a:pPr marL="0" marR="0">
                        <a:spcBef>
                          <a:spcPts val="0"/>
                        </a:spcBef>
                        <a:spcAft>
                          <a:spcPts val="0"/>
                        </a:spcAft>
                      </a:pPr>
                      <a:r>
                        <a:rPr lang="en-US" sz="1200" u="none" dirty="0">
                          <a:solidFill>
                            <a:srgbClr val="373739"/>
                          </a:solidFill>
                          <a:effectLst/>
                          <a:latin typeface="Brandon Grotesque Regular"/>
                        </a:rPr>
                        <a:t>  Better treatment/more efficient</a:t>
                      </a:r>
                      <a:endParaRPr lang="en-US" sz="1200" u="none" dirty="0">
                        <a:solidFill>
                          <a:srgbClr val="373739"/>
                        </a:solidFill>
                        <a:effectLst/>
                        <a:latin typeface="Brandon Grotesque Regular"/>
                        <a:ea typeface="Calibri" panose="020F0502020204030204" pitchFamily="34" charset="0"/>
                        <a:cs typeface="Times New Roman" panose="02020603050405020304" pitchFamily="18" charset="0"/>
                      </a:endParaRPr>
                    </a:p>
                  </a:txBody>
                  <a:tcPr marL="41650" marR="41650" marT="0" marB="0"/>
                </a:tc>
                <a:tc>
                  <a:txBody>
                    <a:bodyPr/>
                    <a:lstStyle/>
                    <a:p>
                      <a:pPr marL="0" marR="0" algn="ctr">
                        <a:spcBef>
                          <a:spcPts val="0"/>
                        </a:spcBef>
                        <a:spcAft>
                          <a:spcPts val="0"/>
                        </a:spcAft>
                      </a:pPr>
                      <a:r>
                        <a:rPr lang="en-US" sz="1400" u="none" dirty="0" smtClean="0">
                          <a:solidFill>
                            <a:srgbClr val="373739"/>
                          </a:solidFill>
                          <a:effectLst/>
                          <a:latin typeface="Brandon Grotesque Regular"/>
                        </a:rPr>
                        <a:t>5%</a:t>
                      </a:r>
                      <a:endParaRPr lang="en-US" sz="1400" u="none" dirty="0">
                        <a:solidFill>
                          <a:srgbClr val="373739"/>
                        </a:solidFill>
                        <a:effectLst/>
                        <a:latin typeface="Brandon Grotesque Regular"/>
                        <a:ea typeface="Calibri" panose="020F0502020204030204" pitchFamily="34" charset="0"/>
                        <a:cs typeface="Times New Roman" panose="02020603050405020304" pitchFamily="18" charset="0"/>
                      </a:endParaRPr>
                    </a:p>
                  </a:txBody>
                  <a:tcPr marL="41650" marR="41650" marT="0" marB="0" anchor="ctr"/>
                </a:tc>
                <a:extLst>
                  <a:ext uri="{0D108BD9-81ED-4DB2-BD59-A6C34878D82A}">
                    <a16:rowId xmlns:a16="http://schemas.microsoft.com/office/drawing/2014/main" xmlns="" val="574141432"/>
                  </a:ext>
                </a:extLst>
              </a:tr>
              <a:tr h="50754">
                <a:tc>
                  <a:txBody>
                    <a:bodyPr/>
                    <a:lstStyle/>
                    <a:p>
                      <a:pPr marL="0" marR="0">
                        <a:spcBef>
                          <a:spcPts val="0"/>
                        </a:spcBef>
                        <a:spcAft>
                          <a:spcPts val="0"/>
                        </a:spcAft>
                      </a:pPr>
                      <a:r>
                        <a:rPr lang="en-US" sz="1200" u="none" dirty="0">
                          <a:solidFill>
                            <a:srgbClr val="373739"/>
                          </a:solidFill>
                          <a:effectLst/>
                          <a:latin typeface="Brandon Grotesque Regular"/>
                        </a:rPr>
                        <a:t>  Advanced treatment/advances in medicine/innovative</a:t>
                      </a:r>
                      <a:endParaRPr lang="en-US" sz="1200" u="none" dirty="0">
                        <a:solidFill>
                          <a:srgbClr val="373739"/>
                        </a:solidFill>
                        <a:effectLst/>
                        <a:latin typeface="Brandon Grotesque Regular"/>
                        <a:ea typeface="Calibri" panose="020F0502020204030204" pitchFamily="34" charset="0"/>
                        <a:cs typeface="Times New Roman" panose="02020603050405020304" pitchFamily="18" charset="0"/>
                      </a:endParaRPr>
                    </a:p>
                  </a:txBody>
                  <a:tcPr marL="41650" marR="41650" marT="0" marB="0"/>
                </a:tc>
                <a:tc>
                  <a:txBody>
                    <a:bodyPr/>
                    <a:lstStyle/>
                    <a:p>
                      <a:pPr marL="0" marR="0" algn="ctr">
                        <a:spcBef>
                          <a:spcPts val="0"/>
                        </a:spcBef>
                        <a:spcAft>
                          <a:spcPts val="0"/>
                        </a:spcAft>
                      </a:pPr>
                      <a:r>
                        <a:rPr lang="en-US" sz="1400" u="none" dirty="0" smtClean="0">
                          <a:solidFill>
                            <a:srgbClr val="373739"/>
                          </a:solidFill>
                          <a:effectLst/>
                          <a:latin typeface="Brandon Grotesque Regular"/>
                        </a:rPr>
                        <a:t>3%</a:t>
                      </a:r>
                      <a:endParaRPr lang="en-US" sz="1400" u="none" dirty="0">
                        <a:solidFill>
                          <a:srgbClr val="373739"/>
                        </a:solidFill>
                        <a:effectLst/>
                        <a:latin typeface="Brandon Grotesque Regular"/>
                        <a:ea typeface="Calibri" panose="020F0502020204030204" pitchFamily="34" charset="0"/>
                        <a:cs typeface="Times New Roman" panose="02020603050405020304" pitchFamily="18" charset="0"/>
                      </a:endParaRPr>
                    </a:p>
                  </a:txBody>
                  <a:tcPr marL="41650" marR="41650" marT="0" marB="0" anchor="ctr"/>
                </a:tc>
                <a:extLst>
                  <a:ext uri="{0D108BD9-81ED-4DB2-BD59-A6C34878D82A}">
                    <a16:rowId xmlns:a16="http://schemas.microsoft.com/office/drawing/2014/main" xmlns="" val="3004609880"/>
                  </a:ext>
                </a:extLst>
              </a:tr>
              <a:tr h="92279">
                <a:tc>
                  <a:txBody>
                    <a:bodyPr/>
                    <a:lstStyle/>
                    <a:p>
                      <a:pPr marL="0" marR="0">
                        <a:spcBef>
                          <a:spcPts val="0"/>
                        </a:spcBef>
                        <a:spcAft>
                          <a:spcPts val="0"/>
                        </a:spcAft>
                      </a:pPr>
                      <a:r>
                        <a:rPr lang="en-US" sz="1200" u="none" dirty="0">
                          <a:solidFill>
                            <a:srgbClr val="373739"/>
                          </a:solidFill>
                          <a:effectLst/>
                          <a:latin typeface="Brandon Grotesque Regular"/>
                        </a:rPr>
                        <a:t>  Makes sense/accurate</a:t>
                      </a:r>
                      <a:endParaRPr lang="en-US" sz="1200" u="none" dirty="0">
                        <a:solidFill>
                          <a:srgbClr val="373739"/>
                        </a:solidFill>
                        <a:effectLst/>
                        <a:latin typeface="Brandon Grotesque Regular"/>
                        <a:ea typeface="Calibri" panose="020F0502020204030204" pitchFamily="34" charset="0"/>
                        <a:cs typeface="Times New Roman" panose="02020603050405020304" pitchFamily="18" charset="0"/>
                      </a:endParaRPr>
                    </a:p>
                  </a:txBody>
                  <a:tcPr marL="41650" marR="41650" marT="0" marB="0"/>
                </a:tc>
                <a:tc>
                  <a:txBody>
                    <a:bodyPr/>
                    <a:lstStyle/>
                    <a:p>
                      <a:pPr marL="0" marR="0" algn="ctr">
                        <a:spcBef>
                          <a:spcPts val="0"/>
                        </a:spcBef>
                        <a:spcAft>
                          <a:spcPts val="0"/>
                        </a:spcAft>
                      </a:pPr>
                      <a:r>
                        <a:rPr lang="en-US" sz="1400" u="none" dirty="0" smtClean="0">
                          <a:solidFill>
                            <a:srgbClr val="373739"/>
                          </a:solidFill>
                          <a:effectLst/>
                          <a:latin typeface="Brandon Grotesque Regular"/>
                        </a:rPr>
                        <a:t>2%</a:t>
                      </a:r>
                      <a:endParaRPr lang="en-US" sz="1400" u="none" dirty="0">
                        <a:solidFill>
                          <a:srgbClr val="373739"/>
                        </a:solidFill>
                        <a:effectLst/>
                        <a:latin typeface="Brandon Grotesque Regular"/>
                      </a:endParaRPr>
                    </a:p>
                  </a:txBody>
                  <a:tcPr marL="41650" marR="41650" marT="0" marB="0" anchor="ctr"/>
                </a:tc>
                <a:extLst>
                  <a:ext uri="{0D108BD9-81ED-4DB2-BD59-A6C34878D82A}">
                    <a16:rowId xmlns:a16="http://schemas.microsoft.com/office/drawing/2014/main" xmlns="" val="1193338240"/>
                  </a:ext>
                </a:extLst>
              </a:tr>
              <a:tr h="50754">
                <a:tc>
                  <a:txBody>
                    <a:bodyPr/>
                    <a:lstStyle/>
                    <a:p>
                      <a:pPr marL="0" marR="0">
                        <a:spcBef>
                          <a:spcPts val="0"/>
                        </a:spcBef>
                        <a:spcAft>
                          <a:spcPts val="0"/>
                        </a:spcAft>
                      </a:pPr>
                      <a:r>
                        <a:rPr lang="en-US" sz="1400" b="1" u="none" dirty="0">
                          <a:solidFill>
                            <a:srgbClr val="373739"/>
                          </a:solidFill>
                          <a:effectLst/>
                          <a:latin typeface="Brandon Grotesque Regular"/>
                        </a:rPr>
                        <a:t>Individualized treatment</a:t>
                      </a:r>
                      <a:endParaRPr lang="en-US" sz="1400" b="1" u="none" dirty="0">
                        <a:solidFill>
                          <a:srgbClr val="373739"/>
                        </a:solidFill>
                        <a:effectLst/>
                        <a:latin typeface="Brandon Grotesque Regular"/>
                        <a:ea typeface="Calibri" panose="020F0502020204030204" pitchFamily="34" charset="0"/>
                        <a:cs typeface="Times New Roman" panose="02020603050405020304" pitchFamily="18" charset="0"/>
                      </a:endParaRPr>
                    </a:p>
                  </a:txBody>
                  <a:tcPr marL="41650" marR="41650" marT="0" marB="0">
                    <a:lnB w="12700" cap="flat" cmpd="sng" algn="ctr">
                      <a:solidFill>
                        <a:srgbClr val="0067AC"/>
                      </a:solidFill>
                      <a:prstDash val="solid"/>
                      <a:round/>
                      <a:headEnd type="none" w="med" len="med"/>
                      <a:tailEnd type="none" w="med" len="med"/>
                    </a:lnB>
                  </a:tcPr>
                </a:tc>
                <a:tc>
                  <a:txBody>
                    <a:bodyPr/>
                    <a:lstStyle/>
                    <a:p>
                      <a:pPr marL="0" marR="0" algn="ctr">
                        <a:spcBef>
                          <a:spcPts val="0"/>
                        </a:spcBef>
                        <a:spcAft>
                          <a:spcPts val="0"/>
                        </a:spcAft>
                      </a:pPr>
                      <a:r>
                        <a:rPr lang="en-US" sz="1400" b="1" u="none" dirty="0" smtClean="0">
                          <a:solidFill>
                            <a:srgbClr val="373739"/>
                          </a:solidFill>
                          <a:effectLst/>
                          <a:latin typeface="Brandon Grotesque Regular"/>
                        </a:rPr>
                        <a:t>31%</a:t>
                      </a:r>
                      <a:endParaRPr lang="en-US" sz="1400" b="1" u="none" dirty="0">
                        <a:solidFill>
                          <a:srgbClr val="373739"/>
                        </a:solidFill>
                        <a:effectLst/>
                        <a:latin typeface="Brandon Grotesque Regular"/>
                        <a:ea typeface="Calibri" panose="020F0502020204030204" pitchFamily="34" charset="0"/>
                        <a:cs typeface="Times New Roman" panose="02020603050405020304" pitchFamily="18" charset="0"/>
                      </a:endParaRPr>
                    </a:p>
                  </a:txBody>
                  <a:tcPr marL="41650" marR="41650" marT="0" marB="0" anchor="ctr">
                    <a:lnB w="12700" cap="flat" cmpd="sng" algn="ctr">
                      <a:solidFill>
                        <a:srgbClr val="0067AC"/>
                      </a:solidFill>
                      <a:prstDash val="solid"/>
                      <a:round/>
                      <a:headEnd type="none" w="med" len="med"/>
                      <a:tailEnd type="none" w="med" len="med"/>
                    </a:lnB>
                  </a:tcPr>
                </a:tc>
                <a:extLst>
                  <a:ext uri="{0D108BD9-81ED-4DB2-BD59-A6C34878D82A}">
                    <a16:rowId xmlns:a16="http://schemas.microsoft.com/office/drawing/2014/main" xmlns="" val="3104923047"/>
                  </a:ext>
                </a:extLst>
              </a:tr>
              <a:tr h="92279">
                <a:tc>
                  <a:txBody>
                    <a:bodyPr/>
                    <a:lstStyle/>
                    <a:p>
                      <a:pPr marL="0" marR="0">
                        <a:spcBef>
                          <a:spcPts val="0"/>
                        </a:spcBef>
                        <a:spcAft>
                          <a:spcPts val="0"/>
                        </a:spcAft>
                      </a:pPr>
                      <a:r>
                        <a:rPr lang="en-US" sz="1200" u="none" dirty="0">
                          <a:solidFill>
                            <a:srgbClr val="373739"/>
                          </a:solidFill>
                          <a:effectLst/>
                          <a:latin typeface="Brandon Grotesque Regular"/>
                        </a:rPr>
                        <a:t>  Individual approach/determines what is best for individual patient/personalized (non-specific)</a:t>
                      </a:r>
                      <a:endParaRPr lang="en-US" sz="1200" u="none" dirty="0">
                        <a:solidFill>
                          <a:srgbClr val="373739"/>
                        </a:solidFill>
                        <a:effectLst/>
                        <a:latin typeface="Brandon Grotesque Regular"/>
                        <a:ea typeface="Calibri" panose="020F0502020204030204" pitchFamily="34" charset="0"/>
                        <a:cs typeface="Times New Roman" panose="02020603050405020304" pitchFamily="18" charset="0"/>
                      </a:endParaRPr>
                    </a:p>
                  </a:txBody>
                  <a:tcPr marL="41650" marR="41650" marT="0" marB="0">
                    <a:lnT w="12700" cap="flat" cmpd="sng" algn="ctr">
                      <a:solidFill>
                        <a:srgbClr val="0067AC"/>
                      </a:solidFill>
                      <a:prstDash val="solid"/>
                      <a:round/>
                      <a:headEnd type="none" w="med" len="med"/>
                      <a:tailEnd type="none" w="med" len="med"/>
                    </a:lnT>
                  </a:tcPr>
                </a:tc>
                <a:tc>
                  <a:txBody>
                    <a:bodyPr/>
                    <a:lstStyle/>
                    <a:p>
                      <a:pPr marL="0" marR="0" algn="ctr">
                        <a:spcBef>
                          <a:spcPts val="0"/>
                        </a:spcBef>
                        <a:spcAft>
                          <a:spcPts val="0"/>
                        </a:spcAft>
                      </a:pPr>
                      <a:r>
                        <a:rPr lang="en-US" sz="1400" u="none" dirty="0" smtClean="0">
                          <a:solidFill>
                            <a:srgbClr val="373739"/>
                          </a:solidFill>
                          <a:effectLst/>
                          <a:latin typeface="Brandon Grotesque Regular"/>
                        </a:rPr>
                        <a:t>12%</a:t>
                      </a:r>
                      <a:endParaRPr lang="en-US" sz="1400" u="none" dirty="0">
                        <a:solidFill>
                          <a:srgbClr val="373739"/>
                        </a:solidFill>
                        <a:effectLst/>
                        <a:latin typeface="Brandon Grotesque Regular"/>
                        <a:ea typeface="Calibri" panose="020F0502020204030204" pitchFamily="34" charset="0"/>
                        <a:cs typeface="Times New Roman" panose="02020603050405020304" pitchFamily="18" charset="0"/>
                      </a:endParaRPr>
                    </a:p>
                  </a:txBody>
                  <a:tcPr marL="41650" marR="41650" marT="0" marB="0" anchor="ctr">
                    <a:lnT w="12700" cap="flat" cmpd="sng" algn="ctr">
                      <a:solidFill>
                        <a:srgbClr val="0067AC"/>
                      </a:solidFill>
                      <a:prstDash val="solid"/>
                      <a:round/>
                      <a:headEnd type="none" w="med" len="med"/>
                      <a:tailEnd type="none" w="med" len="med"/>
                    </a:lnT>
                  </a:tcPr>
                </a:tc>
                <a:extLst>
                  <a:ext uri="{0D108BD9-81ED-4DB2-BD59-A6C34878D82A}">
                    <a16:rowId xmlns:a16="http://schemas.microsoft.com/office/drawing/2014/main" xmlns="" val="344058128"/>
                  </a:ext>
                </a:extLst>
              </a:tr>
              <a:tr h="50754">
                <a:tc>
                  <a:txBody>
                    <a:bodyPr/>
                    <a:lstStyle/>
                    <a:p>
                      <a:pPr marL="0" marR="0">
                        <a:spcBef>
                          <a:spcPts val="0"/>
                        </a:spcBef>
                        <a:spcAft>
                          <a:spcPts val="0"/>
                        </a:spcAft>
                      </a:pPr>
                      <a:r>
                        <a:rPr lang="en-US" sz="1200" u="none" dirty="0">
                          <a:solidFill>
                            <a:srgbClr val="373739"/>
                          </a:solidFill>
                          <a:effectLst/>
                          <a:latin typeface="Brandon Grotesque Regular"/>
                        </a:rPr>
                        <a:t>  Everyone is different/bodies react differently</a:t>
                      </a:r>
                      <a:endParaRPr lang="en-US" sz="1200" u="none" dirty="0">
                        <a:solidFill>
                          <a:srgbClr val="373739"/>
                        </a:solidFill>
                        <a:effectLst/>
                        <a:latin typeface="Brandon Grotesque Regular"/>
                        <a:ea typeface="Calibri" panose="020F0502020204030204" pitchFamily="34" charset="0"/>
                        <a:cs typeface="Times New Roman" panose="02020603050405020304" pitchFamily="18" charset="0"/>
                      </a:endParaRPr>
                    </a:p>
                  </a:txBody>
                  <a:tcPr marL="41650" marR="41650" marT="0" marB="0"/>
                </a:tc>
                <a:tc>
                  <a:txBody>
                    <a:bodyPr/>
                    <a:lstStyle/>
                    <a:p>
                      <a:pPr marL="0" marR="0" algn="ctr">
                        <a:spcBef>
                          <a:spcPts val="0"/>
                        </a:spcBef>
                        <a:spcAft>
                          <a:spcPts val="0"/>
                        </a:spcAft>
                      </a:pPr>
                      <a:r>
                        <a:rPr lang="en-US" sz="1400" u="none" dirty="0" smtClean="0">
                          <a:solidFill>
                            <a:srgbClr val="373739"/>
                          </a:solidFill>
                          <a:effectLst/>
                          <a:latin typeface="Brandon Grotesque Regular"/>
                        </a:rPr>
                        <a:t>6%</a:t>
                      </a:r>
                      <a:endParaRPr lang="en-US" sz="1400" u="none" dirty="0">
                        <a:solidFill>
                          <a:srgbClr val="373739"/>
                        </a:solidFill>
                        <a:effectLst/>
                        <a:latin typeface="Brandon Grotesque Regular"/>
                        <a:ea typeface="Calibri" panose="020F0502020204030204" pitchFamily="34" charset="0"/>
                        <a:cs typeface="Times New Roman" panose="02020603050405020304" pitchFamily="18" charset="0"/>
                      </a:endParaRPr>
                    </a:p>
                  </a:txBody>
                  <a:tcPr marL="41650" marR="41650" marT="0" marB="0" anchor="ctr"/>
                </a:tc>
                <a:extLst>
                  <a:ext uri="{0D108BD9-81ED-4DB2-BD59-A6C34878D82A}">
                    <a16:rowId xmlns:a16="http://schemas.microsoft.com/office/drawing/2014/main" xmlns="" val="552758220"/>
                  </a:ext>
                </a:extLst>
              </a:tr>
              <a:tr h="92279">
                <a:tc>
                  <a:txBody>
                    <a:bodyPr/>
                    <a:lstStyle/>
                    <a:p>
                      <a:pPr marL="0" marR="0">
                        <a:spcBef>
                          <a:spcPts val="0"/>
                        </a:spcBef>
                        <a:spcAft>
                          <a:spcPts val="0"/>
                        </a:spcAft>
                      </a:pPr>
                      <a:r>
                        <a:rPr lang="en-US" sz="1200" u="none" dirty="0">
                          <a:solidFill>
                            <a:srgbClr val="373739"/>
                          </a:solidFill>
                          <a:effectLst/>
                          <a:latin typeface="Brandon Grotesque Regular"/>
                        </a:rPr>
                        <a:t>  Right medication/give patient the exact medicine needed</a:t>
                      </a:r>
                      <a:endParaRPr lang="en-US" sz="1200" u="none" dirty="0">
                        <a:solidFill>
                          <a:srgbClr val="373739"/>
                        </a:solidFill>
                        <a:effectLst/>
                        <a:latin typeface="Brandon Grotesque Regular"/>
                        <a:ea typeface="Calibri" panose="020F0502020204030204" pitchFamily="34" charset="0"/>
                        <a:cs typeface="Times New Roman" panose="02020603050405020304" pitchFamily="18" charset="0"/>
                      </a:endParaRPr>
                    </a:p>
                  </a:txBody>
                  <a:tcPr marL="41650" marR="41650" marT="0" marB="0"/>
                </a:tc>
                <a:tc>
                  <a:txBody>
                    <a:bodyPr/>
                    <a:lstStyle/>
                    <a:p>
                      <a:pPr marL="0" marR="0" algn="ctr">
                        <a:spcBef>
                          <a:spcPts val="0"/>
                        </a:spcBef>
                        <a:spcAft>
                          <a:spcPts val="0"/>
                        </a:spcAft>
                      </a:pPr>
                      <a:r>
                        <a:rPr lang="en-US" sz="1400" u="none" dirty="0" smtClean="0">
                          <a:solidFill>
                            <a:srgbClr val="373739"/>
                          </a:solidFill>
                          <a:effectLst/>
                          <a:latin typeface="Brandon Grotesque Regular"/>
                        </a:rPr>
                        <a:t>5%</a:t>
                      </a:r>
                      <a:endParaRPr lang="en-US" sz="1400" u="none" dirty="0">
                        <a:solidFill>
                          <a:srgbClr val="373739"/>
                        </a:solidFill>
                        <a:effectLst/>
                        <a:latin typeface="Brandon Grotesque Regular"/>
                        <a:ea typeface="Calibri" panose="020F0502020204030204" pitchFamily="34" charset="0"/>
                        <a:cs typeface="Times New Roman" panose="02020603050405020304" pitchFamily="18" charset="0"/>
                      </a:endParaRPr>
                    </a:p>
                  </a:txBody>
                  <a:tcPr marL="41650" marR="41650" marT="0" marB="0" anchor="ctr"/>
                </a:tc>
                <a:extLst>
                  <a:ext uri="{0D108BD9-81ED-4DB2-BD59-A6C34878D82A}">
                    <a16:rowId xmlns:a16="http://schemas.microsoft.com/office/drawing/2014/main" xmlns="" val="3482461164"/>
                  </a:ext>
                </a:extLst>
              </a:tr>
              <a:tr h="50754">
                <a:tc>
                  <a:txBody>
                    <a:bodyPr/>
                    <a:lstStyle/>
                    <a:p>
                      <a:pPr marL="0" marR="0">
                        <a:spcBef>
                          <a:spcPts val="0"/>
                        </a:spcBef>
                        <a:spcAft>
                          <a:spcPts val="0"/>
                        </a:spcAft>
                      </a:pPr>
                      <a:r>
                        <a:rPr lang="en-US" sz="1200" u="none" dirty="0">
                          <a:solidFill>
                            <a:srgbClr val="373739"/>
                          </a:solidFill>
                          <a:effectLst/>
                          <a:latin typeface="Brandon Grotesque Regular"/>
                        </a:rPr>
                        <a:t>  Targeted/targeted treatment</a:t>
                      </a:r>
                      <a:endParaRPr lang="en-US" sz="1200" u="none" dirty="0">
                        <a:solidFill>
                          <a:srgbClr val="373739"/>
                        </a:solidFill>
                        <a:effectLst/>
                        <a:latin typeface="Brandon Grotesque Regular"/>
                        <a:ea typeface="Calibri" panose="020F0502020204030204" pitchFamily="34" charset="0"/>
                        <a:cs typeface="Times New Roman" panose="02020603050405020304" pitchFamily="18" charset="0"/>
                      </a:endParaRPr>
                    </a:p>
                  </a:txBody>
                  <a:tcPr marL="41650" marR="41650" marT="0" marB="0"/>
                </a:tc>
                <a:tc>
                  <a:txBody>
                    <a:bodyPr/>
                    <a:lstStyle/>
                    <a:p>
                      <a:pPr marL="0" marR="0" algn="ctr">
                        <a:spcBef>
                          <a:spcPts val="0"/>
                        </a:spcBef>
                        <a:spcAft>
                          <a:spcPts val="0"/>
                        </a:spcAft>
                      </a:pPr>
                      <a:r>
                        <a:rPr lang="en-US" sz="1400" u="none" dirty="0" smtClean="0">
                          <a:solidFill>
                            <a:srgbClr val="373739"/>
                          </a:solidFill>
                          <a:effectLst/>
                          <a:latin typeface="Brandon Grotesque Regular"/>
                        </a:rPr>
                        <a:t>4%</a:t>
                      </a:r>
                      <a:endParaRPr lang="en-US" sz="1400" u="none" dirty="0">
                        <a:solidFill>
                          <a:srgbClr val="373739"/>
                        </a:solidFill>
                        <a:effectLst/>
                        <a:latin typeface="Brandon Grotesque Regular"/>
                        <a:ea typeface="Calibri" panose="020F0502020204030204" pitchFamily="34" charset="0"/>
                        <a:cs typeface="Times New Roman" panose="02020603050405020304" pitchFamily="18" charset="0"/>
                      </a:endParaRPr>
                    </a:p>
                  </a:txBody>
                  <a:tcPr marL="41650" marR="41650" marT="0" marB="0" anchor="ctr"/>
                </a:tc>
                <a:extLst>
                  <a:ext uri="{0D108BD9-81ED-4DB2-BD59-A6C34878D82A}">
                    <a16:rowId xmlns:a16="http://schemas.microsoft.com/office/drawing/2014/main" xmlns="" val="3969670980"/>
                  </a:ext>
                </a:extLst>
              </a:tr>
              <a:tr h="50754">
                <a:tc>
                  <a:txBody>
                    <a:bodyPr/>
                    <a:lstStyle/>
                    <a:p>
                      <a:pPr marL="0" marR="0">
                        <a:spcBef>
                          <a:spcPts val="0"/>
                        </a:spcBef>
                        <a:spcAft>
                          <a:spcPts val="0"/>
                        </a:spcAft>
                      </a:pPr>
                      <a:r>
                        <a:rPr lang="en-US" sz="1200" u="none" dirty="0">
                          <a:solidFill>
                            <a:srgbClr val="373739"/>
                          </a:solidFill>
                          <a:effectLst/>
                          <a:latin typeface="Brandon Grotesque Regular"/>
                        </a:rPr>
                        <a:t>  Preventing health problems/prevent illness</a:t>
                      </a:r>
                      <a:endParaRPr lang="en-US" sz="1200" u="none" dirty="0">
                        <a:solidFill>
                          <a:srgbClr val="373739"/>
                        </a:solidFill>
                        <a:effectLst/>
                        <a:latin typeface="Brandon Grotesque Regular"/>
                        <a:ea typeface="Calibri" panose="020F0502020204030204" pitchFamily="34" charset="0"/>
                        <a:cs typeface="Times New Roman" panose="02020603050405020304" pitchFamily="18" charset="0"/>
                      </a:endParaRPr>
                    </a:p>
                  </a:txBody>
                  <a:tcPr marL="41650" marR="41650" marT="0" marB="0"/>
                </a:tc>
                <a:tc>
                  <a:txBody>
                    <a:bodyPr/>
                    <a:lstStyle/>
                    <a:p>
                      <a:pPr marL="0" marR="0" algn="ctr">
                        <a:spcBef>
                          <a:spcPts val="0"/>
                        </a:spcBef>
                        <a:spcAft>
                          <a:spcPts val="0"/>
                        </a:spcAft>
                      </a:pPr>
                      <a:r>
                        <a:rPr lang="en-US" sz="1400" u="none" dirty="0" smtClean="0">
                          <a:solidFill>
                            <a:srgbClr val="373739"/>
                          </a:solidFill>
                          <a:effectLst/>
                          <a:latin typeface="Brandon Grotesque Regular"/>
                        </a:rPr>
                        <a:t>3%</a:t>
                      </a:r>
                      <a:endParaRPr lang="en-US" sz="1400" u="none" dirty="0">
                        <a:solidFill>
                          <a:srgbClr val="373739"/>
                        </a:solidFill>
                        <a:effectLst/>
                        <a:latin typeface="Brandon Grotesque Regular"/>
                        <a:ea typeface="Calibri" panose="020F0502020204030204" pitchFamily="34" charset="0"/>
                        <a:cs typeface="Times New Roman" panose="02020603050405020304" pitchFamily="18" charset="0"/>
                      </a:endParaRPr>
                    </a:p>
                  </a:txBody>
                  <a:tcPr marL="41650" marR="41650" marT="0" marB="0" anchor="ctr"/>
                </a:tc>
                <a:extLst>
                  <a:ext uri="{0D108BD9-81ED-4DB2-BD59-A6C34878D82A}">
                    <a16:rowId xmlns:a16="http://schemas.microsoft.com/office/drawing/2014/main" xmlns="" val="4100463438"/>
                  </a:ext>
                </a:extLst>
              </a:tr>
              <a:tr h="0">
                <a:tc>
                  <a:txBody>
                    <a:bodyPr/>
                    <a:lstStyle/>
                    <a:p>
                      <a:pPr marL="0" marR="0">
                        <a:spcBef>
                          <a:spcPts val="0"/>
                        </a:spcBef>
                        <a:spcAft>
                          <a:spcPts val="0"/>
                        </a:spcAft>
                      </a:pPr>
                      <a:r>
                        <a:rPr lang="en-US" sz="1200" u="none" dirty="0">
                          <a:solidFill>
                            <a:srgbClr val="373739"/>
                          </a:solidFill>
                          <a:effectLst/>
                          <a:latin typeface="Brandon Grotesque Regular"/>
                        </a:rPr>
                        <a:t>  Genetic testing to target problems/genetic testing to find the right </a:t>
                      </a:r>
                      <a:r>
                        <a:rPr lang="en-US" sz="1200" u="none" dirty="0" smtClean="0">
                          <a:solidFill>
                            <a:srgbClr val="373739"/>
                          </a:solidFill>
                          <a:effectLst/>
                          <a:latin typeface="Brandon Grotesque Regular"/>
                        </a:rPr>
                        <a:t>treatment</a:t>
                      </a:r>
                      <a:endParaRPr lang="en-US" sz="1200" u="none" dirty="0">
                        <a:solidFill>
                          <a:srgbClr val="373739"/>
                        </a:solidFill>
                        <a:effectLst/>
                        <a:latin typeface="Brandon Grotesque Regular"/>
                      </a:endParaRPr>
                    </a:p>
                  </a:txBody>
                  <a:tcPr marL="41650" marR="41650" marT="0" marB="0"/>
                </a:tc>
                <a:tc>
                  <a:txBody>
                    <a:bodyPr/>
                    <a:lstStyle/>
                    <a:p>
                      <a:pPr marL="0" marR="0" algn="ctr">
                        <a:spcBef>
                          <a:spcPts val="0"/>
                        </a:spcBef>
                        <a:spcAft>
                          <a:spcPts val="0"/>
                        </a:spcAft>
                      </a:pPr>
                      <a:r>
                        <a:rPr lang="en-US" sz="1400" u="none" dirty="0" smtClean="0">
                          <a:solidFill>
                            <a:srgbClr val="373739"/>
                          </a:solidFill>
                          <a:effectLst/>
                          <a:latin typeface="Brandon Grotesque Regular"/>
                        </a:rPr>
                        <a:t>3%</a:t>
                      </a:r>
                      <a:endParaRPr lang="en-US" sz="1400" u="none" dirty="0">
                        <a:solidFill>
                          <a:srgbClr val="373739"/>
                        </a:solidFill>
                        <a:effectLst/>
                        <a:latin typeface="Brandon Grotesque Regular"/>
                        <a:ea typeface="Calibri" panose="020F0502020204030204" pitchFamily="34" charset="0"/>
                        <a:cs typeface="Times New Roman" panose="02020603050405020304" pitchFamily="18" charset="0"/>
                      </a:endParaRPr>
                    </a:p>
                  </a:txBody>
                  <a:tcPr marL="41650" marR="41650" marT="0" marB="0" anchor="ctr"/>
                </a:tc>
                <a:extLst>
                  <a:ext uri="{0D108BD9-81ED-4DB2-BD59-A6C34878D82A}">
                    <a16:rowId xmlns:a16="http://schemas.microsoft.com/office/drawing/2014/main" xmlns="" val="276113895"/>
                  </a:ext>
                </a:extLst>
              </a:tr>
            </a:tbl>
          </a:graphicData>
        </a:graphic>
      </p:graphicFrame>
      <p:sp>
        <p:nvSpPr>
          <p:cNvPr id="14" name="Subtitle 2"/>
          <p:cNvSpPr txBox="1">
            <a:spLocks/>
          </p:cNvSpPr>
          <p:nvPr/>
        </p:nvSpPr>
        <p:spPr>
          <a:xfrm>
            <a:off x="378400" y="307006"/>
            <a:ext cx="7917875" cy="990981"/>
          </a:xfrm>
          <a:prstGeom prst="rect">
            <a:avLst/>
          </a:prstGeom>
        </p:spPr>
        <p:txBody>
          <a:bodyPr vert="horz" lIns="91440" tIns="45720" rIns="91440" bIns="45720" rtlCol="0" anchor="ctr">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2400" dirty="0" smtClean="0">
                <a:solidFill>
                  <a:srgbClr val="08436F"/>
                </a:solidFill>
                <a:latin typeface="Brandon Grotesque Regular"/>
                <a:cs typeface="Brandon Grotesque Regular"/>
              </a:rPr>
              <a:t>Positive feelings about personalized medicine relate to the appeal of an individualized approach.</a:t>
            </a:r>
            <a:endParaRPr lang="en-US" sz="2400" dirty="0">
              <a:solidFill>
                <a:srgbClr val="08436F"/>
              </a:solidFill>
              <a:latin typeface="Brandon Grotesque Regular"/>
              <a:cs typeface="Brandon Grotesque Regular"/>
            </a:endParaRPr>
          </a:p>
        </p:txBody>
      </p:sp>
      <p:cxnSp>
        <p:nvCxnSpPr>
          <p:cNvPr id="18" name="Straight Connector 17"/>
          <p:cNvCxnSpPr/>
          <p:nvPr/>
        </p:nvCxnSpPr>
        <p:spPr>
          <a:xfrm flipV="1">
            <a:off x="1215" y="1329724"/>
            <a:ext cx="8534400" cy="4354"/>
          </a:xfrm>
          <a:prstGeom prst="line">
            <a:avLst/>
          </a:prstGeom>
          <a:ln>
            <a:solidFill>
              <a:srgbClr val="00A8CC"/>
            </a:solidFill>
            <a:prstDash val="sysDot"/>
          </a:ln>
          <a:effectLst/>
        </p:spPr>
        <p:style>
          <a:lnRef idx="2">
            <a:schemeClr val="accent1"/>
          </a:lnRef>
          <a:fillRef idx="0">
            <a:schemeClr val="accent1"/>
          </a:fillRef>
          <a:effectRef idx="1">
            <a:schemeClr val="accent1"/>
          </a:effectRef>
          <a:fontRef idx="minor">
            <a:schemeClr val="tx1"/>
          </a:fontRef>
        </p:style>
      </p:cxnSp>
      <p:sp>
        <p:nvSpPr>
          <p:cNvPr id="19" name="Rounded Rectangular Callout 18"/>
          <p:cNvSpPr/>
          <p:nvPr/>
        </p:nvSpPr>
        <p:spPr>
          <a:xfrm>
            <a:off x="5669860" y="4837354"/>
            <a:ext cx="2361236" cy="1189820"/>
          </a:xfrm>
          <a:prstGeom prst="wedgeRoundRectCallout">
            <a:avLst/>
          </a:prstGeom>
          <a:noFill/>
          <a:ln>
            <a:solidFill>
              <a:srgbClr val="0067A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rgbClr val="00A8CC"/>
                </a:solidFill>
                <a:latin typeface="Brandon Grotesque Regular"/>
              </a:rPr>
              <a:t>“This </a:t>
            </a:r>
            <a:r>
              <a:rPr lang="en-US" sz="1200" dirty="0">
                <a:solidFill>
                  <a:srgbClr val="00A8CC"/>
                </a:solidFill>
                <a:latin typeface="Brandon Grotesque Regular"/>
              </a:rPr>
              <a:t>description pinpoints exactly how to treat a specific diagnosis of a patient, leading to more efficient </a:t>
            </a:r>
            <a:r>
              <a:rPr lang="en-US" sz="1200" dirty="0" smtClean="0">
                <a:solidFill>
                  <a:srgbClr val="00A8CC"/>
                </a:solidFill>
                <a:latin typeface="Brandon Grotesque Regular"/>
              </a:rPr>
              <a:t>outcomes </a:t>
            </a:r>
            <a:r>
              <a:rPr lang="en-US" sz="1200" dirty="0">
                <a:solidFill>
                  <a:srgbClr val="00A8CC"/>
                </a:solidFill>
                <a:latin typeface="Brandon Grotesque Regular"/>
              </a:rPr>
              <a:t>in less time.”</a:t>
            </a:r>
          </a:p>
        </p:txBody>
      </p:sp>
      <p:sp>
        <p:nvSpPr>
          <p:cNvPr id="20" name="Rounded Rectangular Callout 19"/>
          <p:cNvSpPr/>
          <p:nvPr/>
        </p:nvSpPr>
        <p:spPr>
          <a:xfrm>
            <a:off x="771525" y="4855736"/>
            <a:ext cx="2997843" cy="1189820"/>
          </a:xfrm>
          <a:prstGeom prst="wedgeRoundRectCallout">
            <a:avLst/>
          </a:prstGeom>
          <a:noFill/>
          <a:ln>
            <a:solidFill>
              <a:srgbClr val="0067A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rgbClr val="00A8CC"/>
                </a:solidFill>
                <a:latin typeface="Brandon Grotesque Regular"/>
              </a:rPr>
              <a:t>“I </a:t>
            </a:r>
            <a:r>
              <a:rPr lang="en-US" sz="1200" dirty="0">
                <a:solidFill>
                  <a:srgbClr val="00A8CC"/>
                </a:solidFill>
                <a:latin typeface="Brandon Grotesque Regular"/>
              </a:rPr>
              <a:t>believe it will help by taking out a lot </a:t>
            </a:r>
            <a:r>
              <a:rPr lang="en-US" sz="1200" dirty="0" smtClean="0">
                <a:solidFill>
                  <a:srgbClr val="00A8CC"/>
                </a:solidFill>
                <a:latin typeface="Brandon Grotesque Regular"/>
              </a:rPr>
              <a:t>of </a:t>
            </a:r>
            <a:r>
              <a:rPr lang="en-US" sz="1200" dirty="0">
                <a:solidFill>
                  <a:srgbClr val="00A8CC"/>
                </a:solidFill>
                <a:latin typeface="Brandon Grotesque Regular"/>
              </a:rPr>
              <a:t>the </a:t>
            </a:r>
            <a:r>
              <a:rPr lang="en-US" sz="1200" dirty="0" smtClean="0">
                <a:solidFill>
                  <a:srgbClr val="00A8CC"/>
                </a:solidFill>
                <a:latin typeface="Brandon Grotesque Regular"/>
              </a:rPr>
              <a:t>guesswork </a:t>
            </a:r>
            <a:r>
              <a:rPr lang="en-US" sz="1200" dirty="0">
                <a:solidFill>
                  <a:srgbClr val="00A8CC"/>
                </a:solidFill>
                <a:latin typeface="Brandon Grotesque Regular"/>
              </a:rPr>
              <a:t>doctors do now. A </a:t>
            </a:r>
            <a:r>
              <a:rPr lang="en-US" sz="1200" dirty="0" smtClean="0">
                <a:solidFill>
                  <a:srgbClr val="00A8CC"/>
                </a:solidFill>
                <a:latin typeface="Brandon Grotesque Regular"/>
              </a:rPr>
              <a:t>lot </a:t>
            </a:r>
            <a:r>
              <a:rPr lang="en-US" sz="1200" dirty="0">
                <a:solidFill>
                  <a:srgbClr val="00A8CC"/>
                </a:solidFill>
                <a:latin typeface="Brandon Grotesque Regular"/>
              </a:rPr>
              <a:t>of people have to </a:t>
            </a:r>
            <a:r>
              <a:rPr lang="en-US" sz="1200" dirty="0" smtClean="0">
                <a:solidFill>
                  <a:srgbClr val="00A8CC"/>
                </a:solidFill>
                <a:latin typeface="Brandon Grotesque Regular"/>
              </a:rPr>
              <a:t>go back to the doctor </a:t>
            </a:r>
            <a:r>
              <a:rPr lang="en-US" sz="1200" dirty="0">
                <a:solidFill>
                  <a:srgbClr val="00A8CC"/>
                </a:solidFill>
                <a:latin typeface="Brandon Grotesque Regular"/>
              </a:rPr>
              <a:t>repeatedly </a:t>
            </a:r>
            <a:r>
              <a:rPr lang="en-US" sz="1200" dirty="0" smtClean="0">
                <a:solidFill>
                  <a:srgbClr val="00A8CC"/>
                </a:solidFill>
                <a:latin typeface="Brandon Grotesque Regular"/>
              </a:rPr>
              <a:t>for new prescriptions until </a:t>
            </a:r>
            <a:r>
              <a:rPr lang="en-US" sz="1200" dirty="0">
                <a:solidFill>
                  <a:srgbClr val="00A8CC"/>
                </a:solidFill>
                <a:latin typeface="Brandon Grotesque Regular"/>
              </a:rPr>
              <a:t>they find one </a:t>
            </a:r>
            <a:r>
              <a:rPr lang="en-US" sz="1200" dirty="0" smtClean="0">
                <a:solidFill>
                  <a:srgbClr val="00A8CC"/>
                </a:solidFill>
                <a:latin typeface="Brandon Grotesque Regular"/>
              </a:rPr>
              <a:t>that works.”</a:t>
            </a:r>
            <a:endParaRPr lang="en-US" sz="1200" dirty="0">
              <a:solidFill>
                <a:srgbClr val="00A8CC"/>
              </a:solidFill>
              <a:latin typeface="Brandon Grotesque Regular"/>
            </a:endParaRPr>
          </a:p>
        </p:txBody>
      </p:sp>
      <p:sp>
        <p:nvSpPr>
          <p:cNvPr id="21" name="Rounded Rectangular Callout 20"/>
          <p:cNvSpPr/>
          <p:nvPr/>
        </p:nvSpPr>
        <p:spPr>
          <a:xfrm>
            <a:off x="3851253" y="4849792"/>
            <a:ext cx="1736722" cy="1189820"/>
          </a:xfrm>
          <a:prstGeom prst="wedgeRoundRectCallout">
            <a:avLst/>
          </a:prstGeom>
          <a:noFill/>
          <a:ln>
            <a:solidFill>
              <a:srgbClr val="0067A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rgbClr val="00A8CC"/>
                </a:solidFill>
                <a:latin typeface="Brandon Grotesque Regular"/>
              </a:rPr>
              <a:t>“All </a:t>
            </a:r>
            <a:r>
              <a:rPr lang="en-US" sz="1200" dirty="0">
                <a:solidFill>
                  <a:srgbClr val="00A8CC"/>
                </a:solidFill>
                <a:latin typeface="Brandon Grotesque Regular"/>
              </a:rPr>
              <a:t>bodies are different and one person's cure may not work for the next</a:t>
            </a:r>
            <a:r>
              <a:rPr lang="en-US" sz="1200" dirty="0" smtClean="0">
                <a:solidFill>
                  <a:srgbClr val="00A8CC"/>
                </a:solidFill>
                <a:latin typeface="Brandon Grotesque Regular"/>
              </a:rPr>
              <a:t>.”</a:t>
            </a:r>
            <a:endParaRPr lang="en-US" sz="1200" dirty="0">
              <a:solidFill>
                <a:srgbClr val="00A8CC"/>
              </a:solidFill>
              <a:latin typeface="Brandon Grotesque Regular"/>
            </a:endParaRPr>
          </a:p>
        </p:txBody>
      </p:sp>
    </p:spTree>
    <p:extLst>
      <p:ext uri="{BB962C8B-B14F-4D97-AF65-F5344CB8AC3E}">
        <p14:creationId xmlns:p14="http://schemas.microsoft.com/office/powerpoint/2010/main" val="12576458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466927"/>
            <a:ext cx="8671860" cy="818621"/>
          </a:xfrm>
        </p:spPr>
        <p:txBody>
          <a:bodyPr>
            <a:normAutofit/>
          </a:bodyPr>
          <a:lstStyle/>
          <a:p>
            <a:pPr algn="l"/>
            <a:r>
              <a:rPr lang="en-US" dirty="0" smtClean="0">
                <a:solidFill>
                  <a:srgbClr val="08436F"/>
                </a:solidFill>
                <a:latin typeface="Brandon Grotesque Regular"/>
                <a:cs typeface="Brandon Grotesque Regular"/>
              </a:rPr>
              <a:t>Table of Contents</a:t>
            </a:r>
            <a:endParaRPr lang="en-US" dirty="0">
              <a:solidFill>
                <a:srgbClr val="08436F"/>
              </a:solidFill>
              <a:latin typeface="Brandon Grotesque Regular"/>
              <a:cs typeface="Brandon Grotesque Regular"/>
            </a:endParaRPr>
          </a:p>
        </p:txBody>
      </p:sp>
      <p:graphicFrame>
        <p:nvGraphicFramePr>
          <p:cNvPr id="4" name="Table 3"/>
          <p:cNvGraphicFramePr>
            <a:graphicFrameLocks noGrp="1"/>
          </p:cNvGraphicFramePr>
          <p:nvPr>
            <p:extLst>
              <p:ext uri="{D42A27DB-BD31-4B8C-83A1-F6EECF244321}">
                <p14:modId xmlns:p14="http://schemas.microsoft.com/office/powerpoint/2010/main" val="3730357477"/>
              </p:ext>
            </p:extLst>
          </p:nvPr>
        </p:nvGraphicFramePr>
        <p:xfrm>
          <a:off x="914620" y="1838213"/>
          <a:ext cx="6171980" cy="3672840"/>
        </p:xfrm>
        <a:graphic>
          <a:graphicData uri="http://schemas.openxmlformats.org/drawingml/2006/table">
            <a:tbl>
              <a:tblPr firstRow="1" bandRow="1">
                <a:effectLst/>
                <a:tableStyleId>{2D5ABB26-0587-4C30-8999-92F81FD0307C}</a:tableStyleId>
              </a:tblPr>
              <a:tblGrid>
                <a:gridCol w="4809524">
                  <a:extLst>
                    <a:ext uri="{9D8B030D-6E8A-4147-A177-3AD203B41FA5}">
                      <a16:colId xmlns:a16="http://schemas.microsoft.com/office/drawing/2014/main" xmlns="" val="1376771199"/>
                    </a:ext>
                  </a:extLst>
                </a:gridCol>
                <a:gridCol w="1362456">
                  <a:extLst>
                    <a:ext uri="{9D8B030D-6E8A-4147-A177-3AD203B41FA5}">
                      <a16:colId xmlns:a16="http://schemas.microsoft.com/office/drawing/2014/main" xmlns="" val="941969255"/>
                    </a:ext>
                  </a:extLst>
                </a:gridCol>
              </a:tblGrid>
              <a:tr h="0">
                <a:tc>
                  <a:txBody>
                    <a:bodyPr/>
                    <a:lstStyle/>
                    <a:p>
                      <a:r>
                        <a:rPr lang="en-US" sz="1600" dirty="0" smtClean="0">
                          <a:solidFill>
                            <a:srgbClr val="08436F"/>
                          </a:solidFill>
                          <a:latin typeface="Brandon Grotesque Regular"/>
                        </a:rPr>
                        <a:t>Background</a:t>
                      </a:r>
                      <a:endParaRPr lang="en-US" sz="1600" dirty="0">
                        <a:solidFill>
                          <a:srgbClr val="08436F"/>
                        </a:solidFill>
                        <a:latin typeface="Brandon Grotesque Regular"/>
                      </a:endParaRPr>
                    </a:p>
                  </a:txBody>
                  <a:tcPr anchor="ctr">
                    <a:lnB w="3175" cap="flat" cmpd="sng" algn="ctr">
                      <a:solidFill>
                        <a:srgbClr val="0067AC"/>
                      </a:solidFill>
                      <a:prstDash val="solid"/>
                      <a:round/>
                      <a:headEnd type="none" w="med" len="med"/>
                      <a:tailEnd type="none" w="med" len="med"/>
                    </a:lnB>
                  </a:tcPr>
                </a:tc>
                <a:tc>
                  <a:txBody>
                    <a:bodyPr/>
                    <a:lstStyle/>
                    <a:p>
                      <a:pPr algn="ctr"/>
                      <a:r>
                        <a:rPr lang="en-US" sz="1600" dirty="0" smtClean="0">
                          <a:solidFill>
                            <a:srgbClr val="08436F"/>
                          </a:solidFill>
                          <a:latin typeface="Brandon Grotesque Regular"/>
                        </a:rPr>
                        <a:t>3</a:t>
                      </a:r>
                      <a:endParaRPr lang="en-US" sz="1600" dirty="0">
                        <a:solidFill>
                          <a:srgbClr val="08436F"/>
                        </a:solidFill>
                        <a:latin typeface="Brandon Grotesque Regular"/>
                      </a:endParaRPr>
                    </a:p>
                  </a:txBody>
                  <a:tcPr anchor="ctr">
                    <a:lnB w="3175" cap="flat" cmpd="sng" algn="ctr">
                      <a:solidFill>
                        <a:srgbClr val="0067AC"/>
                      </a:solidFill>
                      <a:prstDash val="solid"/>
                      <a:round/>
                      <a:headEnd type="none" w="med" len="med"/>
                      <a:tailEnd type="none" w="med" len="med"/>
                    </a:lnB>
                  </a:tcPr>
                </a:tc>
                <a:extLst>
                  <a:ext uri="{0D108BD9-81ED-4DB2-BD59-A6C34878D82A}">
                    <a16:rowId xmlns:a16="http://schemas.microsoft.com/office/drawing/2014/main" xmlns="" val="2666339812"/>
                  </a:ext>
                </a:extLst>
              </a:tr>
              <a:tr h="0">
                <a:tc>
                  <a:txBody>
                    <a:bodyPr/>
                    <a:lstStyle/>
                    <a:p>
                      <a:r>
                        <a:rPr lang="en-US" sz="1400" dirty="0" smtClean="0">
                          <a:solidFill>
                            <a:srgbClr val="00A8CC"/>
                          </a:solidFill>
                          <a:latin typeface="Brandon Grotesque Regular"/>
                        </a:rPr>
                        <a:t>Objectives and Methodology</a:t>
                      </a:r>
                      <a:endParaRPr lang="en-US" sz="1400" dirty="0">
                        <a:solidFill>
                          <a:srgbClr val="00A8CC"/>
                        </a:solidFill>
                        <a:latin typeface="Brandon Grotesque Regular"/>
                      </a:endParaRPr>
                    </a:p>
                  </a:txBody>
                  <a:tcPr anchor="ctr">
                    <a:lnT w="3175" cap="flat" cmpd="sng" algn="ctr">
                      <a:solidFill>
                        <a:srgbClr val="0067AC"/>
                      </a:solidFill>
                      <a:prstDash val="solid"/>
                      <a:round/>
                      <a:headEnd type="none" w="med" len="med"/>
                      <a:tailEnd type="none" w="med" len="med"/>
                    </a:lnT>
                  </a:tcPr>
                </a:tc>
                <a:tc>
                  <a:txBody>
                    <a:bodyPr/>
                    <a:lstStyle/>
                    <a:p>
                      <a:pPr algn="ctr"/>
                      <a:r>
                        <a:rPr lang="en-US" sz="1400" dirty="0" smtClean="0">
                          <a:solidFill>
                            <a:srgbClr val="00A8CC"/>
                          </a:solidFill>
                          <a:latin typeface="Brandon Grotesque Regular"/>
                        </a:rPr>
                        <a:t>4</a:t>
                      </a:r>
                      <a:endParaRPr lang="en-US" sz="1400" dirty="0">
                        <a:solidFill>
                          <a:srgbClr val="00A8CC"/>
                        </a:solidFill>
                        <a:latin typeface="Brandon Grotesque Regular"/>
                      </a:endParaRPr>
                    </a:p>
                  </a:txBody>
                  <a:tcPr anchor="ctr">
                    <a:lnT w="3175" cap="flat" cmpd="sng" algn="ctr">
                      <a:solidFill>
                        <a:srgbClr val="0067AC"/>
                      </a:solidFill>
                      <a:prstDash val="solid"/>
                      <a:round/>
                      <a:headEnd type="none" w="med" len="med"/>
                      <a:tailEnd type="none" w="med" len="med"/>
                    </a:lnT>
                  </a:tcPr>
                </a:tc>
                <a:extLst>
                  <a:ext uri="{0D108BD9-81ED-4DB2-BD59-A6C34878D82A}">
                    <a16:rowId xmlns:a16="http://schemas.microsoft.com/office/drawing/2014/main" xmlns="" val="921709118"/>
                  </a:ext>
                </a:extLst>
              </a:tr>
              <a:tr h="0">
                <a:tc>
                  <a:txBody>
                    <a:bodyPr/>
                    <a:lstStyle/>
                    <a:p>
                      <a:endParaRPr lang="en-US" sz="500" dirty="0">
                        <a:latin typeface="Brandon Grotesque Regular"/>
                      </a:endParaRPr>
                    </a:p>
                  </a:txBody>
                  <a:tcPr anchor="ctr">
                    <a:lnB>
                      <a:noFill/>
                    </a:lnB>
                  </a:tcPr>
                </a:tc>
                <a:tc>
                  <a:txBody>
                    <a:bodyPr/>
                    <a:lstStyle/>
                    <a:p>
                      <a:pPr algn="ctr"/>
                      <a:endParaRPr lang="en-US" sz="500" dirty="0">
                        <a:latin typeface="Brandon Grotesque Regular"/>
                      </a:endParaRPr>
                    </a:p>
                  </a:txBody>
                  <a:tcPr anchor="ctr">
                    <a:lnB>
                      <a:noFill/>
                    </a:lnB>
                  </a:tcPr>
                </a:tc>
                <a:extLst>
                  <a:ext uri="{0D108BD9-81ED-4DB2-BD59-A6C34878D82A}">
                    <a16:rowId xmlns:a16="http://schemas.microsoft.com/office/drawing/2014/main" xmlns="" val="3841472425"/>
                  </a:ext>
                </a:extLst>
              </a:tr>
              <a:tr h="0">
                <a:tc>
                  <a:txBody>
                    <a:bodyPr/>
                    <a:lstStyle/>
                    <a:p>
                      <a:pPr marL="0" algn="l" defTabSz="457200" rtl="0" eaLnBrk="1" latinLnBrk="0" hangingPunct="1"/>
                      <a:r>
                        <a:rPr lang="en-US" sz="1600" kern="1200" dirty="0" smtClean="0">
                          <a:solidFill>
                            <a:srgbClr val="08436F"/>
                          </a:solidFill>
                          <a:latin typeface="Brandon Grotesque Regular"/>
                          <a:ea typeface="+mn-ea"/>
                          <a:cs typeface="+mn-cs"/>
                        </a:rPr>
                        <a:t>Executive Summary</a:t>
                      </a:r>
                      <a:endParaRPr lang="en-US" sz="1600" kern="1200" dirty="0">
                        <a:solidFill>
                          <a:srgbClr val="08436F"/>
                        </a:solidFill>
                        <a:latin typeface="Brandon Grotesque Regular"/>
                        <a:ea typeface="+mn-ea"/>
                        <a:cs typeface="+mn-cs"/>
                      </a:endParaRPr>
                    </a:p>
                  </a:txBody>
                  <a:tcPr anchor="ctr">
                    <a:lnL>
                      <a:noFill/>
                    </a:lnL>
                    <a:lnR>
                      <a:noFill/>
                    </a:lnR>
                    <a:lnT>
                      <a:noFill/>
                    </a:lnT>
                    <a:lnB w="3175" cap="flat" cmpd="sng" algn="ctr">
                      <a:solidFill>
                        <a:srgbClr val="0067A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457200" rtl="0" eaLnBrk="1" latinLnBrk="0" hangingPunct="1"/>
                      <a:r>
                        <a:rPr lang="en-US" sz="1600" kern="1200" dirty="0" smtClean="0">
                          <a:solidFill>
                            <a:srgbClr val="08436F"/>
                          </a:solidFill>
                          <a:latin typeface="Brandon Grotesque Regular"/>
                          <a:ea typeface="+mn-ea"/>
                          <a:cs typeface="+mn-cs"/>
                        </a:rPr>
                        <a:t>5</a:t>
                      </a:r>
                      <a:endParaRPr lang="en-US" sz="1600" kern="1200" dirty="0">
                        <a:solidFill>
                          <a:srgbClr val="08436F"/>
                        </a:solidFill>
                        <a:latin typeface="Brandon Grotesque Regular"/>
                        <a:ea typeface="+mn-ea"/>
                        <a:cs typeface="+mn-cs"/>
                      </a:endParaRPr>
                    </a:p>
                  </a:txBody>
                  <a:tcPr anchor="ctr">
                    <a:lnL>
                      <a:noFill/>
                    </a:lnL>
                    <a:lnR>
                      <a:noFill/>
                    </a:lnR>
                    <a:lnT>
                      <a:noFill/>
                    </a:lnT>
                    <a:lnB w="3175" cap="flat" cmpd="sng" algn="ctr">
                      <a:solidFill>
                        <a:srgbClr val="0067A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30069334"/>
                  </a:ext>
                </a:extLst>
              </a:tr>
              <a:tr h="0">
                <a:tc>
                  <a:txBody>
                    <a:bodyPr/>
                    <a:lstStyle/>
                    <a:p>
                      <a:r>
                        <a:rPr lang="en-US" sz="1400" dirty="0" smtClean="0">
                          <a:solidFill>
                            <a:srgbClr val="00A8CC"/>
                          </a:solidFill>
                          <a:latin typeface="Brandon Grotesque Regular"/>
                        </a:rPr>
                        <a:t>Key</a:t>
                      </a:r>
                      <a:r>
                        <a:rPr lang="en-US" sz="1400" baseline="0" dirty="0" smtClean="0">
                          <a:solidFill>
                            <a:srgbClr val="00A8CC"/>
                          </a:solidFill>
                          <a:latin typeface="Brandon Grotesque Regular"/>
                        </a:rPr>
                        <a:t> Findings</a:t>
                      </a:r>
                      <a:endParaRPr lang="en-US" sz="1400" dirty="0">
                        <a:solidFill>
                          <a:srgbClr val="00A8CC"/>
                        </a:solidFill>
                        <a:latin typeface="Brandon Grotesque Regular"/>
                      </a:endParaRPr>
                    </a:p>
                  </a:txBody>
                  <a:tcPr anchor="ctr">
                    <a:lnT w="3175" cap="flat" cmpd="sng" algn="ctr">
                      <a:solidFill>
                        <a:srgbClr val="0067AC"/>
                      </a:solidFill>
                      <a:prstDash val="solid"/>
                      <a:round/>
                      <a:headEnd type="none" w="med" len="med"/>
                      <a:tailEnd type="none" w="med" len="med"/>
                    </a:lnT>
                  </a:tcPr>
                </a:tc>
                <a:tc>
                  <a:txBody>
                    <a:bodyPr/>
                    <a:lstStyle/>
                    <a:p>
                      <a:pPr algn="ctr"/>
                      <a:r>
                        <a:rPr lang="en-US" sz="1400" dirty="0" smtClean="0">
                          <a:solidFill>
                            <a:srgbClr val="00A8CC"/>
                          </a:solidFill>
                          <a:latin typeface="Brandon Grotesque Regular"/>
                        </a:rPr>
                        <a:t>6</a:t>
                      </a:r>
                      <a:endParaRPr lang="en-US" sz="1400" dirty="0">
                        <a:solidFill>
                          <a:srgbClr val="00A8CC"/>
                        </a:solidFill>
                        <a:latin typeface="Brandon Grotesque Regular"/>
                      </a:endParaRPr>
                    </a:p>
                  </a:txBody>
                  <a:tcPr anchor="ctr">
                    <a:lnT w="3175" cap="flat" cmpd="sng" algn="ctr">
                      <a:solidFill>
                        <a:srgbClr val="0067AC"/>
                      </a:solidFill>
                      <a:prstDash val="solid"/>
                      <a:round/>
                      <a:headEnd type="none" w="med" len="med"/>
                      <a:tailEnd type="none" w="med" len="med"/>
                    </a:lnT>
                  </a:tcPr>
                </a:tc>
                <a:extLst>
                  <a:ext uri="{0D108BD9-81ED-4DB2-BD59-A6C34878D82A}">
                    <a16:rowId xmlns:a16="http://schemas.microsoft.com/office/drawing/2014/main" xmlns="" val="956713237"/>
                  </a:ext>
                </a:extLst>
              </a:tr>
              <a:tr h="0">
                <a:tc>
                  <a:txBody>
                    <a:bodyPr/>
                    <a:lstStyle/>
                    <a:p>
                      <a:endParaRPr lang="en-US" sz="500" dirty="0">
                        <a:latin typeface="Brandon Grotesque Regular"/>
                      </a:endParaRPr>
                    </a:p>
                  </a:txBody>
                  <a:tcPr anchor="ctr"/>
                </a:tc>
                <a:tc>
                  <a:txBody>
                    <a:bodyPr/>
                    <a:lstStyle/>
                    <a:p>
                      <a:pPr algn="ctr"/>
                      <a:endParaRPr lang="en-US" sz="500" dirty="0">
                        <a:latin typeface="Brandon Grotesque Regular"/>
                      </a:endParaRPr>
                    </a:p>
                  </a:txBody>
                  <a:tcPr anchor="ctr"/>
                </a:tc>
                <a:extLst>
                  <a:ext uri="{0D108BD9-81ED-4DB2-BD59-A6C34878D82A}">
                    <a16:rowId xmlns:a16="http://schemas.microsoft.com/office/drawing/2014/main" xmlns="" val="2811812566"/>
                  </a:ext>
                </a:extLst>
              </a:tr>
              <a:tr h="0">
                <a:tc>
                  <a:txBody>
                    <a:bodyPr/>
                    <a:lstStyle/>
                    <a:p>
                      <a:r>
                        <a:rPr lang="en-US" sz="1600" dirty="0" smtClean="0">
                          <a:solidFill>
                            <a:srgbClr val="08436F"/>
                          </a:solidFill>
                          <a:latin typeface="Brandon Grotesque Regular"/>
                        </a:rPr>
                        <a:t>Detailed Findings</a:t>
                      </a:r>
                      <a:endParaRPr lang="en-US" sz="1600" dirty="0">
                        <a:solidFill>
                          <a:srgbClr val="08436F"/>
                        </a:solidFill>
                        <a:latin typeface="Brandon Grotesque Regular"/>
                      </a:endParaRPr>
                    </a:p>
                  </a:txBody>
                  <a:tcPr anchor="ctr">
                    <a:lnB w="3175" cap="flat" cmpd="sng" algn="ctr">
                      <a:solidFill>
                        <a:srgbClr val="0067AC"/>
                      </a:solidFill>
                      <a:prstDash val="solid"/>
                      <a:round/>
                      <a:headEnd type="none" w="med" len="med"/>
                      <a:tailEnd type="none" w="med" len="med"/>
                    </a:lnB>
                  </a:tcPr>
                </a:tc>
                <a:tc>
                  <a:txBody>
                    <a:bodyPr/>
                    <a:lstStyle/>
                    <a:p>
                      <a:pPr algn="ctr"/>
                      <a:r>
                        <a:rPr lang="en-US" sz="1600" dirty="0" smtClean="0">
                          <a:solidFill>
                            <a:srgbClr val="08436F"/>
                          </a:solidFill>
                          <a:latin typeface="Brandon Grotesque Regular"/>
                        </a:rPr>
                        <a:t>10</a:t>
                      </a:r>
                      <a:endParaRPr lang="en-US" sz="1600" dirty="0">
                        <a:solidFill>
                          <a:srgbClr val="08436F"/>
                        </a:solidFill>
                        <a:latin typeface="Brandon Grotesque Regular"/>
                      </a:endParaRPr>
                    </a:p>
                  </a:txBody>
                  <a:tcPr anchor="ctr">
                    <a:lnB w="3175" cap="flat" cmpd="sng" algn="ctr">
                      <a:solidFill>
                        <a:srgbClr val="0067AC"/>
                      </a:solidFill>
                      <a:prstDash val="solid"/>
                      <a:round/>
                      <a:headEnd type="none" w="med" len="med"/>
                      <a:tailEnd type="none" w="med" len="med"/>
                    </a:lnB>
                  </a:tcPr>
                </a:tc>
                <a:extLst>
                  <a:ext uri="{0D108BD9-81ED-4DB2-BD59-A6C34878D82A}">
                    <a16:rowId xmlns:a16="http://schemas.microsoft.com/office/drawing/2014/main" xmlns="" val="252807310"/>
                  </a:ext>
                </a:extLst>
              </a:tr>
              <a:tr h="0">
                <a:tc>
                  <a:txBody>
                    <a:bodyPr/>
                    <a:lstStyle/>
                    <a:p>
                      <a:r>
                        <a:rPr lang="en-US" sz="1400" dirty="0" smtClean="0">
                          <a:solidFill>
                            <a:srgbClr val="00A8CC"/>
                          </a:solidFill>
                          <a:latin typeface="Brandon Grotesque Regular"/>
                        </a:rPr>
                        <a:t>Awareness of and Interest in Personalized Medicine</a:t>
                      </a:r>
                    </a:p>
                  </a:txBody>
                  <a:tcPr anchor="ctr">
                    <a:lnT w="3175" cap="flat" cmpd="sng" algn="ctr">
                      <a:solidFill>
                        <a:srgbClr val="0067AC"/>
                      </a:solidFill>
                      <a:prstDash val="solid"/>
                      <a:round/>
                      <a:headEnd type="none" w="med" len="med"/>
                      <a:tailEnd type="none" w="med" len="med"/>
                    </a:lnT>
                  </a:tcPr>
                </a:tc>
                <a:tc>
                  <a:txBody>
                    <a:bodyPr/>
                    <a:lstStyle/>
                    <a:p>
                      <a:pPr algn="ctr"/>
                      <a:r>
                        <a:rPr lang="en-US" sz="1400" dirty="0" smtClean="0">
                          <a:solidFill>
                            <a:srgbClr val="00A8CC"/>
                          </a:solidFill>
                          <a:latin typeface="Brandon Grotesque Regular"/>
                        </a:rPr>
                        <a:t>11</a:t>
                      </a:r>
                      <a:endParaRPr lang="en-US" sz="1400" dirty="0">
                        <a:solidFill>
                          <a:srgbClr val="00A8CC"/>
                        </a:solidFill>
                        <a:latin typeface="Brandon Grotesque Regular"/>
                      </a:endParaRPr>
                    </a:p>
                  </a:txBody>
                  <a:tcPr anchor="ctr">
                    <a:lnT w="3175" cap="flat" cmpd="sng" algn="ctr">
                      <a:solidFill>
                        <a:srgbClr val="0067AC"/>
                      </a:solidFill>
                      <a:prstDash val="solid"/>
                      <a:round/>
                      <a:headEnd type="none" w="med" len="med"/>
                      <a:tailEnd type="none" w="med" len="med"/>
                    </a:lnT>
                  </a:tcPr>
                </a:tc>
                <a:extLst>
                  <a:ext uri="{0D108BD9-81ED-4DB2-BD59-A6C34878D82A}">
                    <a16:rowId xmlns:a16="http://schemas.microsoft.com/office/drawing/2014/main" xmlns="" val="2859615368"/>
                  </a:ext>
                </a:extLst>
              </a:tr>
              <a:tr h="0">
                <a:tc>
                  <a:txBody>
                    <a:bodyPr/>
                    <a:lstStyle/>
                    <a:p>
                      <a:r>
                        <a:rPr lang="en-US" sz="1400" dirty="0" smtClean="0">
                          <a:solidFill>
                            <a:srgbClr val="00A8CC"/>
                          </a:solidFill>
                          <a:latin typeface="Brandon Grotesque Regular"/>
                        </a:rPr>
                        <a:t>Excitement and Worry around Personalized Medicine</a:t>
                      </a:r>
                    </a:p>
                  </a:txBody>
                  <a:tcPr anchor="ctr"/>
                </a:tc>
                <a:tc>
                  <a:txBody>
                    <a:bodyPr/>
                    <a:lstStyle/>
                    <a:p>
                      <a:pPr algn="ctr"/>
                      <a:r>
                        <a:rPr lang="en-US" sz="1400" dirty="0" smtClean="0">
                          <a:solidFill>
                            <a:srgbClr val="00A8CC"/>
                          </a:solidFill>
                          <a:latin typeface="Brandon Grotesque Regular"/>
                        </a:rPr>
                        <a:t>24</a:t>
                      </a:r>
                      <a:endParaRPr lang="en-US" sz="1400" dirty="0">
                        <a:solidFill>
                          <a:srgbClr val="00A8CC"/>
                        </a:solidFill>
                        <a:latin typeface="Brandon Grotesque Regular"/>
                      </a:endParaRPr>
                    </a:p>
                  </a:txBody>
                  <a:tcPr anchor="ctr"/>
                </a:tc>
                <a:extLst>
                  <a:ext uri="{0D108BD9-81ED-4DB2-BD59-A6C34878D82A}">
                    <a16:rowId xmlns:a16="http://schemas.microsoft.com/office/drawing/2014/main" xmlns="" val="2973987646"/>
                  </a:ext>
                </a:extLst>
              </a:tr>
              <a:tr h="0">
                <a:tc>
                  <a:txBody>
                    <a:bodyPr/>
                    <a:lstStyle/>
                    <a:p>
                      <a:r>
                        <a:rPr lang="en-US" sz="1400" dirty="0" smtClean="0">
                          <a:solidFill>
                            <a:srgbClr val="00A8CC"/>
                          </a:solidFill>
                          <a:latin typeface="Brandon Grotesque Regular"/>
                        </a:rPr>
                        <a:t>Experiences with and Perceptions of Genetic Testing</a:t>
                      </a:r>
                    </a:p>
                  </a:txBody>
                  <a:tcPr anchor="ctr"/>
                </a:tc>
                <a:tc>
                  <a:txBody>
                    <a:bodyPr/>
                    <a:lstStyle/>
                    <a:p>
                      <a:pPr algn="ctr"/>
                      <a:r>
                        <a:rPr lang="en-US" sz="1400" dirty="0" smtClean="0">
                          <a:solidFill>
                            <a:srgbClr val="00A8CC"/>
                          </a:solidFill>
                          <a:latin typeface="Brandon Grotesque Regular"/>
                        </a:rPr>
                        <a:t>35</a:t>
                      </a:r>
                      <a:endParaRPr lang="en-US" sz="1400" dirty="0">
                        <a:solidFill>
                          <a:srgbClr val="00A8CC"/>
                        </a:solidFill>
                        <a:latin typeface="Brandon Grotesque Regular"/>
                      </a:endParaRPr>
                    </a:p>
                  </a:txBody>
                  <a:tcPr anchor="ctr"/>
                </a:tc>
                <a:extLst>
                  <a:ext uri="{0D108BD9-81ED-4DB2-BD59-A6C34878D82A}">
                    <a16:rowId xmlns:a16="http://schemas.microsoft.com/office/drawing/2014/main" xmlns="" val="1219511016"/>
                  </a:ext>
                </a:extLst>
              </a:tr>
              <a:tr h="0">
                <a:tc>
                  <a:txBody>
                    <a:bodyPr/>
                    <a:lstStyle/>
                    <a:p>
                      <a:r>
                        <a:rPr lang="en-US" sz="1400" dirty="0" smtClean="0">
                          <a:solidFill>
                            <a:srgbClr val="00A8CC"/>
                          </a:solidFill>
                          <a:latin typeface="Brandon Grotesque Regular"/>
                        </a:rPr>
                        <a:t>Attitudes around Genetic Testing Public Policies</a:t>
                      </a:r>
                    </a:p>
                  </a:txBody>
                  <a:tcPr anchor="ctr"/>
                </a:tc>
                <a:tc>
                  <a:txBody>
                    <a:bodyPr/>
                    <a:lstStyle/>
                    <a:p>
                      <a:pPr algn="ctr"/>
                      <a:r>
                        <a:rPr lang="en-US" sz="1400" dirty="0" smtClean="0">
                          <a:solidFill>
                            <a:srgbClr val="00A8CC"/>
                          </a:solidFill>
                          <a:latin typeface="Brandon Grotesque Regular"/>
                        </a:rPr>
                        <a:t>43</a:t>
                      </a:r>
                      <a:endParaRPr lang="en-US" sz="1400" dirty="0">
                        <a:solidFill>
                          <a:srgbClr val="00A8CC"/>
                        </a:solidFill>
                        <a:latin typeface="Brandon Grotesque Regular"/>
                      </a:endParaRPr>
                    </a:p>
                  </a:txBody>
                  <a:tcPr anchor="ctr"/>
                </a:tc>
                <a:extLst>
                  <a:ext uri="{0D108BD9-81ED-4DB2-BD59-A6C34878D82A}">
                    <a16:rowId xmlns:a16="http://schemas.microsoft.com/office/drawing/2014/main" xmlns="" val="3936350388"/>
                  </a:ext>
                </a:extLst>
              </a:tr>
              <a:tr h="0">
                <a:tc>
                  <a:txBody>
                    <a:bodyPr/>
                    <a:lstStyle/>
                    <a:p>
                      <a:endParaRPr lang="en-US" sz="500" dirty="0" smtClean="0">
                        <a:latin typeface="Brandon Grotesque Regular"/>
                      </a:endParaRPr>
                    </a:p>
                  </a:txBody>
                  <a:tcPr anchor="ctr"/>
                </a:tc>
                <a:tc>
                  <a:txBody>
                    <a:bodyPr/>
                    <a:lstStyle/>
                    <a:p>
                      <a:pPr algn="ctr"/>
                      <a:endParaRPr lang="en-US" sz="500" dirty="0">
                        <a:latin typeface="Brandon Grotesque Regular"/>
                      </a:endParaRPr>
                    </a:p>
                  </a:txBody>
                  <a:tcPr anchor="ctr"/>
                </a:tc>
                <a:extLst>
                  <a:ext uri="{0D108BD9-81ED-4DB2-BD59-A6C34878D82A}">
                    <a16:rowId xmlns:a16="http://schemas.microsoft.com/office/drawing/2014/main" xmlns="" val="1209426746"/>
                  </a:ext>
                </a:extLst>
              </a:tr>
              <a:tr h="0">
                <a:tc>
                  <a:txBody>
                    <a:bodyPr/>
                    <a:lstStyle/>
                    <a:p>
                      <a:r>
                        <a:rPr lang="en-US" sz="1600" dirty="0" smtClean="0">
                          <a:solidFill>
                            <a:srgbClr val="08436F"/>
                          </a:solidFill>
                          <a:latin typeface="Brandon Grotesque Regular"/>
                        </a:rPr>
                        <a:t>Appendix</a:t>
                      </a:r>
                      <a:endParaRPr lang="en-US" sz="1600" dirty="0">
                        <a:solidFill>
                          <a:srgbClr val="08436F"/>
                        </a:solidFill>
                        <a:latin typeface="Brandon Grotesque Regular"/>
                      </a:endParaRPr>
                    </a:p>
                  </a:txBody>
                  <a:tcPr anchor="ctr"/>
                </a:tc>
                <a:tc>
                  <a:txBody>
                    <a:bodyPr/>
                    <a:lstStyle/>
                    <a:p>
                      <a:pPr algn="ctr"/>
                      <a:r>
                        <a:rPr lang="en-US" sz="1600" dirty="0" smtClean="0">
                          <a:solidFill>
                            <a:srgbClr val="08436F"/>
                          </a:solidFill>
                          <a:latin typeface="Brandon Grotesque Regular"/>
                        </a:rPr>
                        <a:t>47</a:t>
                      </a:r>
                      <a:endParaRPr lang="en-US" sz="1600" dirty="0">
                        <a:solidFill>
                          <a:srgbClr val="08436F"/>
                        </a:solidFill>
                        <a:latin typeface="Brandon Grotesque Regular"/>
                      </a:endParaRPr>
                    </a:p>
                  </a:txBody>
                  <a:tcPr anchor="ctr"/>
                </a:tc>
                <a:extLst>
                  <a:ext uri="{0D108BD9-81ED-4DB2-BD59-A6C34878D82A}">
                    <a16:rowId xmlns:a16="http://schemas.microsoft.com/office/drawing/2014/main" xmlns="" val="6869214"/>
                  </a:ext>
                </a:extLst>
              </a:tr>
            </a:tbl>
          </a:graphicData>
        </a:graphic>
      </p:graphicFrame>
      <p:pic>
        <p:nvPicPr>
          <p:cNvPr id="8" name="Picture 2" descr="S:\- Design Documents - Templates, Logos, Style Guide\Image Gallery\KRC Logos\KRC_LI_CMYK_P.jpg"/>
          <p:cNvPicPr>
            <a:picLocks noChangeAspect="1" noChangeArrowheads="1"/>
          </p:cNvPicPr>
          <p:nvPr/>
        </p:nvPicPr>
        <p:blipFill>
          <a:blip r:embed="rId3" cstate="print">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8671804" y="6396659"/>
            <a:ext cx="469625" cy="469625"/>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5"/>
          <p:cNvSpPr txBox="1">
            <a:spLocks/>
          </p:cNvSpPr>
          <p:nvPr/>
        </p:nvSpPr>
        <p:spPr>
          <a:xfrm>
            <a:off x="7976057" y="6519138"/>
            <a:ext cx="720470" cy="220701"/>
          </a:xfrm>
          <a:prstGeom prst="rect">
            <a:avLst/>
          </a:prstGeom>
        </p:spPr>
        <p:txBody>
          <a:bodyPr/>
          <a:lstStyle>
            <a:defPPr>
              <a:defRPr lang="en-US"/>
            </a:defPPr>
            <a:lvl1pPr marL="0" algn="r" defTabSz="914400" rtl="0" eaLnBrk="1" latinLnBrk="0" hangingPunct="1">
              <a:defRPr sz="9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5A0E975F-4CC4-A547-941D-3161D2A3D523}" type="slidenum">
              <a:rPr kumimoji="0" lang="en-US" sz="900" b="0" i="0" u="none" strike="noStrike" kern="1200" cap="none" spc="0" normalizeH="0" baseline="0" noProof="0" smtClean="0">
                <a:ln>
                  <a:noFill/>
                </a:ln>
                <a:solidFill>
                  <a:srgbClr val="00306C"/>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900" b="0" i="0" u="none" strike="noStrike" kern="1200" cap="none" spc="0" normalizeH="0" baseline="0" noProof="0" dirty="0">
              <a:ln>
                <a:noFill/>
              </a:ln>
              <a:solidFill>
                <a:srgbClr val="00306C"/>
              </a:solidFill>
              <a:effectLst/>
              <a:uLnTx/>
              <a:uFillTx/>
              <a:latin typeface="Arial"/>
              <a:ea typeface="+mn-ea"/>
              <a:cs typeface="+mn-cs"/>
            </a:endParaRPr>
          </a:p>
        </p:txBody>
      </p:sp>
      <p:cxnSp>
        <p:nvCxnSpPr>
          <p:cNvPr id="10" name="Straight Connector 9"/>
          <p:cNvCxnSpPr/>
          <p:nvPr/>
        </p:nvCxnSpPr>
        <p:spPr>
          <a:xfrm>
            <a:off x="8709090" y="6519138"/>
            <a:ext cx="0" cy="220701"/>
          </a:xfrm>
          <a:prstGeom prst="line">
            <a:avLst/>
          </a:prstGeom>
          <a:ln w="9525" cmpd="sng">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V="1">
            <a:off x="20117" y="1326335"/>
            <a:ext cx="8534400" cy="4354"/>
          </a:xfrm>
          <a:prstGeom prst="line">
            <a:avLst/>
          </a:prstGeom>
          <a:ln>
            <a:solidFill>
              <a:srgbClr val="00A8CC"/>
            </a:solidFill>
            <a:prstDash val="sysDot"/>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907943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78400" y="5983046"/>
            <a:ext cx="7384929" cy="507831"/>
          </a:xfrm>
          <a:prstGeom prst="rect">
            <a:avLst/>
          </a:prstGeom>
        </p:spPr>
        <p:txBody>
          <a:bodyPr wrap="square">
            <a:spAutoFit/>
          </a:bodyPr>
          <a:lstStyle/>
          <a:p>
            <a:r>
              <a:rPr lang="en-US" sz="900" dirty="0" smtClean="0">
                <a:latin typeface="Brandon Grotesque Regular"/>
              </a:rPr>
              <a:t>* Percent based on all responses, not only neutral comments.</a:t>
            </a:r>
          </a:p>
          <a:p>
            <a:endParaRPr lang="en-US" sz="900" dirty="0" smtClean="0">
              <a:latin typeface="Brandon Grotesque Regular"/>
            </a:endParaRPr>
          </a:p>
          <a:p>
            <a:r>
              <a:rPr lang="en-US" sz="900" dirty="0" smtClean="0">
                <a:latin typeface="Brandon Grotesque Regular"/>
              </a:rPr>
              <a:t>Q13. </a:t>
            </a:r>
            <a:r>
              <a:rPr lang="en-US" sz="900" dirty="0">
                <a:latin typeface="Brandon Grotesque Regular"/>
              </a:rPr>
              <a:t>What are your reasons for that reaction? Please explain as clearly as possible. </a:t>
            </a:r>
          </a:p>
        </p:txBody>
      </p:sp>
      <p:pic>
        <p:nvPicPr>
          <p:cNvPr id="11" name="Picture 2" descr="S:\- Design Documents - Templates, Logos, Style Guide\Image Gallery\KRC Logos\KRC_LI_CMYK_P.jpg"/>
          <p:cNvPicPr>
            <a:picLocks noChangeAspect="1" noChangeArrowheads="1"/>
          </p:cNvPicPr>
          <p:nvPr/>
        </p:nvPicPr>
        <p:blipFill>
          <a:blip r:embed="rId3" cstate="print">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8671804" y="6396659"/>
            <a:ext cx="469625" cy="469625"/>
          </a:xfrm>
          <a:prstGeom prst="rect">
            <a:avLst/>
          </a:prstGeom>
          <a:noFill/>
          <a:extLst>
            <a:ext uri="{909E8E84-426E-40DD-AFC4-6F175D3DCCD1}">
              <a14:hiddenFill xmlns:a14="http://schemas.microsoft.com/office/drawing/2010/main">
                <a:solidFill>
                  <a:srgbClr val="FFFFFF"/>
                </a:solidFill>
              </a14:hiddenFill>
            </a:ext>
          </a:extLst>
        </p:spPr>
      </p:pic>
      <p:sp>
        <p:nvSpPr>
          <p:cNvPr id="12" name="Slide Number Placeholder 5"/>
          <p:cNvSpPr txBox="1">
            <a:spLocks/>
          </p:cNvSpPr>
          <p:nvPr/>
        </p:nvSpPr>
        <p:spPr>
          <a:xfrm>
            <a:off x="7976057" y="6519138"/>
            <a:ext cx="720470" cy="220701"/>
          </a:xfrm>
          <a:prstGeom prst="rect">
            <a:avLst/>
          </a:prstGeom>
        </p:spPr>
        <p:txBody>
          <a:bodyPr/>
          <a:lstStyle>
            <a:defPPr>
              <a:defRPr lang="en-US"/>
            </a:defPPr>
            <a:lvl1pPr marL="0" algn="r" defTabSz="914400" rtl="0" eaLnBrk="1" latinLnBrk="0" hangingPunct="1">
              <a:defRPr sz="9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5A0E975F-4CC4-A547-941D-3161D2A3D523}" type="slidenum">
              <a:rPr kumimoji="0" lang="en-US" sz="900" b="0" i="0" u="none" strike="noStrike" kern="1200" cap="none" spc="0" normalizeH="0" baseline="0" noProof="0" smtClean="0">
                <a:ln>
                  <a:noFill/>
                </a:ln>
                <a:solidFill>
                  <a:srgbClr val="00306C"/>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900" b="0" i="0" u="none" strike="noStrike" kern="1200" cap="none" spc="0" normalizeH="0" baseline="0" noProof="0" dirty="0">
              <a:ln>
                <a:noFill/>
              </a:ln>
              <a:solidFill>
                <a:srgbClr val="00306C"/>
              </a:solidFill>
              <a:effectLst/>
              <a:uLnTx/>
              <a:uFillTx/>
              <a:latin typeface="Arial"/>
              <a:ea typeface="+mn-ea"/>
              <a:cs typeface="+mn-cs"/>
            </a:endParaRPr>
          </a:p>
        </p:txBody>
      </p:sp>
      <p:cxnSp>
        <p:nvCxnSpPr>
          <p:cNvPr id="13" name="Straight Connector 12"/>
          <p:cNvCxnSpPr/>
          <p:nvPr/>
        </p:nvCxnSpPr>
        <p:spPr>
          <a:xfrm>
            <a:off x="8709090" y="6519138"/>
            <a:ext cx="0" cy="220701"/>
          </a:xfrm>
          <a:prstGeom prst="line">
            <a:avLst/>
          </a:prstGeom>
          <a:ln w="9525" cmpd="sng">
            <a:solidFill>
              <a:schemeClr val="bg2"/>
            </a:solidFill>
          </a:ln>
          <a:effectLst/>
        </p:spPr>
        <p:style>
          <a:lnRef idx="2">
            <a:schemeClr val="accent1"/>
          </a:lnRef>
          <a:fillRef idx="0">
            <a:schemeClr val="accent1"/>
          </a:fillRef>
          <a:effectRef idx="1">
            <a:schemeClr val="accent1"/>
          </a:effectRef>
          <a:fontRef idx="minor">
            <a:schemeClr val="tx1"/>
          </a:fontRef>
        </p:style>
      </p:cxnSp>
      <p:graphicFrame>
        <p:nvGraphicFramePr>
          <p:cNvPr id="5" name="Table 4"/>
          <p:cNvGraphicFramePr>
            <a:graphicFrameLocks noGrp="1"/>
          </p:cNvGraphicFramePr>
          <p:nvPr>
            <p:extLst>
              <p:ext uri="{D42A27DB-BD31-4B8C-83A1-F6EECF244321}">
                <p14:modId xmlns:p14="http://schemas.microsoft.com/office/powerpoint/2010/main" val="4007132499"/>
              </p:ext>
            </p:extLst>
          </p:nvPr>
        </p:nvGraphicFramePr>
        <p:xfrm>
          <a:off x="589788" y="1713148"/>
          <a:ext cx="7964424" cy="2624966"/>
        </p:xfrm>
        <a:graphic>
          <a:graphicData uri="http://schemas.openxmlformats.org/drawingml/2006/table">
            <a:tbl>
              <a:tblPr firstRow="1" firstCol="1" bandRow="1">
                <a:tableStyleId>{2D5ABB26-0587-4C30-8999-92F81FD0307C}</a:tableStyleId>
              </a:tblPr>
              <a:tblGrid>
                <a:gridCol w="6692464">
                  <a:extLst>
                    <a:ext uri="{9D8B030D-6E8A-4147-A177-3AD203B41FA5}">
                      <a16:colId xmlns:a16="http://schemas.microsoft.com/office/drawing/2014/main" xmlns="" val="2867311947"/>
                    </a:ext>
                  </a:extLst>
                </a:gridCol>
                <a:gridCol w="1271960">
                  <a:extLst>
                    <a:ext uri="{9D8B030D-6E8A-4147-A177-3AD203B41FA5}">
                      <a16:colId xmlns:a16="http://schemas.microsoft.com/office/drawing/2014/main" xmlns="" val="2811415056"/>
                    </a:ext>
                  </a:extLst>
                </a:gridCol>
              </a:tblGrid>
              <a:tr h="216466">
                <a:tc gridSpan="2">
                  <a:txBody>
                    <a:bodyPr/>
                    <a:lstStyle/>
                    <a:p>
                      <a:pPr marL="0" marR="0">
                        <a:spcBef>
                          <a:spcPts val="0"/>
                        </a:spcBef>
                        <a:spcAft>
                          <a:spcPts val="0"/>
                        </a:spcAft>
                      </a:pPr>
                      <a:r>
                        <a:rPr lang="en-US" sz="1600" b="1" dirty="0" smtClean="0">
                          <a:solidFill>
                            <a:schemeClr val="bg1"/>
                          </a:solidFill>
                          <a:effectLst/>
                          <a:latin typeface="Brandon Grotesque Regular"/>
                        </a:rPr>
                        <a:t>Reasons for Neutral</a:t>
                      </a:r>
                      <a:r>
                        <a:rPr lang="en-US" sz="1600" b="1" baseline="0" dirty="0" smtClean="0">
                          <a:solidFill>
                            <a:schemeClr val="bg1"/>
                          </a:solidFill>
                          <a:effectLst/>
                          <a:latin typeface="Brandon Grotesque Regular"/>
                        </a:rPr>
                        <a:t> or </a:t>
                      </a:r>
                      <a:r>
                        <a:rPr lang="en-US" sz="1600" b="1" dirty="0" smtClean="0">
                          <a:solidFill>
                            <a:schemeClr val="bg1"/>
                          </a:solidFill>
                          <a:effectLst/>
                          <a:latin typeface="Brandon Grotesque Regular"/>
                        </a:rPr>
                        <a:t>Negative Reactions to Personalized Medicine</a:t>
                      </a:r>
                      <a:endParaRPr lang="en-US" sz="1800" b="1" dirty="0">
                        <a:solidFill>
                          <a:schemeClr val="bg1"/>
                        </a:solidFill>
                        <a:effectLst/>
                        <a:latin typeface="Brandon Grotesque Regular"/>
                      </a:endParaRPr>
                    </a:p>
                  </a:txBody>
                  <a:tcPr marL="41650" marR="41650" marT="0" marB="0" anchor="ctr">
                    <a:solidFill>
                      <a:srgbClr val="0067AC"/>
                    </a:solidFill>
                  </a:tcPr>
                </a:tc>
                <a:tc hMerge="1">
                  <a:txBody>
                    <a:bodyPr/>
                    <a:lstStyle/>
                    <a:p>
                      <a:endParaRPr lang="en-US"/>
                    </a:p>
                  </a:txBody>
                  <a:tcPr/>
                </a:tc>
                <a:extLst>
                  <a:ext uri="{0D108BD9-81ED-4DB2-BD59-A6C34878D82A}">
                    <a16:rowId xmlns:a16="http://schemas.microsoft.com/office/drawing/2014/main" xmlns="" val="1145815097"/>
                  </a:ext>
                </a:extLst>
              </a:tr>
              <a:tr h="216466">
                <a:tc>
                  <a:txBody>
                    <a:bodyPr/>
                    <a:lstStyle/>
                    <a:p>
                      <a:pPr marL="0" marR="0">
                        <a:spcBef>
                          <a:spcPts val="0"/>
                        </a:spcBef>
                        <a:spcAft>
                          <a:spcPts val="0"/>
                        </a:spcAft>
                      </a:pPr>
                      <a:r>
                        <a:rPr lang="en-US" sz="1400" b="1" u="none" dirty="0">
                          <a:solidFill>
                            <a:srgbClr val="373739"/>
                          </a:solidFill>
                          <a:effectLst/>
                          <a:latin typeface="Brandon Grotesque Regular"/>
                        </a:rPr>
                        <a:t>General neutral mentions</a:t>
                      </a:r>
                      <a:endParaRPr lang="en-US" sz="1400" b="1" u="none" dirty="0">
                        <a:solidFill>
                          <a:srgbClr val="373739"/>
                        </a:solidFill>
                        <a:effectLst/>
                        <a:latin typeface="Brandon Grotesque Regular"/>
                        <a:ea typeface="Calibri" panose="020F0502020204030204" pitchFamily="34" charset="0"/>
                        <a:cs typeface="Times New Roman" panose="02020603050405020304" pitchFamily="18" charset="0"/>
                      </a:endParaRPr>
                    </a:p>
                  </a:txBody>
                  <a:tcPr marL="41650" marR="41650" marT="0" marB="0" anchor="ctr">
                    <a:lnR>
                      <a:noFill/>
                    </a:lnR>
                    <a:lnB w="12700" cap="flat" cmpd="sng" algn="ctr">
                      <a:solidFill>
                        <a:srgbClr val="0067AC"/>
                      </a:solidFill>
                      <a:prstDash val="solid"/>
                      <a:round/>
                      <a:headEnd type="none" w="med" len="med"/>
                      <a:tailEnd type="none" w="med" len="med"/>
                    </a:lnB>
                  </a:tcPr>
                </a:tc>
                <a:tc>
                  <a:txBody>
                    <a:bodyPr/>
                    <a:lstStyle/>
                    <a:p>
                      <a:pPr marL="0" marR="0" algn="ctr">
                        <a:spcBef>
                          <a:spcPts val="0"/>
                        </a:spcBef>
                        <a:spcAft>
                          <a:spcPts val="0"/>
                        </a:spcAft>
                      </a:pPr>
                      <a:r>
                        <a:rPr lang="en-US" sz="1400" b="1" u="none" dirty="0" smtClean="0">
                          <a:solidFill>
                            <a:srgbClr val="373739"/>
                          </a:solidFill>
                          <a:effectLst/>
                          <a:latin typeface="Brandon Grotesque Regular"/>
                        </a:rPr>
                        <a:t>16%*</a:t>
                      </a:r>
                      <a:endParaRPr lang="en-US" sz="1400" b="1" u="none" dirty="0">
                        <a:solidFill>
                          <a:srgbClr val="373739"/>
                        </a:solidFill>
                        <a:effectLst/>
                        <a:latin typeface="Brandon Grotesque Regular"/>
                        <a:ea typeface="Calibri" panose="020F0502020204030204" pitchFamily="34" charset="0"/>
                        <a:cs typeface="Times New Roman" panose="02020603050405020304" pitchFamily="18" charset="0"/>
                      </a:endParaRPr>
                    </a:p>
                  </a:txBody>
                  <a:tcPr marL="41650" marR="41650" marT="0" marB="0" anchor="ctr">
                    <a:lnL>
                      <a:noFill/>
                    </a:lnL>
                    <a:lnR>
                      <a:noFill/>
                    </a:lnR>
                    <a:lnT w="3175" cap="flat" cmpd="sng" algn="ctr">
                      <a:noFill/>
                      <a:prstDash val="solid"/>
                      <a:round/>
                      <a:headEnd type="none" w="med" len="med"/>
                      <a:tailEnd type="none" w="med" len="med"/>
                    </a:lnT>
                    <a:lnB w="12700" cap="flat" cmpd="sng" algn="ctr">
                      <a:solidFill>
                        <a:srgbClr val="0067A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183972952"/>
                  </a:ext>
                </a:extLst>
              </a:tr>
              <a:tr h="216466">
                <a:tc>
                  <a:txBody>
                    <a:bodyPr/>
                    <a:lstStyle/>
                    <a:p>
                      <a:pPr marL="0" marR="0">
                        <a:spcBef>
                          <a:spcPts val="0"/>
                        </a:spcBef>
                        <a:spcAft>
                          <a:spcPts val="0"/>
                        </a:spcAft>
                      </a:pPr>
                      <a:r>
                        <a:rPr lang="en-US" sz="1200" u="none" dirty="0">
                          <a:solidFill>
                            <a:srgbClr val="373739"/>
                          </a:solidFill>
                          <a:effectLst/>
                          <a:latin typeface="Brandon Grotesque Regular"/>
                        </a:rPr>
                        <a:t>  Don't know enough about it/don't understand it/need more information</a:t>
                      </a:r>
                      <a:endParaRPr lang="en-US" sz="1200" u="none" dirty="0">
                        <a:solidFill>
                          <a:srgbClr val="373739"/>
                        </a:solidFill>
                        <a:effectLst/>
                        <a:latin typeface="Brandon Grotesque Regular"/>
                        <a:ea typeface="Calibri" panose="020F0502020204030204" pitchFamily="34" charset="0"/>
                        <a:cs typeface="Times New Roman" panose="02020603050405020304" pitchFamily="18" charset="0"/>
                      </a:endParaRPr>
                    </a:p>
                  </a:txBody>
                  <a:tcPr marL="41650" marR="41650" marT="0" marB="0" anchor="ctr">
                    <a:lnT w="12700" cap="flat" cmpd="sng" algn="ctr">
                      <a:solidFill>
                        <a:srgbClr val="0067AC"/>
                      </a:solidFill>
                      <a:prstDash val="solid"/>
                      <a:round/>
                      <a:headEnd type="none" w="med" len="med"/>
                      <a:tailEnd type="none" w="med" len="med"/>
                    </a:lnT>
                  </a:tcPr>
                </a:tc>
                <a:tc>
                  <a:txBody>
                    <a:bodyPr/>
                    <a:lstStyle/>
                    <a:p>
                      <a:pPr marL="0" marR="0" algn="ctr">
                        <a:spcBef>
                          <a:spcPts val="0"/>
                        </a:spcBef>
                        <a:spcAft>
                          <a:spcPts val="0"/>
                        </a:spcAft>
                      </a:pPr>
                      <a:r>
                        <a:rPr lang="en-US" sz="1400" u="none" dirty="0" smtClean="0">
                          <a:solidFill>
                            <a:srgbClr val="373739"/>
                          </a:solidFill>
                          <a:effectLst/>
                          <a:latin typeface="Brandon Grotesque Regular"/>
                        </a:rPr>
                        <a:t>9%</a:t>
                      </a:r>
                      <a:endParaRPr lang="en-US" sz="1400" u="none" dirty="0">
                        <a:solidFill>
                          <a:srgbClr val="373739"/>
                        </a:solidFill>
                        <a:effectLst/>
                        <a:latin typeface="Brandon Grotesque Regular"/>
                        <a:ea typeface="Calibri" panose="020F0502020204030204" pitchFamily="34" charset="0"/>
                        <a:cs typeface="Times New Roman" panose="02020603050405020304" pitchFamily="18" charset="0"/>
                      </a:endParaRPr>
                    </a:p>
                  </a:txBody>
                  <a:tcPr marL="41650" marR="41650" marT="0" marB="0" anchor="ctr">
                    <a:lnT w="12700" cap="flat" cmpd="sng" algn="ctr">
                      <a:solidFill>
                        <a:srgbClr val="0067AC"/>
                      </a:solidFill>
                      <a:prstDash val="solid"/>
                      <a:round/>
                      <a:headEnd type="none" w="med" len="med"/>
                      <a:tailEnd type="none" w="med" len="med"/>
                    </a:lnT>
                  </a:tcPr>
                </a:tc>
                <a:extLst>
                  <a:ext uri="{0D108BD9-81ED-4DB2-BD59-A6C34878D82A}">
                    <a16:rowId xmlns:a16="http://schemas.microsoft.com/office/drawing/2014/main" xmlns="" val="201744402"/>
                  </a:ext>
                </a:extLst>
              </a:tr>
              <a:tr h="216466">
                <a:tc>
                  <a:txBody>
                    <a:bodyPr/>
                    <a:lstStyle/>
                    <a:p>
                      <a:pPr marL="0" marR="0">
                        <a:spcBef>
                          <a:spcPts val="0"/>
                        </a:spcBef>
                        <a:spcAft>
                          <a:spcPts val="0"/>
                        </a:spcAft>
                      </a:pPr>
                      <a:r>
                        <a:rPr lang="en-US" sz="1200" u="none" dirty="0">
                          <a:solidFill>
                            <a:srgbClr val="373739"/>
                          </a:solidFill>
                          <a:effectLst/>
                          <a:latin typeface="Brandon Grotesque Regular"/>
                        </a:rPr>
                        <a:t>  Might have some flaws/could have some issues/might work for some and not for others</a:t>
                      </a:r>
                      <a:endParaRPr lang="en-US" sz="1200" u="none" dirty="0">
                        <a:solidFill>
                          <a:srgbClr val="373739"/>
                        </a:solidFill>
                        <a:effectLst/>
                        <a:latin typeface="Brandon Grotesque Regular"/>
                        <a:ea typeface="Calibri" panose="020F0502020204030204" pitchFamily="34" charset="0"/>
                        <a:cs typeface="Times New Roman" panose="02020603050405020304" pitchFamily="18" charset="0"/>
                      </a:endParaRPr>
                    </a:p>
                  </a:txBody>
                  <a:tcPr marL="41650" marR="41650" marT="0" marB="0" anchor="ctr"/>
                </a:tc>
                <a:tc>
                  <a:txBody>
                    <a:bodyPr/>
                    <a:lstStyle/>
                    <a:p>
                      <a:pPr marL="0" marR="0" algn="ctr">
                        <a:spcBef>
                          <a:spcPts val="0"/>
                        </a:spcBef>
                        <a:spcAft>
                          <a:spcPts val="0"/>
                        </a:spcAft>
                      </a:pPr>
                      <a:r>
                        <a:rPr lang="en-US" sz="1400" u="none" dirty="0" smtClean="0">
                          <a:solidFill>
                            <a:srgbClr val="373739"/>
                          </a:solidFill>
                          <a:effectLst/>
                          <a:latin typeface="Brandon Grotesque Regular"/>
                        </a:rPr>
                        <a:t>2%</a:t>
                      </a:r>
                      <a:endParaRPr lang="en-US" sz="1400" u="none" dirty="0">
                        <a:solidFill>
                          <a:srgbClr val="373739"/>
                        </a:solidFill>
                        <a:effectLst/>
                        <a:latin typeface="Brandon Grotesque Regular"/>
                        <a:ea typeface="Calibri" panose="020F0502020204030204" pitchFamily="34" charset="0"/>
                        <a:cs typeface="Times New Roman" panose="02020603050405020304" pitchFamily="18" charset="0"/>
                      </a:endParaRPr>
                    </a:p>
                  </a:txBody>
                  <a:tcPr marL="41650" marR="41650" marT="0" marB="0" anchor="ctr"/>
                </a:tc>
                <a:extLst>
                  <a:ext uri="{0D108BD9-81ED-4DB2-BD59-A6C34878D82A}">
                    <a16:rowId xmlns:a16="http://schemas.microsoft.com/office/drawing/2014/main" xmlns="" val="1434165797"/>
                  </a:ext>
                </a:extLst>
              </a:tr>
              <a:tr h="216466">
                <a:tc>
                  <a:txBody>
                    <a:bodyPr/>
                    <a:lstStyle/>
                    <a:p>
                      <a:pPr marL="0" marR="0">
                        <a:spcBef>
                          <a:spcPts val="0"/>
                        </a:spcBef>
                        <a:spcAft>
                          <a:spcPts val="0"/>
                        </a:spcAft>
                      </a:pPr>
                      <a:r>
                        <a:rPr lang="en-US" sz="1200" u="none" dirty="0">
                          <a:solidFill>
                            <a:srgbClr val="373739"/>
                          </a:solidFill>
                          <a:effectLst/>
                          <a:latin typeface="Brandon Grotesque Regular"/>
                        </a:rPr>
                        <a:t>  Indifferent/don't care either way </a:t>
                      </a:r>
                      <a:endParaRPr lang="en-US" sz="1200" u="none" dirty="0">
                        <a:solidFill>
                          <a:srgbClr val="373739"/>
                        </a:solidFill>
                        <a:effectLst/>
                        <a:latin typeface="Brandon Grotesque Regular"/>
                        <a:ea typeface="Calibri" panose="020F0502020204030204" pitchFamily="34" charset="0"/>
                        <a:cs typeface="Times New Roman" panose="02020603050405020304" pitchFamily="18" charset="0"/>
                      </a:endParaRPr>
                    </a:p>
                  </a:txBody>
                  <a:tcPr marL="41650" marR="41650" marT="0" marB="0" anchor="ctr"/>
                </a:tc>
                <a:tc>
                  <a:txBody>
                    <a:bodyPr/>
                    <a:lstStyle/>
                    <a:p>
                      <a:pPr marL="0" marR="0" algn="ctr">
                        <a:spcBef>
                          <a:spcPts val="0"/>
                        </a:spcBef>
                        <a:spcAft>
                          <a:spcPts val="0"/>
                        </a:spcAft>
                      </a:pPr>
                      <a:r>
                        <a:rPr lang="en-US" sz="1400" u="none" dirty="0" smtClean="0">
                          <a:solidFill>
                            <a:srgbClr val="373739"/>
                          </a:solidFill>
                          <a:effectLst/>
                          <a:latin typeface="Brandon Grotesque Regular"/>
                        </a:rPr>
                        <a:t>2%</a:t>
                      </a:r>
                      <a:endParaRPr lang="en-US" sz="1400" u="none" dirty="0">
                        <a:solidFill>
                          <a:srgbClr val="373739"/>
                        </a:solidFill>
                        <a:effectLst/>
                        <a:latin typeface="Brandon Grotesque Regular"/>
                        <a:ea typeface="Calibri" panose="020F0502020204030204" pitchFamily="34" charset="0"/>
                        <a:cs typeface="Times New Roman" panose="02020603050405020304" pitchFamily="18" charset="0"/>
                      </a:endParaRPr>
                    </a:p>
                  </a:txBody>
                  <a:tcPr marL="41650" marR="41650" marT="0" marB="0" anchor="ctr"/>
                </a:tc>
                <a:extLst>
                  <a:ext uri="{0D108BD9-81ED-4DB2-BD59-A6C34878D82A}">
                    <a16:rowId xmlns:a16="http://schemas.microsoft.com/office/drawing/2014/main" xmlns="" val="1299469358"/>
                  </a:ext>
                </a:extLst>
              </a:tr>
              <a:tr h="216466">
                <a:tc>
                  <a:txBody>
                    <a:bodyPr/>
                    <a:lstStyle/>
                    <a:p>
                      <a:pPr marL="0" marR="0">
                        <a:spcBef>
                          <a:spcPts val="0"/>
                        </a:spcBef>
                        <a:spcAft>
                          <a:spcPts val="0"/>
                        </a:spcAft>
                      </a:pPr>
                      <a:r>
                        <a:rPr lang="en-US" sz="1200" u="none" dirty="0">
                          <a:solidFill>
                            <a:srgbClr val="373739"/>
                          </a:solidFill>
                          <a:effectLst/>
                          <a:latin typeface="Brandon Grotesque Regular"/>
                        </a:rPr>
                        <a:t>  Not proven/needs to be tested</a:t>
                      </a:r>
                      <a:endParaRPr lang="en-US" sz="1200" u="none" dirty="0">
                        <a:solidFill>
                          <a:srgbClr val="373739"/>
                        </a:solidFill>
                        <a:effectLst/>
                        <a:latin typeface="Brandon Grotesque Regular"/>
                        <a:ea typeface="Calibri" panose="020F0502020204030204" pitchFamily="34" charset="0"/>
                        <a:cs typeface="Times New Roman" panose="02020603050405020304" pitchFamily="18" charset="0"/>
                      </a:endParaRPr>
                    </a:p>
                  </a:txBody>
                  <a:tcPr marL="41650" marR="41650" marT="0" marB="0" anchor="ctr"/>
                </a:tc>
                <a:tc>
                  <a:txBody>
                    <a:bodyPr/>
                    <a:lstStyle/>
                    <a:p>
                      <a:pPr marL="0" marR="0" algn="ctr">
                        <a:spcBef>
                          <a:spcPts val="0"/>
                        </a:spcBef>
                        <a:spcAft>
                          <a:spcPts val="0"/>
                        </a:spcAft>
                      </a:pPr>
                      <a:r>
                        <a:rPr lang="en-US" sz="1400" u="none" dirty="0" smtClean="0">
                          <a:solidFill>
                            <a:srgbClr val="373739"/>
                          </a:solidFill>
                          <a:effectLst/>
                          <a:latin typeface="Brandon Grotesque Regular"/>
                        </a:rPr>
                        <a:t>1%</a:t>
                      </a:r>
                      <a:endParaRPr lang="en-US" sz="1400" u="none" dirty="0">
                        <a:solidFill>
                          <a:srgbClr val="373739"/>
                        </a:solidFill>
                        <a:effectLst/>
                        <a:latin typeface="Brandon Grotesque Regular"/>
                        <a:ea typeface="Calibri" panose="020F0502020204030204" pitchFamily="34" charset="0"/>
                        <a:cs typeface="Times New Roman" panose="02020603050405020304" pitchFamily="18" charset="0"/>
                      </a:endParaRPr>
                    </a:p>
                  </a:txBody>
                  <a:tcPr marL="41650" marR="41650" marT="0" marB="0" anchor="ctr"/>
                </a:tc>
                <a:extLst>
                  <a:ext uri="{0D108BD9-81ED-4DB2-BD59-A6C34878D82A}">
                    <a16:rowId xmlns:a16="http://schemas.microsoft.com/office/drawing/2014/main" xmlns="" val="3985693882"/>
                  </a:ext>
                </a:extLst>
              </a:tr>
              <a:tr h="216466">
                <a:tc>
                  <a:txBody>
                    <a:bodyPr/>
                    <a:lstStyle/>
                    <a:p>
                      <a:pPr marL="0" marR="0">
                        <a:spcBef>
                          <a:spcPts val="0"/>
                        </a:spcBef>
                        <a:spcAft>
                          <a:spcPts val="0"/>
                        </a:spcAft>
                      </a:pPr>
                      <a:r>
                        <a:rPr lang="en-US" sz="1200" u="none" dirty="0">
                          <a:solidFill>
                            <a:srgbClr val="373739"/>
                          </a:solidFill>
                          <a:effectLst/>
                          <a:latin typeface="Brandon Grotesque Regular"/>
                        </a:rPr>
                        <a:t>  That's how I feel (non-specific)</a:t>
                      </a:r>
                      <a:endParaRPr lang="en-US" sz="1200" u="none" dirty="0">
                        <a:solidFill>
                          <a:srgbClr val="373739"/>
                        </a:solidFill>
                        <a:effectLst/>
                        <a:latin typeface="Brandon Grotesque Regular"/>
                        <a:ea typeface="Calibri" panose="020F0502020204030204" pitchFamily="34" charset="0"/>
                        <a:cs typeface="Times New Roman" panose="02020603050405020304" pitchFamily="18" charset="0"/>
                      </a:endParaRPr>
                    </a:p>
                  </a:txBody>
                  <a:tcPr marL="41650" marR="41650" marT="0" marB="0" anchor="ctr"/>
                </a:tc>
                <a:tc>
                  <a:txBody>
                    <a:bodyPr/>
                    <a:lstStyle/>
                    <a:p>
                      <a:pPr marL="0" marR="0" algn="ctr">
                        <a:spcBef>
                          <a:spcPts val="0"/>
                        </a:spcBef>
                        <a:spcAft>
                          <a:spcPts val="0"/>
                        </a:spcAft>
                      </a:pPr>
                      <a:r>
                        <a:rPr lang="en-US" sz="1400" u="none" dirty="0" smtClean="0">
                          <a:solidFill>
                            <a:srgbClr val="373739"/>
                          </a:solidFill>
                          <a:effectLst/>
                          <a:latin typeface="Brandon Grotesque Regular"/>
                        </a:rPr>
                        <a:t>1%</a:t>
                      </a:r>
                      <a:endParaRPr lang="en-US" sz="1400" u="none" dirty="0">
                        <a:solidFill>
                          <a:srgbClr val="373739"/>
                        </a:solidFill>
                        <a:effectLst/>
                        <a:latin typeface="Brandon Grotesque Regular"/>
                        <a:ea typeface="Calibri" panose="020F0502020204030204" pitchFamily="34" charset="0"/>
                        <a:cs typeface="Times New Roman" panose="02020603050405020304" pitchFamily="18" charset="0"/>
                      </a:endParaRPr>
                    </a:p>
                  </a:txBody>
                  <a:tcPr marL="41650" marR="41650" marT="0" marB="0" anchor="ctr"/>
                </a:tc>
                <a:extLst>
                  <a:ext uri="{0D108BD9-81ED-4DB2-BD59-A6C34878D82A}">
                    <a16:rowId xmlns:a16="http://schemas.microsoft.com/office/drawing/2014/main" xmlns="" val="1563187806"/>
                  </a:ext>
                </a:extLst>
              </a:tr>
              <a:tr h="216466">
                <a:tc>
                  <a:txBody>
                    <a:bodyPr/>
                    <a:lstStyle/>
                    <a:p>
                      <a:pPr marL="0" marR="0">
                        <a:spcBef>
                          <a:spcPts val="0"/>
                        </a:spcBef>
                        <a:spcAft>
                          <a:spcPts val="0"/>
                        </a:spcAft>
                      </a:pPr>
                      <a:r>
                        <a:rPr lang="en-US" sz="1200" u="none" dirty="0">
                          <a:solidFill>
                            <a:srgbClr val="373739"/>
                          </a:solidFill>
                          <a:effectLst/>
                          <a:latin typeface="Brandon Grotesque Regular"/>
                        </a:rPr>
                        <a:t>  Skeptical/sounds far fetched</a:t>
                      </a:r>
                      <a:endParaRPr lang="en-US" sz="1200" u="none" dirty="0">
                        <a:solidFill>
                          <a:srgbClr val="373739"/>
                        </a:solidFill>
                        <a:effectLst/>
                        <a:latin typeface="Brandon Grotesque Regular"/>
                        <a:ea typeface="Calibri" panose="020F0502020204030204" pitchFamily="34" charset="0"/>
                        <a:cs typeface="Times New Roman" panose="02020603050405020304" pitchFamily="18" charset="0"/>
                      </a:endParaRPr>
                    </a:p>
                  </a:txBody>
                  <a:tcPr marL="41650" marR="41650" marT="0" marB="0" anchor="ctr"/>
                </a:tc>
                <a:tc>
                  <a:txBody>
                    <a:bodyPr/>
                    <a:lstStyle/>
                    <a:p>
                      <a:pPr marL="0" marR="0" algn="ctr">
                        <a:spcBef>
                          <a:spcPts val="0"/>
                        </a:spcBef>
                        <a:spcAft>
                          <a:spcPts val="0"/>
                        </a:spcAft>
                      </a:pPr>
                      <a:r>
                        <a:rPr lang="en-US" sz="1400" u="none" dirty="0" smtClean="0">
                          <a:solidFill>
                            <a:srgbClr val="373739"/>
                          </a:solidFill>
                          <a:effectLst/>
                          <a:latin typeface="Brandon Grotesque Regular"/>
                        </a:rPr>
                        <a:t>1%</a:t>
                      </a:r>
                    </a:p>
                  </a:txBody>
                  <a:tcPr marL="41650" marR="41650" marT="0" marB="0" anchor="ctr"/>
                </a:tc>
                <a:extLst>
                  <a:ext uri="{0D108BD9-81ED-4DB2-BD59-A6C34878D82A}">
                    <a16:rowId xmlns:a16="http://schemas.microsoft.com/office/drawing/2014/main" xmlns="" val="338704052"/>
                  </a:ext>
                </a:extLst>
              </a:tr>
              <a:tr h="216466">
                <a:tc>
                  <a:txBody>
                    <a:bodyPr/>
                    <a:lstStyle/>
                    <a:p>
                      <a:pPr marL="0" marR="0">
                        <a:spcBef>
                          <a:spcPts val="0"/>
                        </a:spcBef>
                        <a:spcAft>
                          <a:spcPts val="0"/>
                        </a:spcAft>
                      </a:pPr>
                      <a:r>
                        <a:rPr lang="en-US" sz="1400" b="1" u="none" dirty="0">
                          <a:solidFill>
                            <a:srgbClr val="373739"/>
                          </a:solidFill>
                          <a:effectLst/>
                          <a:latin typeface="Brandon Grotesque Regular"/>
                        </a:rPr>
                        <a:t>Personal concerns</a:t>
                      </a:r>
                      <a:endParaRPr lang="en-US" sz="1400" b="1" u="none" dirty="0">
                        <a:solidFill>
                          <a:srgbClr val="373739"/>
                        </a:solidFill>
                        <a:effectLst/>
                        <a:latin typeface="Brandon Grotesque Regular"/>
                        <a:ea typeface="Calibri" panose="020F0502020204030204" pitchFamily="34" charset="0"/>
                        <a:cs typeface="Times New Roman" panose="02020603050405020304" pitchFamily="18" charset="0"/>
                      </a:endParaRPr>
                    </a:p>
                  </a:txBody>
                  <a:tcPr marL="41650" marR="41650" marT="0" marB="0" anchor="ctr">
                    <a:lnB w="12700" cap="flat" cmpd="sng" algn="ctr">
                      <a:solidFill>
                        <a:srgbClr val="0067AC"/>
                      </a:solidFill>
                      <a:prstDash val="solid"/>
                      <a:round/>
                      <a:headEnd type="none" w="med" len="med"/>
                      <a:tailEnd type="none" w="med" len="med"/>
                    </a:lnB>
                  </a:tcPr>
                </a:tc>
                <a:tc>
                  <a:txBody>
                    <a:bodyPr/>
                    <a:lstStyle/>
                    <a:p>
                      <a:pPr marL="0" marR="0" algn="ctr">
                        <a:spcBef>
                          <a:spcPts val="0"/>
                        </a:spcBef>
                        <a:spcAft>
                          <a:spcPts val="0"/>
                        </a:spcAft>
                      </a:pPr>
                      <a:r>
                        <a:rPr lang="en-US" sz="1400" b="1" u="none" dirty="0" smtClean="0">
                          <a:solidFill>
                            <a:srgbClr val="373739"/>
                          </a:solidFill>
                          <a:effectLst/>
                          <a:latin typeface="Brandon Grotesque Regular"/>
                        </a:rPr>
                        <a:t>3%</a:t>
                      </a:r>
                      <a:endParaRPr lang="en-US" sz="1400" b="1" u="none" dirty="0">
                        <a:solidFill>
                          <a:srgbClr val="373739"/>
                        </a:solidFill>
                        <a:effectLst/>
                        <a:latin typeface="Brandon Grotesque Regular"/>
                        <a:ea typeface="Calibri" panose="020F0502020204030204" pitchFamily="34" charset="0"/>
                        <a:cs typeface="Times New Roman" panose="02020603050405020304" pitchFamily="18" charset="0"/>
                      </a:endParaRPr>
                    </a:p>
                  </a:txBody>
                  <a:tcPr marL="41650" marR="41650" marT="0" marB="0" anchor="ctr">
                    <a:lnB w="12700" cap="flat" cmpd="sng" algn="ctr">
                      <a:solidFill>
                        <a:srgbClr val="0067AC"/>
                      </a:solidFill>
                      <a:prstDash val="solid"/>
                      <a:round/>
                      <a:headEnd type="none" w="med" len="med"/>
                      <a:tailEnd type="none" w="med" len="med"/>
                    </a:lnB>
                  </a:tcPr>
                </a:tc>
                <a:extLst>
                  <a:ext uri="{0D108BD9-81ED-4DB2-BD59-A6C34878D82A}">
                    <a16:rowId xmlns:a16="http://schemas.microsoft.com/office/drawing/2014/main" xmlns="" val="2757505791"/>
                  </a:ext>
                </a:extLst>
              </a:tr>
              <a:tr h="216466">
                <a:tc>
                  <a:txBody>
                    <a:bodyPr/>
                    <a:lstStyle/>
                    <a:p>
                      <a:pPr marL="0" marR="0">
                        <a:spcBef>
                          <a:spcPts val="0"/>
                        </a:spcBef>
                        <a:spcAft>
                          <a:spcPts val="0"/>
                        </a:spcAft>
                      </a:pPr>
                      <a:r>
                        <a:rPr lang="en-US" sz="1200" u="none" dirty="0">
                          <a:solidFill>
                            <a:srgbClr val="373739"/>
                          </a:solidFill>
                          <a:effectLst/>
                          <a:latin typeface="Brandon Grotesque Regular"/>
                        </a:rPr>
                        <a:t>  Not safe/unnatural/don't trust the medical system</a:t>
                      </a:r>
                      <a:endParaRPr lang="en-US" sz="1200" u="none" dirty="0">
                        <a:solidFill>
                          <a:srgbClr val="373739"/>
                        </a:solidFill>
                        <a:effectLst/>
                        <a:latin typeface="Brandon Grotesque Regular"/>
                        <a:ea typeface="Calibri" panose="020F0502020204030204" pitchFamily="34" charset="0"/>
                        <a:cs typeface="Times New Roman" panose="02020603050405020304" pitchFamily="18" charset="0"/>
                      </a:endParaRPr>
                    </a:p>
                  </a:txBody>
                  <a:tcPr marL="41650" marR="41650" marT="0" marB="0" anchor="ctr">
                    <a:lnT w="12700" cap="flat" cmpd="sng" algn="ctr">
                      <a:solidFill>
                        <a:srgbClr val="0067AC"/>
                      </a:solidFill>
                      <a:prstDash val="solid"/>
                      <a:round/>
                      <a:headEnd type="none" w="med" len="med"/>
                      <a:tailEnd type="none" w="med" len="med"/>
                    </a:lnT>
                  </a:tcPr>
                </a:tc>
                <a:tc>
                  <a:txBody>
                    <a:bodyPr/>
                    <a:lstStyle/>
                    <a:p>
                      <a:pPr marL="0" marR="0" algn="ctr">
                        <a:spcBef>
                          <a:spcPts val="0"/>
                        </a:spcBef>
                        <a:spcAft>
                          <a:spcPts val="0"/>
                        </a:spcAft>
                      </a:pPr>
                      <a:r>
                        <a:rPr lang="en-US" sz="1400" u="none" dirty="0" smtClean="0">
                          <a:solidFill>
                            <a:srgbClr val="373739"/>
                          </a:solidFill>
                          <a:effectLst/>
                          <a:latin typeface="Brandon Grotesque Regular"/>
                        </a:rPr>
                        <a:t>2%</a:t>
                      </a:r>
                      <a:endParaRPr lang="en-US" sz="1400" u="none" dirty="0">
                        <a:solidFill>
                          <a:srgbClr val="373739"/>
                        </a:solidFill>
                        <a:effectLst/>
                        <a:latin typeface="Brandon Grotesque Regular"/>
                        <a:ea typeface="Calibri" panose="020F0502020204030204" pitchFamily="34" charset="0"/>
                        <a:cs typeface="Times New Roman" panose="02020603050405020304" pitchFamily="18" charset="0"/>
                      </a:endParaRPr>
                    </a:p>
                  </a:txBody>
                  <a:tcPr marL="41650" marR="41650" marT="0" marB="0" anchor="ctr">
                    <a:lnT w="12700" cap="flat" cmpd="sng" algn="ctr">
                      <a:solidFill>
                        <a:srgbClr val="0067AC"/>
                      </a:solidFill>
                      <a:prstDash val="solid"/>
                      <a:round/>
                      <a:headEnd type="none" w="med" len="med"/>
                      <a:tailEnd type="none" w="med" len="med"/>
                    </a:lnT>
                  </a:tcPr>
                </a:tc>
                <a:extLst>
                  <a:ext uri="{0D108BD9-81ED-4DB2-BD59-A6C34878D82A}">
                    <a16:rowId xmlns:a16="http://schemas.microsoft.com/office/drawing/2014/main" xmlns="" val="372578915"/>
                  </a:ext>
                </a:extLst>
              </a:tr>
              <a:tr h="216466">
                <a:tc>
                  <a:txBody>
                    <a:bodyPr/>
                    <a:lstStyle/>
                    <a:p>
                      <a:pPr marL="0" marR="0">
                        <a:spcBef>
                          <a:spcPts val="0"/>
                        </a:spcBef>
                        <a:spcAft>
                          <a:spcPts val="0"/>
                        </a:spcAft>
                      </a:pPr>
                      <a:r>
                        <a:rPr lang="en-US" sz="1200" u="none" dirty="0">
                          <a:solidFill>
                            <a:srgbClr val="373739"/>
                          </a:solidFill>
                          <a:effectLst/>
                          <a:latin typeface="Brandon Grotesque Regular"/>
                        </a:rPr>
                        <a:t>  Expensive/will run up costs</a:t>
                      </a:r>
                      <a:endParaRPr lang="en-US" sz="1200" u="none" dirty="0">
                        <a:solidFill>
                          <a:srgbClr val="373739"/>
                        </a:solidFill>
                        <a:effectLst/>
                        <a:latin typeface="Brandon Grotesque Regular"/>
                        <a:ea typeface="Calibri" panose="020F0502020204030204" pitchFamily="34" charset="0"/>
                        <a:cs typeface="Times New Roman" panose="02020603050405020304" pitchFamily="18" charset="0"/>
                      </a:endParaRPr>
                    </a:p>
                  </a:txBody>
                  <a:tcPr marL="41650" marR="41650" marT="0" marB="0" anchor="ctr"/>
                </a:tc>
                <a:tc>
                  <a:txBody>
                    <a:bodyPr/>
                    <a:lstStyle/>
                    <a:p>
                      <a:pPr marL="0" marR="0" algn="ctr">
                        <a:spcBef>
                          <a:spcPts val="0"/>
                        </a:spcBef>
                        <a:spcAft>
                          <a:spcPts val="0"/>
                        </a:spcAft>
                      </a:pPr>
                      <a:r>
                        <a:rPr lang="en-US" sz="1400" u="none" dirty="0" smtClean="0">
                          <a:solidFill>
                            <a:srgbClr val="373739"/>
                          </a:solidFill>
                          <a:effectLst/>
                          <a:latin typeface="Brandon Grotesque Regular"/>
                        </a:rPr>
                        <a:t>1%</a:t>
                      </a:r>
                      <a:endParaRPr lang="en-US" sz="1400" u="none" dirty="0">
                        <a:solidFill>
                          <a:srgbClr val="373739"/>
                        </a:solidFill>
                        <a:effectLst/>
                        <a:latin typeface="Brandon Grotesque Regular"/>
                        <a:ea typeface="Calibri" panose="020F0502020204030204" pitchFamily="34" charset="0"/>
                        <a:cs typeface="Times New Roman" panose="02020603050405020304" pitchFamily="18" charset="0"/>
                      </a:endParaRPr>
                    </a:p>
                  </a:txBody>
                  <a:tcPr marL="41650" marR="41650" marT="0" marB="0" anchor="ctr"/>
                </a:tc>
                <a:extLst>
                  <a:ext uri="{0D108BD9-81ED-4DB2-BD59-A6C34878D82A}">
                    <a16:rowId xmlns:a16="http://schemas.microsoft.com/office/drawing/2014/main" xmlns="" val="2962045061"/>
                  </a:ext>
                </a:extLst>
              </a:tr>
              <a:tr h="216466">
                <a:tc>
                  <a:txBody>
                    <a:bodyPr/>
                    <a:lstStyle/>
                    <a:p>
                      <a:pPr marL="0" marR="0">
                        <a:spcBef>
                          <a:spcPts val="0"/>
                        </a:spcBef>
                        <a:spcAft>
                          <a:spcPts val="0"/>
                        </a:spcAft>
                      </a:pPr>
                      <a:r>
                        <a:rPr lang="en-US" sz="1200" u="none" dirty="0">
                          <a:solidFill>
                            <a:srgbClr val="373739"/>
                          </a:solidFill>
                          <a:effectLst/>
                          <a:latin typeface="Brandon Grotesque Regular"/>
                        </a:rPr>
                        <a:t>  Doesn't make sense/confusing</a:t>
                      </a:r>
                      <a:endParaRPr lang="en-US" sz="1200" u="none" dirty="0">
                        <a:solidFill>
                          <a:srgbClr val="373739"/>
                        </a:solidFill>
                        <a:effectLst/>
                        <a:latin typeface="Brandon Grotesque Regular"/>
                        <a:ea typeface="Calibri" panose="020F0502020204030204" pitchFamily="34" charset="0"/>
                        <a:cs typeface="Times New Roman" panose="02020603050405020304" pitchFamily="18" charset="0"/>
                      </a:endParaRPr>
                    </a:p>
                  </a:txBody>
                  <a:tcPr marL="41650" marR="41650" marT="0" marB="0" anchor="ctr"/>
                </a:tc>
                <a:tc>
                  <a:txBody>
                    <a:bodyPr/>
                    <a:lstStyle/>
                    <a:p>
                      <a:pPr marL="0" marR="0" algn="ctr">
                        <a:spcBef>
                          <a:spcPts val="0"/>
                        </a:spcBef>
                        <a:spcAft>
                          <a:spcPts val="0"/>
                        </a:spcAft>
                      </a:pPr>
                      <a:r>
                        <a:rPr lang="en-US" sz="1400" u="none" dirty="0" smtClean="0">
                          <a:solidFill>
                            <a:srgbClr val="373739"/>
                          </a:solidFill>
                          <a:effectLst/>
                          <a:latin typeface="Brandon Grotesque Regular"/>
                        </a:rPr>
                        <a:t>1%</a:t>
                      </a:r>
                      <a:endParaRPr lang="en-US" sz="1400" u="none" dirty="0">
                        <a:solidFill>
                          <a:srgbClr val="373739"/>
                        </a:solidFill>
                        <a:effectLst/>
                        <a:latin typeface="Brandon Grotesque Regular"/>
                      </a:endParaRPr>
                    </a:p>
                  </a:txBody>
                  <a:tcPr marL="41650" marR="41650" marT="0" marB="0" anchor="ctr"/>
                </a:tc>
                <a:extLst>
                  <a:ext uri="{0D108BD9-81ED-4DB2-BD59-A6C34878D82A}">
                    <a16:rowId xmlns:a16="http://schemas.microsoft.com/office/drawing/2014/main" xmlns="" val="454151001"/>
                  </a:ext>
                </a:extLst>
              </a:tr>
            </a:tbl>
          </a:graphicData>
        </a:graphic>
      </p:graphicFrame>
      <p:sp>
        <p:nvSpPr>
          <p:cNvPr id="14" name="Subtitle 2"/>
          <p:cNvSpPr>
            <a:spLocks noGrp="1"/>
          </p:cNvSpPr>
          <p:nvPr>
            <p:ph type="subTitle" idx="1"/>
          </p:nvPr>
        </p:nvSpPr>
        <p:spPr>
          <a:xfrm>
            <a:off x="378400" y="307006"/>
            <a:ext cx="8175812" cy="990981"/>
          </a:xfrm>
        </p:spPr>
        <p:txBody>
          <a:bodyPr anchor="ctr">
            <a:normAutofit/>
          </a:bodyPr>
          <a:lstStyle/>
          <a:p>
            <a:pPr algn="l"/>
            <a:r>
              <a:rPr lang="en-US" sz="2400" dirty="0" smtClean="0">
                <a:solidFill>
                  <a:srgbClr val="08436F"/>
                </a:solidFill>
                <a:latin typeface="Brandon Grotesque Regular"/>
                <a:cs typeface="Brandon Grotesque Regular"/>
              </a:rPr>
              <a:t>Neutral reactions stem from feeling inadequately informed or wanting to know more. A few worry about safety.</a:t>
            </a:r>
            <a:endParaRPr lang="en-US" sz="2400" dirty="0">
              <a:solidFill>
                <a:srgbClr val="08436F"/>
              </a:solidFill>
              <a:latin typeface="Brandon Grotesque Regular"/>
              <a:cs typeface="Brandon Grotesque Regular"/>
            </a:endParaRPr>
          </a:p>
        </p:txBody>
      </p:sp>
      <p:cxnSp>
        <p:nvCxnSpPr>
          <p:cNvPr id="18" name="Straight Connector 17"/>
          <p:cNvCxnSpPr/>
          <p:nvPr/>
        </p:nvCxnSpPr>
        <p:spPr>
          <a:xfrm flipV="1">
            <a:off x="1215" y="1329724"/>
            <a:ext cx="8534400" cy="4354"/>
          </a:xfrm>
          <a:prstGeom prst="line">
            <a:avLst/>
          </a:prstGeom>
          <a:ln>
            <a:solidFill>
              <a:srgbClr val="00A8CC"/>
            </a:solidFill>
            <a:prstDash val="sysDot"/>
          </a:ln>
          <a:effectLst/>
        </p:spPr>
        <p:style>
          <a:lnRef idx="2">
            <a:schemeClr val="accent1"/>
          </a:lnRef>
          <a:fillRef idx="0">
            <a:schemeClr val="accent1"/>
          </a:fillRef>
          <a:effectRef idx="1">
            <a:schemeClr val="accent1"/>
          </a:effectRef>
          <a:fontRef idx="minor">
            <a:schemeClr val="tx1"/>
          </a:fontRef>
        </p:style>
      </p:cxnSp>
      <p:sp>
        <p:nvSpPr>
          <p:cNvPr id="19" name="Rounded Rectangular Callout 18"/>
          <p:cNvSpPr/>
          <p:nvPr/>
        </p:nvSpPr>
        <p:spPr>
          <a:xfrm>
            <a:off x="687635" y="4971921"/>
            <a:ext cx="2118977" cy="612648"/>
          </a:xfrm>
          <a:prstGeom prst="wedgeRoundRectCallout">
            <a:avLst/>
          </a:prstGeom>
          <a:noFill/>
          <a:ln>
            <a:solidFill>
              <a:srgbClr val="0067A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rgbClr val="00A8CC"/>
                </a:solidFill>
                <a:latin typeface="Brandon Grotesque Regular"/>
              </a:rPr>
              <a:t>“</a:t>
            </a:r>
            <a:r>
              <a:rPr lang="en-US" sz="1200" dirty="0" smtClean="0">
                <a:solidFill>
                  <a:srgbClr val="00A8CC"/>
                </a:solidFill>
                <a:latin typeface="Brandon Grotesque Regular"/>
              </a:rPr>
              <a:t>I don't </a:t>
            </a:r>
            <a:r>
              <a:rPr lang="en-US" sz="1200" dirty="0">
                <a:solidFill>
                  <a:srgbClr val="00A8CC"/>
                </a:solidFill>
                <a:latin typeface="Brandon Grotesque Regular"/>
              </a:rPr>
              <a:t>know enough about it to make an informed judgement</a:t>
            </a:r>
            <a:r>
              <a:rPr lang="en-US" sz="1200" dirty="0" smtClean="0">
                <a:solidFill>
                  <a:srgbClr val="00A8CC"/>
                </a:solidFill>
                <a:latin typeface="Brandon Grotesque Regular"/>
              </a:rPr>
              <a:t>.”</a:t>
            </a:r>
            <a:endParaRPr lang="en-US" sz="1200" dirty="0">
              <a:solidFill>
                <a:srgbClr val="00A8CC"/>
              </a:solidFill>
              <a:latin typeface="Brandon Grotesque Regular"/>
            </a:endParaRPr>
          </a:p>
        </p:txBody>
      </p:sp>
      <p:sp>
        <p:nvSpPr>
          <p:cNvPr id="20" name="Rounded Rectangular Callout 19"/>
          <p:cNvSpPr/>
          <p:nvPr/>
        </p:nvSpPr>
        <p:spPr>
          <a:xfrm>
            <a:off x="2934182" y="4971921"/>
            <a:ext cx="1747777" cy="612648"/>
          </a:xfrm>
          <a:prstGeom prst="wedgeRoundRectCallout">
            <a:avLst/>
          </a:prstGeom>
          <a:noFill/>
          <a:ln>
            <a:solidFill>
              <a:srgbClr val="0067A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rgbClr val="00A8CC"/>
                </a:solidFill>
                <a:latin typeface="Brandon Grotesque Regular"/>
              </a:rPr>
              <a:t>“It </a:t>
            </a:r>
            <a:r>
              <a:rPr lang="en-US" sz="1200" dirty="0">
                <a:solidFill>
                  <a:srgbClr val="00A8CC"/>
                </a:solidFill>
                <a:latin typeface="Brandon Grotesque Regular"/>
              </a:rPr>
              <a:t>sounds good, but who knows until it is </a:t>
            </a:r>
            <a:r>
              <a:rPr lang="en-US" sz="1200" dirty="0" smtClean="0">
                <a:solidFill>
                  <a:srgbClr val="00A8CC"/>
                </a:solidFill>
                <a:latin typeface="Brandon Grotesque Regular"/>
              </a:rPr>
              <a:t>tested.”</a:t>
            </a:r>
            <a:endParaRPr lang="en-US" sz="1200" dirty="0">
              <a:solidFill>
                <a:srgbClr val="00A8CC"/>
              </a:solidFill>
              <a:latin typeface="Brandon Grotesque Regular"/>
            </a:endParaRPr>
          </a:p>
        </p:txBody>
      </p:sp>
      <p:sp>
        <p:nvSpPr>
          <p:cNvPr id="21" name="Rounded Rectangular Callout 20"/>
          <p:cNvSpPr/>
          <p:nvPr/>
        </p:nvSpPr>
        <p:spPr>
          <a:xfrm>
            <a:off x="4809529" y="4971496"/>
            <a:ext cx="1415228" cy="612648"/>
          </a:xfrm>
          <a:prstGeom prst="wedgeRoundRectCallout">
            <a:avLst/>
          </a:prstGeom>
          <a:noFill/>
          <a:ln>
            <a:solidFill>
              <a:srgbClr val="0067A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rgbClr val="00A8CC"/>
                </a:solidFill>
                <a:latin typeface="Brandon Grotesque Regular"/>
              </a:rPr>
              <a:t>“Sounds great but </a:t>
            </a:r>
            <a:r>
              <a:rPr lang="en-US" sz="1200" dirty="0" smtClean="0">
                <a:solidFill>
                  <a:srgbClr val="00A8CC"/>
                </a:solidFill>
                <a:latin typeface="Brandon Grotesque Regular"/>
              </a:rPr>
              <a:t>expensive.”</a:t>
            </a:r>
            <a:endParaRPr lang="en-US" sz="1200" dirty="0">
              <a:solidFill>
                <a:srgbClr val="00A8CC"/>
              </a:solidFill>
              <a:latin typeface="Brandon Grotesque Regular"/>
            </a:endParaRPr>
          </a:p>
        </p:txBody>
      </p:sp>
    </p:spTree>
    <p:extLst>
      <p:ext uri="{BB962C8B-B14F-4D97-AF65-F5344CB8AC3E}">
        <p14:creationId xmlns:p14="http://schemas.microsoft.com/office/powerpoint/2010/main" val="11976797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p:cNvGraphicFramePr/>
          <p:nvPr>
            <p:extLst>
              <p:ext uri="{D42A27DB-BD31-4B8C-83A1-F6EECF244321}">
                <p14:modId xmlns:p14="http://schemas.microsoft.com/office/powerpoint/2010/main" val="1998524516"/>
              </p:ext>
            </p:extLst>
          </p:nvPr>
        </p:nvGraphicFramePr>
        <p:xfrm>
          <a:off x="2382142" y="2164887"/>
          <a:ext cx="6663689" cy="4320318"/>
        </p:xfrm>
        <a:graphic>
          <a:graphicData uri="http://schemas.openxmlformats.org/drawingml/2006/chart">
            <c:chart xmlns:c="http://schemas.openxmlformats.org/drawingml/2006/chart" xmlns:r="http://schemas.openxmlformats.org/officeDocument/2006/relationships" r:id="rId3"/>
          </a:graphicData>
        </a:graphic>
      </p:graphicFrame>
      <p:sp>
        <p:nvSpPr>
          <p:cNvPr id="10" name="Rectangle 9"/>
          <p:cNvSpPr/>
          <p:nvPr/>
        </p:nvSpPr>
        <p:spPr>
          <a:xfrm>
            <a:off x="158790" y="6566146"/>
            <a:ext cx="6522646" cy="230832"/>
          </a:xfrm>
          <a:prstGeom prst="rect">
            <a:avLst/>
          </a:prstGeom>
        </p:spPr>
        <p:txBody>
          <a:bodyPr wrap="square">
            <a:spAutoFit/>
          </a:bodyPr>
          <a:lstStyle/>
          <a:p>
            <a:r>
              <a:rPr lang="en-US" sz="900" dirty="0" smtClean="0">
                <a:latin typeface="Brandon Grotesque Regular"/>
              </a:rPr>
              <a:t>Q15. </a:t>
            </a:r>
            <a:r>
              <a:rPr lang="en-US" sz="900" dirty="0">
                <a:latin typeface="Brandon Grotesque Regular"/>
              </a:rPr>
              <a:t>How interested are you in learning more about how </a:t>
            </a:r>
            <a:r>
              <a:rPr lang="en-US" sz="900" dirty="0">
                <a:latin typeface="Brandon Grotesque Regular"/>
              </a:rPr>
              <a:t>p</a:t>
            </a:r>
            <a:r>
              <a:rPr lang="en-US" sz="900" dirty="0" smtClean="0">
                <a:latin typeface="Brandon Grotesque Regular"/>
              </a:rPr>
              <a:t>ersonalized </a:t>
            </a:r>
            <a:r>
              <a:rPr lang="en-US" sz="900" dirty="0" smtClean="0">
                <a:latin typeface="Brandon Grotesque Regular"/>
              </a:rPr>
              <a:t>medicine </a:t>
            </a:r>
            <a:r>
              <a:rPr lang="en-US" sz="900" dirty="0">
                <a:latin typeface="Brandon Grotesque Regular"/>
              </a:rPr>
              <a:t>can be used?</a:t>
            </a:r>
            <a:endParaRPr lang="en-US" sz="900" dirty="0" smtClean="0">
              <a:latin typeface="Brandon Grotesque Regular"/>
            </a:endParaRPr>
          </a:p>
        </p:txBody>
      </p:sp>
      <p:pic>
        <p:nvPicPr>
          <p:cNvPr id="11" name="Picture 2" descr="S:\- Design Documents - Templates, Logos, Style Guide\Image Gallery\KRC Logos\KRC_LI_CMYK_P.jpg"/>
          <p:cNvPicPr>
            <a:picLocks noChangeAspect="1" noChangeArrowheads="1"/>
          </p:cNvPicPr>
          <p:nvPr/>
        </p:nvPicPr>
        <p:blipFill>
          <a:blip r:embed="rId4" cstate="print">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8671804" y="6396659"/>
            <a:ext cx="469625" cy="469625"/>
          </a:xfrm>
          <a:prstGeom prst="rect">
            <a:avLst/>
          </a:prstGeom>
          <a:noFill/>
          <a:extLst>
            <a:ext uri="{909E8E84-426E-40DD-AFC4-6F175D3DCCD1}">
              <a14:hiddenFill xmlns:a14="http://schemas.microsoft.com/office/drawing/2010/main">
                <a:solidFill>
                  <a:srgbClr val="FFFFFF"/>
                </a:solidFill>
              </a14:hiddenFill>
            </a:ext>
          </a:extLst>
        </p:spPr>
      </p:pic>
      <p:sp>
        <p:nvSpPr>
          <p:cNvPr id="12" name="Slide Number Placeholder 5"/>
          <p:cNvSpPr txBox="1">
            <a:spLocks/>
          </p:cNvSpPr>
          <p:nvPr/>
        </p:nvSpPr>
        <p:spPr>
          <a:xfrm>
            <a:off x="7976057" y="6519138"/>
            <a:ext cx="720470" cy="220701"/>
          </a:xfrm>
          <a:prstGeom prst="rect">
            <a:avLst/>
          </a:prstGeom>
        </p:spPr>
        <p:txBody>
          <a:bodyPr/>
          <a:lstStyle>
            <a:defPPr>
              <a:defRPr lang="en-US"/>
            </a:defPPr>
            <a:lvl1pPr marL="0" algn="r" defTabSz="914400" rtl="0" eaLnBrk="1" latinLnBrk="0" hangingPunct="1">
              <a:defRPr sz="9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5A0E975F-4CC4-A547-941D-3161D2A3D523}" type="slidenum">
              <a:rPr kumimoji="0" lang="en-US" sz="900" b="0" i="0" u="none" strike="noStrike" kern="1200" cap="none" spc="0" normalizeH="0" baseline="0" noProof="0" smtClean="0">
                <a:ln>
                  <a:noFill/>
                </a:ln>
                <a:solidFill>
                  <a:srgbClr val="00306C"/>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900" b="0" i="0" u="none" strike="noStrike" kern="1200" cap="none" spc="0" normalizeH="0" baseline="0" noProof="0" dirty="0">
              <a:ln>
                <a:noFill/>
              </a:ln>
              <a:solidFill>
                <a:srgbClr val="00306C"/>
              </a:solidFill>
              <a:effectLst/>
              <a:uLnTx/>
              <a:uFillTx/>
              <a:latin typeface="Arial"/>
              <a:ea typeface="+mn-ea"/>
              <a:cs typeface="+mn-cs"/>
            </a:endParaRPr>
          </a:p>
        </p:txBody>
      </p:sp>
      <p:cxnSp>
        <p:nvCxnSpPr>
          <p:cNvPr id="13" name="Straight Connector 12"/>
          <p:cNvCxnSpPr/>
          <p:nvPr/>
        </p:nvCxnSpPr>
        <p:spPr>
          <a:xfrm>
            <a:off x="8709090" y="6519138"/>
            <a:ext cx="0" cy="220701"/>
          </a:xfrm>
          <a:prstGeom prst="line">
            <a:avLst/>
          </a:prstGeom>
          <a:ln w="9525" cmpd="sng">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4" name="Left Brace 3"/>
          <p:cNvSpPr/>
          <p:nvPr/>
        </p:nvSpPr>
        <p:spPr>
          <a:xfrm>
            <a:off x="2797634" y="2365913"/>
            <a:ext cx="365760" cy="580422"/>
          </a:xfrm>
          <a:prstGeom prst="leftBrace">
            <a:avLst/>
          </a:prstGeom>
          <a:ln>
            <a:solidFill>
              <a:srgbClr val="C1CD23"/>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 name="Left Brace 15"/>
          <p:cNvSpPr/>
          <p:nvPr/>
        </p:nvSpPr>
        <p:spPr>
          <a:xfrm>
            <a:off x="2797634" y="3101437"/>
            <a:ext cx="365760" cy="2839780"/>
          </a:xfrm>
          <a:prstGeom prst="leftBrace">
            <a:avLst/>
          </a:prstGeom>
          <a:ln>
            <a:solidFill>
              <a:srgbClr val="0067AC"/>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TextBox 5"/>
          <p:cNvSpPr txBox="1"/>
          <p:nvPr/>
        </p:nvSpPr>
        <p:spPr>
          <a:xfrm>
            <a:off x="1296161" y="2240625"/>
            <a:ext cx="1428596" cy="830997"/>
          </a:xfrm>
          <a:prstGeom prst="rect">
            <a:avLst/>
          </a:prstGeom>
          <a:noFill/>
        </p:spPr>
        <p:txBody>
          <a:bodyPr wrap="none" rtlCol="0">
            <a:spAutoFit/>
          </a:bodyPr>
          <a:lstStyle/>
          <a:p>
            <a:pPr algn="ctr"/>
            <a:r>
              <a:rPr lang="en-US" sz="1600" dirty="0" smtClean="0">
                <a:solidFill>
                  <a:srgbClr val="C1CD23"/>
                </a:solidFill>
                <a:latin typeface="Brandon Grotesque Regular"/>
              </a:rPr>
              <a:t>Total</a:t>
            </a:r>
          </a:p>
          <a:p>
            <a:pPr algn="ctr"/>
            <a:r>
              <a:rPr lang="en-US" sz="1600" i="1" dirty="0" smtClean="0">
                <a:solidFill>
                  <a:srgbClr val="C1CD23"/>
                </a:solidFill>
                <a:latin typeface="Brandon Grotesque Regular"/>
              </a:rPr>
              <a:t>not</a:t>
            </a:r>
            <a:r>
              <a:rPr lang="en-US" sz="1600" dirty="0" smtClean="0">
                <a:solidFill>
                  <a:srgbClr val="C1CD23"/>
                </a:solidFill>
                <a:latin typeface="Brandon Grotesque Regular"/>
              </a:rPr>
              <a:t> interested</a:t>
            </a:r>
          </a:p>
          <a:p>
            <a:pPr algn="ctr"/>
            <a:r>
              <a:rPr lang="en-US" sz="1600" dirty="0" smtClean="0">
                <a:solidFill>
                  <a:srgbClr val="C1CD23"/>
                </a:solidFill>
                <a:latin typeface="Brandon Grotesque Regular"/>
              </a:rPr>
              <a:t>18%</a:t>
            </a:r>
            <a:endParaRPr lang="en-US" sz="1600" dirty="0">
              <a:solidFill>
                <a:srgbClr val="C1CD23"/>
              </a:solidFill>
              <a:latin typeface="Brandon Grotesque Regular"/>
            </a:endParaRPr>
          </a:p>
        </p:txBody>
      </p:sp>
      <p:sp>
        <p:nvSpPr>
          <p:cNvPr id="17" name="TextBox 16"/>
          <p:cNvSpPr txBox="1"/>
          <p:nvPr/>
        </p:nvSpPr>
        <p:spPr>
          <a:xfrm>
            <a:off x="1639202" y="4105828"/>
            <a:ext cx="1085555" cy="830997"/>
          </a:xfrm>
          <a:prstGeom prst="rect">
            <a:avLst/>
          </a:prstGeom>
          <a:noFill/>
        </p:spPr>
        <p:txBody>
          <a:bodyPr wrap="none" rtlCol="0">
            <a:spAutoFit/>
          </a:bodyPr>
          <a:lstStyle/>
          <a:p>
            <a:pPr algn="ctr"/>
            <a:r>
              <a:rPr lang="en-US" sz="1600" dirty="0" smtClean="0">
                <a:solidFill>
                  <a:srgbClr val="0067AC"/>
                </a:solidFill>
                <a:latin typeface="Brandon Grotesque Regular"/>
              </a:rPr>
              <a:t>Total</a:t>
            </a:r>
          </a:p>
          <a:p>
            <a:pPr algn="ctr"/>
            <a:r>
              <a:rPr lang="en-US" sz="1600" dirty="0" smtClean="0">
                <a:solidFill>
                  <a:srgbClr val="0067AC"/>
                </a:solidFill>
                <a:latin typeface="Brandon Grotesque Regular"/>
              </a:rPr>
              <a:t>interested</a:t>
            </a:r>
            <a:endParaRPr lang="en-US" sz="1600" dirty="0">
              <a:solidFill>
                <a:srgbClr val="0067AC"/>
              </a:solidFill>
              <a:latin typeface="Brandon Grotesque Regular"/>
            </a:endParaRPr>
          </a:p>
          <a:p>
            <a:pPr algn="ctr"/>
            <a:r>
              <a:rPr lang="en-US" sz="1600" dirty="0" smtClean="0">
                <a:solidFill>
                  <a:srgbClr val="0067AC"/>
                </a:solidFill>
                <a:latin typeface="Brandon Grotesque Regular"/>
              </a:rPr>
              <a:t>82%</a:t>
            </a:r>
            <a:endParaRPr lang="en-US" sz="1600" dirty="0">
              <a:solidFill>
                <a:srgbClr val="0067AC"/>
              </a:solidFill>
              <a:latin typeface="Brandon Grotesque Regular"/>
            </a:endParaRPr>
          </a:p>
        </p:txBody>
      </p:sp>
      <p:sp>
        <p:nvSpPr>
          <p:cNvPr id="14" name="Subtitle 2"/>
          <p:cNvSpPr>
            <a:spLocks noGrp="1"/>
          </p:cNvSpPr>
          <p:nvPr>
            <p:ph type="subTitle" idx="1"/>
          </p:nvPr>
        </p:nvSpPr>
        <p:spPr>
          <a:xfrm>
            <a:off x="378400" y="307006"/>
            <a:ext cx="7979216" cy="990981"/>
          </a:xfrm>
        </p:spPr>
        <p:txBody>
          <a:bodyPr anchor="ctr">
            <a:normAutofit/>
          </a:bodyPr>
          <a:lstStyle/>
          <a:p>
            <a:pPr algn="l"/>
            <a:r>
              <a:rPr lang="en-US" sz="2400" dirty="0" smtClean="0">
                <a:solidFill>
                  <a:srgbClr val="08436F"/>
                </a:solidFill>
                <a:latin typeface="Brandon Grotesque Regular"/>
                <a:cs typeface="Brandon Grotesque Regular"/>
              </a:rPr>
              <a:t>Interest in personalized medicine is very high—and has grown 13 percentage points since 2014.</a:t>
            </a:r>
            <a:endParaRPr lang="en-US" sz="2400" dirty="0">
              <a:solidFill>
                <a:srgbClr val="08436F"/>
              </a:solidFill>
              <a:latin typeface="Brandon Grotesque Regular"/>
              <a:cs typeface="Brandon Grotesque Regular"/>
            </a:endParaRPr>
          </a:p>
        </p:txBody>
      </p:sp>
      <p:sp>
        <p:nvSpPr>
          <p:cNvPr id="15" name="TextBox 14"/>
          <p:cNvSpPr txBox="1"/>
          <p:nvPr/>
        </p:nvSpPr>
        <p:spPr>
          <a:xfrm>
            <a:off x="378400" y="1423925"/>
            <a:ext cx="8293404" cy="584775"/>
          </a:xfrm>
          <a:prstGeom prst="rect">
            <a:avLst/>
          </a:prstGeom>
          <a:noFill/>
        </p:spPr>
        <p:txBody>
          <a:bodyPr wrap="square" rtlCol="0">
            <a:spAutoFit/>
          </a:bodyPr>
          <a:lstStyle/>
          <a:p>
            <a:r>
              <a:rPr lang="en-US" sz="1600" dirty="0" smtClean="0">
                <a:latin typeface="Brandon Grotesque Regular"/>
              </a:rPr>
              <a:t>Over eight in 10 American adults say they are interested in learning more about personalized medicine, up from seven in 10 in 2014.</a:t>
            </a:r>
            <a:endParaRPr lang="en-US" sz="1600" dirty="0">
              <a:latin typeface="Brandon Grotesque Regular"/>
            </a:endParaRPr>
          </a:p>
        </p:txBody>
      </p:sp>
      <p:cxnSp>
        <p:nvCxnSpPr>
          <p:cNvPr id="18" name="Straight Connector 17"/>
          <p:cNvCxnSpPr/>
          <p:nvPr/>
        </p:nvCxnSpPr>
        <p:spPr>
          <a:xfrm flipV="1">
            <a:off x="1215" y="1329724"/>
            <a:ext cx="8534400" cy="4354"/>
          </a:xfrm>
          <a:prstGeom prst="line">
            <a:avLst/>
          </a:prstGeom>
          <a:ln>
            <a:solidFill>
              <a:srgbClr val="00A8CC"/>
            </a:solidFill>
            <a:prstDash val="sysDot"/>
          </a:ln>
          <a:effectLst/>
        </p:spPr>
        <p:style>
          <a:lnRef idx="2">
            <a:schemeClr val="accent1"/>
          </a:lnRef>
          <a:fillRef idx="0">
            <a:schemeClr val="accent1"/>
          </a:fillRef>
          <a:effectRef idx="1">
            <a:schemeClr val="accent1"/>
          </a:effectRef>
          <a:fontRef idx="minor">
            <a:schemeClr val="tx1"/>
          </a:fontRef>
        </p:style>
      </p:cxnSp>
      <p:sp>
        <p:nvSpPr>
          <p:cNvPr id="19" name="Left Brace 18"/>
          <p:cNvSpPr/>
          <p:nvPr/>
        </p:nvSpPr>
        <p:spPr>
          <a:xfrm>
            <a:off x="4998606" y="2479827"/>
            <a:ext cx="365760" cy="817234"/>
          </a:xfrm>
          <a:prstGeom prst="leftBrace">
            <a:avLst/>
          </a:prstGeom>
          <a:ln>
            <a:solidFill>
              <a:srgbClr val="C1CD23"/>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1" name="Left Brace 20"/>
          <p:cNvSpPr/>
          <p:nvPr/>
        </p:nvSpPr>
        <p:spPr>
          <a:xfrm>
            <a:off x="4998606" y="3517271"/>
            <a:ext cx="365760" cy="2338162"/>
          </a:xfrm>
          <a:prstGeom prst="leftBrace">
            <a:avLst/>
          </a:prstGeom>
          <a:ln>
            <a:solidFill>
              <a:srgbClr val="0067AC"/>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2" name="TextBox 21"/>
          <p:cNvSpPr txBox="1"/>
          <p:nvPr/>
        </p:nvSpPr>
        <p:spPr>
          <a:xfrm>
            <a:off x="4454867" y="2761748"/>
            <a:ext cx="543739" cy="307777"/>
          </a:xfrm>
          <a:prstGeom prst="rect">
            <a:avLst/>
          </a:prstGeom>
          <a:noFill/>
        </p:spPr>
        <p:txBody>
          <a:bodyPr wrap="none" rtlCol="0">
            <a:spAutoFit/>
          </a:bodyPr>
          <a:lstStyle/>
          <a:p>
            <a:pPr algn="ctr"/>
            <a:r>
              <a:rPr lang="en-US" sz="1400" dirty="0" smtClean="0">
                <a:solidFill>
                  <a:srgbClr val="C1CD23"/>
                </a:solidFill>
                <a:latin typeface="Brandon Grotesque Regular"/>
              </a:rPr>
              <a:t>27%</a:t>
            </a:r>
            <a:endParaRPr lang="en-US" sz="1400" dirty="0">
              <a:solidFill>
                <a:srgbClr val="C1CD23"/>
              </a:solidFill>
              <a:latin typeface="Brandon Grotesque Regular"/>
            </a:endParaRPr>
          </a:p>
        </p:txBody>
      </p:sp>
      <p:sp>
        <p:nvSpPr>
          <p:cNvPr id="23" name="TextBox 22"/>
          <p:cNvSpPr txBox="1"/>
          <p:nvPr/>
        </p:nvSpPr>
        <p:spPr>
          <a:xfrm>
            <a:off x="4454867" y="4532463"/>
            <a:ext cx="543739" cy="307777"/>
          </a:xfrm>
          <a:prstGeom prst="rect">
            <a:avLst/>
          </a:prstGeom>
          <a:noFill/>
        </p:spPr>
        <p:txBody>
          <a:bodyPr wrap="none" rtlCol="0">
            <a:spAutoFit/>
          </a:bodyPr>
          <a:lstStyle/>
          <a:p>
            <a:pPr algn="ctr"/>
            <a:r>
              <a:rPr lang="en-US" sz="1400" dirty="0" smtClean="0">
                <a:solidFill>
                  <a:srgbClr val="0067AC"/>
                </a:solidFill>
                <a:latin typeface="Brandon Grotesque Regular"/>
              </a:rPr>
              <a:t>69%</a:t>
            </a:r>
            <a:endParaRPr lang="en-US" sz="1400" dirty="0">
              <a:solidFill>
                <a:srgbClr val="0067AC"/>
              </a:solidFill>
              <a:latin typeface="Brandon Grotesque Regular"/>
            </a:endParaRPr>
          </a:p>
        </p:txBody>
      </p:sp>
      <p:sp>
        <p:nvSpPr>
          <p:cNvPr id="20" name="TextBox 19"/>
          <p:cNvSpPr txBox="1"/>
          <p:nvPr/>
        </p:nvSpPr>
        <p:spPr>
          <a:xfrm>
            <a:off x="535184" y="3839965"/>
            <a:ext cx="1067579" cy="1384995"/>
          </a:xfrm>
          <a:prstGeom prst="rect">
            <a:avLst/>
          </a:prstGeom>
          <a:solidFill>
            <a:srgbClr val="0067AC"/>
          </a:solidFill>
          <a:ln>
            <a:noFill/>
          </a:ln>
        </p:spPr>
        <p:txBody>
          <a:bodyPr wrap="square" rtlCol="0">
            <a:spAutoFit/>
          </a:bodyPr>
          <a:lstStyle/>
          <a:p>
            <a:pPr algn="ctr"/>
            <a:r>
              <a:rPr lang="en-US" sz="4800" b="1" dirty="0" smtClean="0">
                <a:solidFill>
                  <a:schemeClr val="bg1"/>
                </a:solidFill>
                <a:latin typeface="Brandon Grotesque Regular"/>
              </a:rPr>
              <a:t>13</a:t>
            </a:r>
            <a:r>
              <a:rPr lang="en-US" sz="4800" dirty="0" smtClean="0">
                <a:solidFill>
                  <a:schemeClr val="bg1"/>
                </a:solidFill>
                <a:latin typeface="Brandon Grotesque Regular"/>
              </a:rPr>
              <a:t> </a:t>
            </a:r>
            <a:r>
              <a:rPr lang="en-US" dirty="0" smtClean="0">
                <a:solidFill>
                  <a:schemeClr val="bg1"/>
                </a:solidFill>
                <a:latin typeface="Brandon Grotesque Regular"/>
              </a:rPr>
              <a:t>point increase</a:t>
            </a:r>
            <a:endParaRPr lang="en-US" dirty="0">
              <a:solidFill>
                <a:schemeClr val="bg1"/>
              </a:solidFill>
              <a:latin typeface="Brandon Grotesque Regular"/>
            </a:endParaRPr>
          </a:p>
        </p:txBody>
      </p:sp>
    </p:spTree>
    <p:extLst>
      <p:ext uri="{BB962C8B-B14F-4D97-AF65-F5344CB8AC3E}">
        <p14:creationId xmlns:p14="http://schemas.microsoft.com/office/powerpoint/2010/main" val="28639196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p:cNvGraphicFramePr/>
          <p:nvPr>
            <p:extLst>
              <p:ext uri="{D42A27DB-BD31-4B8C-83A1-F6EECF244321}">
                <p14:modId xmlns:p14="http://schemas.microsoft.com/office/powerpoint/2010/main" val="3786634586"/>
              </p:ext>
            </p:extLst>
          </p:nvPr>
        </p:nvGraphicFramePr>
        <p:xfrm>
          <a:off x="169165" y="2041756"/>
          <a:ext cx="7850123" cy="4432196"/>
        </p:xfrm>
        <a:graphic>
          <a:graphicData uri="http://schemas.openxmlformats.org/drawingml/2006/chart">
            <c:chart xmlns:c="http://schemas.openxmlformats.org/drawingml/2006/chart" xmlns:r="http://schemas.openxmlformats.org/officeDocument/2006/relationships" r:id="rId3"/>
          </a:graphicData>
        </a:graphic>
      </p:graphicFrame>
      <p:sp>
        <p:nvSpPr>
          <p:cNvPr id="10" name="Rectangle 9"/>
          <p:cNvSpPr/>
          <p:nvPr/>
        </p:nvSpPr>
        <p:spPr>
          <a:xfrm>
            <a:off x="158789" y="6511282"/>
            <a:ext cx="7384929" cy="230832"/>
          </a:xfrm>
          <a:prstGeom prst="rect">
            <a:avLst/>
          </a:prstGeom>
        </p:spPr>
        <p:txBody>
          <a:bodyPr wrap="square">
            <a:spAutoFit/>
          </a:bodyPr>
          <a:lstStyle/>
          <a:p>
            <a:r>
              <a:rPr lang="en-US" sz="900" dirty="0" smtClean="0">
                <a:latin typeface="Brandon Grotesque Regular"/>
              </a:rPr>
              <a:t>Q32-38. </a:t>
            </a:r>
            <a:r>
              <a:rPr lang="en-US" sz="900" dirty="0">
                <a:latin typeface="Brandon Grotesque Regular"/>
              </a:rPr>
              <a:t>How interested are you in learning more about how </a:t>
            </a:r>
            <a:r>
              <a:rPr lang="en-US" sz="900" dirty="0">
                <a:latin typeface="Brandon Grotesque Regular"/>
              </a:rPr>
              <a:t>p</a:t>
            </a:r>
            <a:r>
              <a:rPr lang="en-US" sz="900" dirty="0" smtClean="0">
                <a:latin typeface="Brandon Grotesque Regular"/>
              </a:rPr>
              <a:t>ersonalized </a:t>
            </a:r>
            <a:r>
              <a:rPr lang="en-US" sz="900" dirty="0" smtClean="0">
                <a:latin typeface="Brandon Grotesque Regular"/>
              </a:rPr>
              <a:t>medicine </a:t>
            </a:r>
            <a:r>
              <a:rPr lang="en-US" sz="900" dirty="0">
                <a:latin typeface="Brandon Grotesque Regular"/>
              </a:rPr>
              <a:t>can be used in the following areas?</a:t>
            </a:r>
            <a:endParaRPr lang="en-US" sz="900" dirty="0" smtClean="0">
              <a:latin typeface="Brandon Grotesque Regular"/>
            </a:endParaRPr>
          </a:p>
        </p:txBody>
      </p:sp>
      <p:pic>
        <p:nvPicPr>
          <p:cNvPr id="11" name="Picture 2" descr="S:\- Design Documents - Templates, Logos, Style Guide\Image Gallery\KRC Logos\KRC_LI_CMYK_P.jpg"/>
          <p:cNvPicPr>
            <a:picLocks noChangeAspect="1" noChangeArrowheads="1"/>
          </p:cNvPicPr>
          <p:nvPr/>
        </p:nvPicPr>
        <p:blipFill>
          <a:blip r:embed="rId4" cstate="print">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8671804" y="6396659"/>
            <a:ext cx="469625" cy="469625"/>
          </a:xfrm>
          <a:prstGeom prst="rect">
            <a:avLst/>
          </a:prstGeom>
          <a:noFill/>
          <a:extLst>
            <a:ext uri="{909E8E84-426E-40DD-AFC4-6F175D3DCCD1}">
              <a14:hiddenFill xmlns:a14="http://schemas.microsoft.com/office/drawing/2010/main">
                <a:solidFill>
                  <a:srgbClr val="FFFFFF"/>
                </a:solidFill>
              </a14:hiddenFill>
            </a:ext>
          </a:extLst>
        </p:spPr>
      </p:pic>
      <p:sp>
        <p:nvSpPr>
          <p:cNvPr id="12" name="Slide Number Placeholder 5"/>
          <p:cNvSpPr txBox="1">
            <a:spLocks/>
          </p:cNvSpPr>
          <p:nvPr/>
        </p:nvSpPr>
        <p:spPr>
          <a:xfrm>
            <a:off x="7976057" y="6519138"/>
            <a:ext cx="720470" cy="220701"/>
          </a:xfrm>
          <a:prstGeom prst="rect">
            <a:avLst/>
          </a:prstGeom>
        </p:spPr>
        <p:txBody>
          <a:bodyPr/>
          <a:lstStyle>
            <a:defPPr>
              <a:defRPr lang="en-US"/>
            </a:defPPr>
            <a:lvl1pPr marL="0" algn="r" defTabSz="914400" rtl="0" eaLnBrk="1" latinLnBrk="0" hangingPunct="1">
              <a:defRPr sz="9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5A0E975F-4CC4-A547-941D-3161D2A3D523}" type="slidenum">
              <a:rPr kumimoji="0" lang="en-US" sz="900" b="0" i="0" u="none" strike="noStrike" kern="1200" cap="none" spc="0" normalizeH="0" baseline="0" noProof="0" smtClean="0">
                <a:ln>
                  <a:noFill/>
                </a:ln>
                <a:solidFill>
                  <a:srgbClr val="00306C"/>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900" b="0" i="0" u="none" strike="noStrike" kern="1200" cap="none" spc="0" normalizeH="0" baseline="0" noProof="0" dirty="0">
              <a:ln>
                <a:noFill/>
              </a:ln>
              <a:solidFill>
                <a:srgbClr val="00306C"/>
              </a:solidFill>
              <a:effectLst/>
              <a:uLnTx/>
              <a:uFillTx/>
              <a:latin typeface="Arial"/>
              <a:ea typeface="+mn-ea"/>
              <a:cs typeface="+mn-cs"/>
            </a:endParaRPr>
          </a:p>
        </p:txBody>
      </p:sp>
      <p:cxnSp>
        <p:nvCxnSpPr>
          <p:cNvPr id="13" name="Straight Connector 12"/>
          <p:cNvCxnSpPr/>
          <p:nvPr/>
        </p:nvCxnSpPr>
        <p:spPr>
          <a:xfrm>
            <a:off x="8709090" y="6519138"/>
            <a:ext cx="0" cy="220701"/>
          </a:xfrm>
          <a:prstGeom prst="line">
            <a:avLst/>
          </a:prstGeom>
          <a:ln w="9525" cmpd="sng">
            <a:solidFill>
              <a:schemeClr val="bg2"/>
            </a:solidFill>
          </a:ln>
          <a:effectLst/>
        </p:spPr>
        <p:style>
          <a:lnRef idx="2">
            <a:schemeClr val="accent1"/>
          </a:lnRef>
          <a:fillRef idx="0">
            <a:schemeClr val="accent1"/>
          </a:fillRef>
          <a:effectRef idx="1">
            <a:schemeClr val="accent1"/>
          </a:effectRef>
          <a:fontRef idx="minor">
            <a:schemeClr val="tx1"/>
          </a:fontRef>
        </p:style>
      </p:cxnSp>
      <p:graphicFrame>
        <p:nvGraphicFramePr>
          <p:cNvPr id="14" name="Table 13"/>
          <p:cNvGraphicFramePr>
            <a:graphicFrameLocks noGrp="1"/>
          </p:cNvGraphicFramePr>
          <p:nvPr>
            <p:extLst>
              <p:ext uri="{D42A27DB-BD31-4B8C-83A1-F6EECF244321}">
                <p14:modId xmlns:p14="http://schemas.microsoft.com/office/powerpoint/2010/main" val="1305114368"/>
              </p:ext>
            </p:extLst>
          </p:nvPr>
        </p:nvGraphicFramePr>
        <p:xfrm>
          <a:off x="7848040" y="1932470"/>
          <a:ext cx="893624" cy="4065995"/>
        </p:xfrm>
        <a:graphic>
          <a:graphicData uri="http://schemas.openxmlformats.org/drawingml/2006/table">
            <a:tbl>
              <a:tblPr firstRow="1" bandRow="1">
                <a:tableStyleId>{2D5ABB26-0587-4C30-8999-92F81FD0307C}</a:tableStyleId>
              </a:tblPr>
              <a:tblGrid>
                <a:gridCol w="893624">
                  <a:extLst>
                    <a:ext uri="{9D8B030D-6E8A-4147-A177-3AD203B41FA5}">
                      <a16:colId xmlns:a16="http://schemas.microsoft.com/office/drawing/2014/main" xmlns="" val="4128268954"/>
                    </a:ext>
                  </a:extLst>
                </a:gridCol>
              </a:tblGrid>
              <a:tr h="563692">
                <a:tc>
                  <a:txBody>
                    <a:bodyPr/>
                    <a:lstStyle/>
                    <a:p>
                      <a:pPr algn="ctr"/>
                      <a:r>
                        <a:rPr lang="en-US" sz="1200" dirty="0" smtClean="0">
                          <a:solidFill>
                            <a:srgbClr val="08436F"/>
                          </a:solidFill>
                          <a:latin typeface="Brandon Grotesque Regular"/>
                        </a:rPr>
                        <a:t>Total interested</a:t>
                      </a:r>
                      <a:endParaRPr lang="en-US" sz="1200" dirty="0">
                        <a:solidFill>
                          <a:srgbClr val="08436F"/>
                        </a:solidFill>
                        <a:latin typeface="Brandon Grotesque Regular"/>
                      </a:endParaRPr>
                    </a:p>
                  </a:txBody>
                  <a:tcPr anchor="b">
                    <a:lnB w="3175" cap="flat" cmpd="sng" algn="ctr">
                      <a:solidFill>
                        <a:srgbClr val="0067AC"/>
                      </a:solidFill>
                      <a:prstDash val="solid"/>
                      <a:round/>
                      <a:headEnd type="none" w="med" len="med"/>
                      <a:tailEnd type="none" w="med" len="med"/>
                    </a:lnB>
                  </a:tcPr>
                </a:tc>
                <a:extLst>
                  <a:ext uri="{0D108BD9-81ED-4DB2-BD59-A6C34878D82A}">
                    <a16:rowId xmlns:a16="http://schemas.microsoft.com/office/drawing/2014/main" xmlns="" val="4074299279"/>
                  </a:ext>
                </a:extLst>
              </a:tr>
              <a:tr h="500329">
                <a:tc>
                  <a:txBody>
                    <a:bodyPr/>
                    <a:lstStyle/>
                    <a:p>
                      <a:pPr algn="ctr"/>
                      <a:r>
                        <a:rPr lang="en-US" sz="1400" dirty="0" smtClean="0">
                          <a:solidFill>
                            <a:srgbClr val="08436F"/>
                          </a:solidFill>
                          <a:latin typeface="Brandon Grotesque Regular"/>
                        </a:rPr>
                        <a:t>90%</a:t>
                      </a:r>
                      <a:endParaRPr lang="en-US" sz="1400" dirty="0">
                        <a:solidFill>
                          <a:srgbClr val="08436F"/>
                        </a:solidFill>
                        <a:latin typeface="Brandon Grotesque Regular"/>
                      </a:endParaRPr>
                    </a:p>
                  </a:txBody>
                  <a:tcPr anchor="ctr">
                    <a:lnT w="3175" cap="flat" cmpd="sng" algn="ctr">
                      <a:solidFill>
                        <a:srgbClr val="0067AC"/>
                      </a:solidFill>
                      <a:prstDash val="solid"/>
                      <a:round/>
                      <a:headEnd type="none" w="med" len="med"/>
                      <a:tailEnd type="none" w="med" len="med"/>
                    </a:lnT>
                  </a:tcPr>
                </a:tc>
                <a:extLst>
                  <a:ext uri="{0D108BD9-81ED-4DB2-BD59-A6C34878D82A}">
                    <a16:rowId xmlns:a16="http://schemas.microsoft.com/office/drawing/2014/main" xmlns="" val="4180718280"/>
                  </a:ext>
                </a:extLst>
              </a:tr>
              <a:tr h="500329">
                <a:tc>
                  <a:txBody>
                    <a:bodyPr/>
                    <a:lstStyle/>
                    <a:p>
                      <a:pPr algn="ctr"/>
                      <a:r>
                        <a:rPr lang="en-US" sz="1400" dirty="0" smtClean="0">
                          <a:solidFill>
                            <a:srgbClr val="08436F"/>
                          </a:solidFill>
                          <a:latin typeface="Brandon Grotesque Regular"/>
                        </a:rPr>
                        <a:t>88%</a:t>
                      </a:r>
                      <a:endParaRPr lang="en-US" sz="1400" dirty="0">
                        <a:solidFill>
                          <a:srgbClr val="08436F"/>
                        </a:solidFill>
                        <a:latin typeface="Brandon Grotesque Regular"/>
                      </a:endParaRPr>
                    </a:p>
                  </a:txBody>
                  <a:tcPr anchor="ctr"/>
                </a:tc>
                <a:extLst>
                  <a:ext uri="{0D108BD9-81ED-4DB2-BD59-A6C34878D82A}">
                    <a16:rowId xmlns:a16="http://schemas.microsoft.com/office/drawing/2014/main" xmlns="" val="3637504025"/>
                  </a:ext>
                </a:extLst>
              </a:tr>
              <a:tr h="500329">
                <a:tc>
                  <a:txBody>
                    <a:bodyPr/>
                    <a:lstStyle/>
                    <a:p>
                      <a:pPr algn="ctr"/>
                      <a:r>
                        <a:rPr lang="en-US" sz="1400" dirty="0" smtClean="0">
                          <a:solidFill>
                            <a:srgbClr val="08436F"/>
                          </a:solidFill>
                          <a:latin typeface="Brandon Grotesque Regular"/>
                        </a:rPr>
                        <a:t>88%</a:t>
                      </a:r>
                      <a:endParaRPr lang="en-US" sz="1400" dirty="0">
                        <a:solidFill>
                          <a:srgbClr val="08436F"/>
                        </a:solidFill>
                        <a:latin typeface="Brandon Grotesque Regular"/>
                      </a:endParaRPr>
                    </a:p>
                  </a:txBody>
                  <a:tcPr anchor="ctr"/>
                </a:tc>
                <a:extLst>
                  <a:ext uri="{0D108BD9-81ED-4DB2-BD59-A6C34878D82A}">
                    <a16:rowId xmlns:a16="http://schemas.microsoft.com/office/drawing/2014/main" xmlns="" val="3292098587"/>
                  </a:ext>
                </a:extLst>
              </a:tr>
              <a:tr h="500329">
                <a:tc>
                  <a:txBody>
                    <a:bodyPr/>
                    <a:lstStyle/>
                    <a:p>
                      <a:pPr algn="ctr"/>
                      <a:r>
                        <a:rPr lang="en-US" sz="1400" dirty="0" smtClean="0">
                          <a:solidFill>
                            <a:srgbClr val="08436F"/>
                          </a:solidFill>
                          <a:latin typeface="Brandon Grotesque Regular"/>
                        </a:rPr>
                        <a:t>86%</a:t>
                      </a:r>
                      <a:endParaRPr lang="en-US" sz="1400" dirty="0">
                        <a:solidFill>
                          <a:srgbClr val="08436F"/>
                        </a:solidFill>
                        <a:latin typeface="Brandon Grotesque Regular"/>
                      </a:endParaRPr>
                    </a:p>
                  </a:txBody>
                  <a:tcPr anchor="ctr"/>
                </a:tc>
                <a:extLst>
                  <a:ext uri="{0D108BD9-81ED-4DB2-BD59-A6C34878D82A}">
                    <a16:rowId xmlns:a16="http://schemas.microsoft.com/office/drawing/2014/main" xmlns="" val="167966046"/>
                  </a:ext>
                </a:extLst>
              </a:tr>
              <a:tr h="500329">
                <a:tc>
                  <a:txBody>
                    <a:bodyPr/>
                    <a:lstStyle/>
                    <a:p>
                      <a:pPr algn="ctr"/>
                      <a:r>
                        <a:rPr lang="en-US" sz="1400" dirty="0" smtClean="0">
                          <a:solidFill>
                            <a:srgbClr val="08436F"/>
                          </a:solidFill>
                          <a:latin typeface="Brandon Grotesque Regular"/>
                        </a:rPr>
                        <a:t>86%</a:t>
                      </a:r>
                      <a:endParaRPr lang="en-US" sz="1400" dirty="0">
                        <a:solidFill>
                          <a:srgbClr val="08436F"/>
                        </a:solidFill>
                        <a:latin typeface="Brandon Grotesque Regular"/>
                      </a:endParaRPr>
                    </a:p>
                  </a:txBody>
                  <a:tcPr anchor="ctr"/>
                </a:tc>
                <a:extLst>
                  <a:ext uri="{0D108BD9-81ED-4DB2-BD59-A6C34878D82A}">
                    <a16:rowId xmlns:a16="http://schemas.microsoft.com/office/drawing/2014/main" xmlns="" val="1365295172"/>
                  </a:ext>
                </a:extLst>
              </a:tr>
              <a:tr h="500329">
                <a:tc>
                  <a:txBody>
                    <a:bodyPr/>
                    <a:lstStyle/>
                    <a:p>
                      <a:pPr algn="ctr"/>
                      <a:r>
                        <a:rPr lang="en-US" sz="1400" dirty="0" smtClean="0">
                          <a:solidFill>
                            <a:srgbClr val="08436F"/>
                          </a:solidFill>
                          <a:latin typeface="Brandon Grotesque Regular"/>
                        </a:rPr>
                        <a:t>80%</a:t>
                      </a:r>
                      <a:endParaRPr lang="en-US" sz="1400" dirty="0">
                        <a:solidFill>
                          <a:srgbClr val="08436F"/>
                        </a:solidFill>
                        <a:latin typeface="Brandon Grotesque Regular"/>
                      </a:endParaRPr>
                    </a:p>
                  </a:txBody>
                  <a:tcPr anchor="ctr"/>
                </a:tc>
                <a:extLst>
                  <a:ext uri="{0D108BD9-81ED-4DB2-BD59-A6C34878D82A}">
                    <a16:rowId xmlns:a16="http://schemas.microsoft.com/office/drawing/2014/main" xmlns="" val="1372732613"/>
                  </a:ext>
                </a:extLst>
              </a:tr>
              <a:tr h="500329">
                <a:tc>
                  <a:txBody>
                    <a:bodyPr/>
                    <a:lstStyle/>
                    <a:p>
                      <a:pPr algn="ctr"/>
                      <a:r>
                        <a:rPr lang="en-US" sz="1400" dirty="0" smtClean="0">
                          <a:solidFill>
                            <a:srgbClr val="08436F"/>
                          </a:solidFill>
                          <a:latin typeface="Brandon Grotesque Regular"/>
                        </a:rPr>
                        <a:t>79%</a:t>
                      </a:r>
                      <a:endParaRPr lang="en-US" sz="1400" dirty="0">
                        <a:solidFill>
                          <a:srgbClr val="08436F"/>
                        </a:solidFill>
                        <a:latin typeface="Brandon Grotesque Regular"/>
                      </a:endParaRPr>
                    </a:p>
                  </a:txBody>
                  <a:tcPr anchor="ctr"/>
                </a:tc>
                <a:extLst>
                  <a:ext uri="{0D108BD9-81ED-4DB2-BD59-A6C34878D82A}">
                    <a16:rowId xmlns:a16="http://schemas.microsoft.com/office/drawing/2014/main" xmlns="" val="4151550423"/>
                  </a:ext>
                </a:extLst>
              </a:tr>
            </a:tbl>
          </a:graphicData>
        </a:graphic>
      </p:graphicFrame>
      <p:sp>
        <p:nvSpPr>
          <p:cNvPr id="15" name="Subtitle 2"/>
          <p:cNvSpPr txBox="1">
            <a:spLocks/>
          </p:cNvSpPr>
          <p:nvPr/>
        </p:nvSpPr>
        <p:spPr>
          <a:xfrm>
            <a:off x="378400" y="307006"/>
            <a:ext cx="8157215" cy="990981"/>
          </a:xfrm>
          <a:prstGeom prst="rect">
            <a:avLst/>
          </a:prstGeom>
        </p:spPr>
        <p:txBody>
          <a:bodyPr vert="horz" lIns="91440" tIns="45720" rIns="91440" bIns="45720" rtlCol="0" anchor="ctr">
            <a:normAutofit/>
          </a:bodyPr>
          <a:lstStyle>
            <a:lvl1pPr marL="0" indent="0" algn="ctr" defTabSz="457200" rtl="0" eaLnBrk="1" latinLnBrk="0" hangingPunct="1">
              <a:spcBef>
                <a:spcPct val="20000"/>
              </a:spcBef>
              <a:buClr>
                <a:schemeClr val="tx2"/>
              </a:buClr>
              <a:buFont typeface="Wingdings" charset="2"/>
              <a:buNone/>
              <a:defRPr sz="14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12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10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1000" kern="1200">
                <a:solidFill>
                  <a:schemeClr val="tx1">
                    <a:tint val="75000"/>
                  </a:schemeClr>
                </a:solidFill>
                <a:latin typeface="+mn-lt"/>
                <a:ea typeface="+mn-ea"/>
                <a:cs typeface="+mn-cs"/>
              </a:defRPr>
            </a:lvl4pPr>
            <a:lvl5pPr marL="1828800" indent="0" algn="ctr" defTabSz="401638" rtl="0" eaLnBrk="1" latinLnBrk="0" hangingPunct="1">
              <a:spcBef>
                <a:spcPct val="20000"/>
              </a:spcBef>
              <a:buFont typeface="Arial"/>
              <a:buNone/>
              <a:defRPr sz="1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2400" dirty="0">
                <a:solidFill>
                  <a:srgbClr val="08436F"/>
                </a:solidFill>
                <a:latin typeface="Brandon Grotesque Regular"/>
                <a:cs typeface="Brandon Grotesque Regular"/>
              </a:rPr>
              <a:t>There is </a:t>
            </a:r>
            <a:r>
              <a:rPr lang="en-US" sz="2400" dirty="0" smtClean="0">
                <a:solidFill>
                  <a:srgbClr val="08436F"/>
                </a:solidFill>
                <a:latin typeface="Brandon Grotesque Regular"/>
                <a:cs typeface="Brandon Grotesque Regular"/>
              </a:rPr>
              <a:t>interest </a:t>
            </a:r>
            <a:r>
              <a:rPr lang="en-US" sz="2400" dirty="0">
                <a:solidFill>
                  <a:srgbClr val="08436F"/>
                </a:solidFill>
                <a:latin typeface="Brandon Grotesque Regular"/>
                <a:cs typeface="Brandon Grotesque Regular"/>
              </a:rPr>
              <a:t>in learning more about </a:t>
            </a:r>
            <a:r>
              <a:rPr lang="en-US" sz="2400" dirty="0" smtClean="0">
                <a:solidFill>
                  <a:srgbClr val="08436F"/>
                </a:solidFill>
                <a:latin typeface="Brandon Grotesque Regular"/>
                <a:cs typeface="Brandon Grotesque Regular"/>
              </a:rPr>
              <a:t>personalized </a:t>
            </a:r>
            <a:r>
              <a:rPr lang="en-US" sz="2400" dirty="0">
                <a:solidFill>
                  <a:srgbClr val="08436F"/>
                </a:solidFill>
                <a:latin typeface="Brandon Grotesque Regular"/>
                <a:cs typeface="Brandon Grotesque Regular"/>
              </a:rPr>
              <a:t>medicine </a:t>
            </a:r>
            <a:r>
              <a:rPr lang="en-US" sz="2400" dirty="0" smtClean="0">
                <a:solidFill>
                  <a:srgbClr val="08436F"/>
                </a:solidFill>
                <a:latin typeface="Brandon Grotesque Regular"/>
                <a:cs typeface="Brandon Grotesque Regular"/>
              </a:rPr>
              <a:t>applications across disease states.</a:t>
            </a:r>
            <a:endParaRPr lang="en-US" sz="2400" dirty="0">
              <a:solidFill>
                <a:srgbClr val="08436F"/>
              </a:solidFill>
              <a:latin typeface="Brandon Grotesque Regular"/>
              <a:cs typeface="Brandon Grotesque Regular"/>
            </a:endParaRPr>
          </a:p>
        </p:txBody>
      </p:sp>
      <p:sp>
        <p:nvSpPr>
          <p:cNvPr id="16" name="TextBox 15"/>
          <p:cNvSpPr txBox="1"/>
          <p:nvPr/>
        </p:nvSpPr>
        <p:spPr>
          <a:xfrm>
            <a:off x="378400" y="1433450"/>
            <a:ext cx="8293404" cy="584775"/>
          </a:xfrm>
          <a:prstGeom prst="rect">
            <a:avLst/>
          </a:prstGeom>
          <a:noFill/>
        </p:spPr>
        <p:txBody>
          <a:bodyPr wrap="square" rtlCol="0">
            <a:spAutoFit/>
          </a:bodyPr>
          <a:lstStyle/>
          <a:p>
            <a:r>
              <a:rPr lang="en-US" sz="1600" dirty="0" smtClean="0">
                <a:latin typeface="Brandon Grotesque Regular"/>
              </a:rPr>
              <a:t>The most </a:t>
            </a:r>
            <a:r>
              <a:rPr lang="en-US" sz="1600" dirty="0">
                <a:latin typeface="Brandon Grotesque Regular"/>
              </a:rPr>
              <a:t>intense interest </a:t>
            </a:r>
            <a:r>
              <a:rPr lang="en-US" sz="1600" dirty="0" smtClean="0">
                <a:latin typeface="Brandon Grotesque Regular"/>
              </a:rPr>
              <a:t>related to how personalized medicine can be used to </a:t>
            </a:r>
            <a:r>
              <a:rPr lang="en-US" sz="1600" dirty="0">
                <a:latin typeface="Brandon Grotesque Regular"/>
              </a:rPr>
              <a:t>treat cancer and prevent diseases</a:t>
            </a:r>
            <a:r>
              <a:rPr lang="en-US" sz="1600" dirty="0" smtClean="0">
                <a:latin typeface="Brandon Grotesque Regular"/>
              </a:rPr>
              <a:t>.</a:t>
            </a:r>
            <a:endParaRPr lang="en-US" sz="1600" dirty="0">
              <a:latin typeface="Brandon Grotesque Regular"/>
            </a:endParaRPr>
          </a:p>
        </p:txBody>
      </p:sp>
      <p:cxnSp>
        <p:nvCxnSpPr>
          <p:cNvPr id="17" name="Straight Connector 16"/>
          <p:cNvCxnSpPr/>
          <p:nvPr/>
        </p:nvCxnSpPr>
        <p:spPr>
          <a:xfrm flipV="1">
            <a:off x="1215" y="1329724"/>
            <a:ext cx="8534400" cy="4354"/>
          </a:xfrm>
          <a:prstGeom prst="line">
            <a:avLst/>
          </a:prstGeom>
          <a:ln>
            <a:solidFill>
              <a:srgbClr val="00A8CC"/>
            </a:solidFill>
            <a:prstDash val="sysDot"/>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498124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S:\- Design Documents - Templates, Logos, Style Guide\Image Gallery\KRC Logos\KRC_LI_CMYK_P.jpg"/>
          <p:cNvPicPr>
            <a:picLocks noChangeAspect="1" noChangeArrowheads="1"/>
          </p:cNvPicPr>
          <p:nvPr/>
        </p:nvPicPr>
        <p:blipFill>
          <a:blip r:embed="rId3" cstate="print">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8671804" y="6396659"/>
            <a:ext cx="469625" cy="469625"/>
          </a:xfrm>
          <a:prstGeom prst="rect">
            <a:avLst/>
          </a:prstGeom>
          <a:noFill/>
          <a:extLst>
            <a:ext uri="{909E8E84-426E-40DD-AFC4-6F175D3DCCD1}">
              <a14:hiddenFill xmlns:a14="http://schemas.microsoft.com/office/drawing/2010/main">
                <a:solidFill>
                  <a:srgbClr val="FFFFFF"/>
                </a:solidFill>
              </a14:hiddenFill>
            </a:ext>
          </a:extLst>
        </p:spPr>
      </p:pic>
      <p:sp>
        <p:nvSpPr>
          <p:cNvPr id="12" name="Slide Number Placeholder 5"/>
          <p:cNvSpPr txBox="1">
            <a:spLocks/>
          </p:cNvSpPr>
          <p:nvPr/>
        </p:nvSpPr>
        <p:spPr>
          <a:xfrm>
            <a:off x="7976057" y="6519138"/>
            <a:ext cx="720470" cy="220701"/>
          </a:xfrm>
          <a:prstGeom prst="rect">
            <a:avLst/>
          </a:prstGeom>
        </p:spPr>
        <p:txBody>
          <a:bodyPr/>
          <a:lstStyle>
            <a:defPPr>
              <a:defRPr lang="en-US"/>
            </a:defPPr>
            <a:lvl1pPr marL="0" algn="r" defTabSz="914400" rtl="0" eaLnBrk="1" latinLnBrk="0" hangingPunct="1">
              <a:defRPr sz="9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5A0E975F-4CC4-A547-941D-3161D2A3D523}" type="slidenum">
              <a:rPr kumimoji="0" lang="en-US" sz="900" b="0" i="0" u="none" strike="noStrike" kern="1200" cap="none" spc="0" normalizeH="0" baseline="0" noProof="0" smtClean="0">
                <a:ln>
                  <a:noFill/>
                </a:ln>
                <a:solidFill>
                  <a:srgbClr val="00306C"/>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900" b="0" i="0" u="none" strike="noStrike" kern="1200" cap="none" spc="0" normalizeH="0" baseline="0" noProof="0" dirty="0">
              <a:ln>
                <a:noFill/>
              </a:ln>
              <a:solidFill>
                <a:srgbClr val="00306C"/>
              </a:solidFill>
              <a:effectLst/>
              <a:uLnTx/>
              <a:uFillTx/>
              <a:latin typeface="Arial"/>
              <a:ea typeface="+mn-ea"/>
              <a:cs typeface="+mn-cs"/>
            </a:endParaRPr>
          </a:p>
        </p:txBody>
      </p:sp>
      <p:cxnSp>
        <p:nvCxnSpPr>
          <p:cNvPr id="13" name="Straight Connector 12"/>
          <p:cNvCxnSpPr/>
          <p:nvPr/>
        </p:nvCxnSpPr>
        <p:spPr>
          <a:xfrm>
            <a:off x="8709090" y="6519138"/>
            <a:ext cx="0" cy="220701"/>
          </a:xfrm>
          <a:prstGeom prst="line">
            <a:avLst/>
          </a:prstGeom>
          <a:ln w="9525" cmpd="sng">
            <a:solidFill>
              <a:schemeClr val="bg2"/>
            </a:solidFill>
          </a:ln>
          <a:effectLst/>
        </p:spPr>
        <p:style>
          <a:lnRef idx="2">
            <a:schemeClr val="accent1"/>
          </a:lnRef>
          <a:fillRef idx="0">
            <a:schemeClr val="accent1"/>
          </a:fillRef>
          <a:effectRef idx="1">
            <a:schemeClr val="accent1"/>
          </a:effectRef>
          <a:fontRef idx="minor">
            <a:schemeClr val="tx1"/>
          </a:fontRef>
        </p:style>
      </p:cxnSp>
      <p:graphicFrame>
        <p:nvGraphicFramePr>
          <p:cNvPr id="4" name="Table 3"/>
          <p:cNvGraphicFramePr>
            <a:graphicFrameLocks noGrp="1"/>
          </p:cNvGraphicFramePr>
          <p:nvPr>
            <p:extLst>
              <p:ext uri="{D42A27DB-BD31-4B8C-83A1-F6EECF244321}">
                <p14:modId xmlns:p14="http://schemas.microsoft.com/office/powerpoint/2010/main" val="687618398"/>
              </p:ext>
            </p:extLst>
          </p:nvPr>
        </p:nvGraphicFramePr>
        <p:xfrm>
          <a:off x="393191" y="2530856"/>
          <a:ext cx="8430769" cy="3230880"/>
        </p:xfrm>
        <a:graphic>
          <a:graphicData uri="http://schemas.openxmlformats.org/drawingml/2006/table">
            <a:tbl>
              <a:tblPr firstRow="1" bandRow="1">
                <a:tableStyleId>{2D5ABB26-0587-4C30-8999-92F81FD0307C}</a:tableStyleId>
              </a:tblPr>
              <a:tblGrid>
                <a:gridCol w="2980945">
                  <a:extLst>
                    <a:ext uri="{9D8B030D-6E8A-4147-A177-3AD203B41FA5}">
                      <a16:colId xmlns:a16="http://schemas.microsoft.com/office/drawing/2014/main" xmlns="" val="676178913"/>
                    </a:ext>
                  </a:extLst>
                </a:gridCol>
                <a:gridCol w="908304">
                  <a:extLst>
                    <a:ext uri="{9D8B030D-6E8A-4147-A177-3AD203B41FA5}">
                      <a16:colId xmlns:a16="http://schemas.microsoft.com/office/drawing/2014/main" xmlns="" val="3332810379"/>
                    </a:ext>
                  </a:extLst>
                </a:gridCol>
                <a:gridCol w="908304">
                  <a:extLst>
                    <a:ext uri="{9D8B030D-6E8A-4147-A177-3AD203B41FA5}">
                      <a16:colId xmlns:a16="http://schemas.microsoft.com/office/drawing/2014/main" xmlns="" val="2757499386"/>
                    </a:ext>
                  </a:extLst>
                </a:gridCol>
                <a:gridCol w="908304">
                  <a:extLst>
                    <a:ext uri="{9D8B030D-6E8A-4147-A177-3AD203B41FA5}">
                      <a16:colId xmlns:a16="http://schemas.microsoft.com/office/drawing/2014/main" xmlns="" val="2233586482"/>
                    </a:ext>
                  </a:extLst>
                </a:gridCol>
                <a:gridCol w="908304">
                  <a:extLst>
                    <a:ext uri="{9D8B030D-6E8A-4147-A177-3AD203B41FA5}">
                      <a16:colId xmlns:a16="http://schemas.microsoft.com/office/drawing/2014/main" xmlns="" val="1200124206"/>
                    </a:ext>
                  </a:extLst>
                </a:gridCol>
                <a:gridCol w="908304">
                  <a:extLst>
                    <a:ext uri="{9D8B030D-6E8A-4147-A177-3AD203B41FA5}">
                      <a16:colId xmlns:a16="http://schemas.microsoft.com/office/drawing/2014/main" xmlns="" val="1752527769"/>
                    </a:ext>
                  </a:extLst>
                </a:gridCol>
                <a:gridCol w="908304">
                  <a:extLst>
                    <a:ext uri="{9D8B030D-6E8A-4147-A177-3AD203B41FA5}">
                      <a16:colId xmlns:a16="http://schemas.microsoft.com/office/drawing/2014/main" xmlns="" val="1571326915"/>
                    </a:ext>
                  </a:extLst>
                </a:gridCol>
              </a:tblGrid>
              <a:tr h="0">
                <a:tc>
                  <a:txBody>
                    <a:bodyPr/>
                    <a:lstStyle/>
                    <a:p>
                      <a:endParaRPr lang="en-US" dirty="0">
                        <a:solidFill>
                          <a:schemeClr val="bg1"/>
                        </a:solidFill>
                        <a:latin typeface="Brandon Grotesque Regular"/>
                      </a:endParaRPr>
                    </a:p>
                  </a:txBody>
                  <a:tcPr marL="45720" marR="45720" anchor="ctr">
                    <a:lnL w="12700" cap="flat" cmpd="sng" algn="ctr">
                      <a:solidFill>
                        <a:srgbClr val="0067AC"/>
                      </a:solidFill>
                      <a:prstDash val="solid"/>
                      <a:round/>
                      <a:headEnd type="none" w="med" len="med"/>
                      <a:tailEnd type="none" w="med" len="med"/>
                    </a:lnL>
                    <a:lnR w="12700" cap="flat" cmpd="sng" algn="ctr">
                      <a:solidFill>
                        <a:srgbClr val="0067AC"/>
                      </a:solidFill>
                      <a:prstDash val="solid"/>
                      <a:round/>
                      <a:headEnd type="none" w="med" len="med"/>
                      <a:tailEnd type="none" w="med" len="med"/>
                    </a:lnR>
                    <a:lnT w="12700" cap="flat" cmpd="sng" algn="ctr">
                      <a:solidFill>
                        <a:srgbClr val="0067AC"/>
                      </a:solidFill>
                      <a:prstDash val="solid"/>
                      <a:round/>
                      <a:headEnd type="none" w="med" len="med"/>
                      <a:tailEnd type="none" w="med" len="med"/>
                    </a:lnT>
                    <a:lnB w="12700" cap="flat" cmpd="sng" algn="ctr">
                      <a:solidFill>
                        <a:srgbClr val="0067AC"/>
                      </a:solidFill>
                      <a:prstDash val="solid"/>
                      <a:round/>
                      <a:headEnd type="none" w="med" len="med"/>
                      <a:tailEnd type="none" w="med" len="med"/>
                    </a:lnB>
                    <a:solidFill>
                      <a:srgbClr val="0067AC"/>
                    </a:solidFill>
                  </a:tcPr>
                </a:tc>
                <a:tc>
                  <a:txBody>
                    <a:bodyPr/>
                    <a:lstStyle/>
                    <a:p>
                      <a:pPr algn="ctr"/>
                      <a:r>
                        <a:rPr lang="en-US" sz="1200" b="1" i="0" dirty="0" smtClean="0">
                          <a:solidFill>
                            <a:schemeClr val="bg1"/>
                          </a:solidFill>
                          <a:latin typeface="Brandon Grotesque Regular"/>
                        </a:rPr>
                        <a:t>Total</a:t>
                      </a:r>
                      <a:r>
                        <a:rPr lang="en-US" sz="1200" b="1" i="1" dirty="0" smtClean="0">
                          <a:solidFill>
                            <a:schemeClr val="bg1"/>
                          </a:solidFill>
                          <a:latin typeface="Brandon Grotesque Regular"/>
                        </a:rPr>
                        <a:t> very </a:t>
                      </a:r>
                      <a:r>
                        <a:rPr lang="en-US" sz="1200" b="1" i="0" dirty="0" smtClean="0">
                          <a:solidFill>
                            <a:schemeClr val="bg1"/>
                          </a:solidFill>
                          <a:latin typeface="Brandon Grotesque Regular"/>
                        </a:rPr>
                        <a:t>interested</a:t>
                      </a:r>
                      <a:endParaRPr lang="en-US" sz="1200" b="1" dirty="0">
                        <a:solidFill>
                          <a:schemeClr val="bg1"/>
                        </a:solidFill>
                        <a:latin typeface="Brandon Grotesque Regular"/>
                      </a:endParaRPr>
                    </a:p>
                  </a:txBody>
                  <a:tcPr marL="45720" marR="45720" anchor="ctr">
                    <a:lnL w="12700" cap="flat" cmpd="sng" algn="ctr">
                      <a:solidFill>
                        <a:srgbClr val="0067AC"/>
                      </a:solidFill>
                      <a:prstDash val="solid"/>
                      <a:round/>
                      <a:headEnd type="none" w="med" len="med"/>
                      <a:tailEnd type="none" w="med" len="med"/>
                    </a:lnL>
                    <a:lnR w="12700" cap="flat" cmpd="sng" algn="ctr">
                      <a:solidFill>
                        <a:srgbClr val="0067AC"/>
                      </a:solidFill>
                      <a:prstDash val="solid"/>
                      <a:round/>
                      <a:headEnd type="none" w="med" len="med"/>
                      <a:tailEnd type="none" w="med" len="med"/>
                    </a:lnR>
                    <a:lnT w="12700" cap="flat" cmpd="sng" algn="ctr">
                      <a:solidFill>
                        <a:srgbClr val="0067AC"/>
                      </a:solidFill>
                      <a:prstDash val="solid"/>
                      <a:round/>
                      <a:headEnd type="none" w="med" len="med"/>
                      <a:tailEnd type="none" w="med" len="med"/>
                    </a:lnT>
                    <a:lnB w="12700" cap="flat" cmpd="sng" algn="ctr">
                      <a:solidFill>
                        <a:srgbClr val="0067AC"/>
                      </a:solidFill>
                      <a:prstDash val="solid"/>
                      <a:round/>
                      <a:headEnd type="none" w="med" len="med"/>
                      <a:tailEnd type="none" w="med" len="med"/>
                    </a:lnB>
                    <a:solidFill>
                      <a:srgbClr val="0067AC"/>
                    </a:solidFill>
                  </a:tcPr>
                </a:tc>
                <a:tc>
                  <a:txBody>
                    <a:bodyPr/>
                    <a:lstStyle/>
                    <a:p>
                      <a:pPr algn="ctr"/>
                      <a:r>
                        <a:rPr lang="en-US" sz="1200" b="1" dirty="0" smtClean="0">
                          <a:solidFill>
                            <a:schemeClr val="bg1"/>
                          </a:solidFill>
                          <a:latin typeface="Brandon Grotesque Regular"/>
                        </a:rPr>
                        <a:t>Men</a:t>
                      </a:r>
                      <a:endParaRPr lang="en-US" sz="1200" b="1" dirty="0">
                        <a:solidFill>
                          <a:schemeClr val="bg1"/>
                        </a:solidFill>
                        <a:latin typeface="Brandon Grotesque Regular"/>
                      </a:endParaRPr>
                    </a:p>
                  </a:txBody>
                  <a:tcPr marL="45720" marR="45720" anchor="ctr">
                    <a:lnL w="12700" cap="flat" cmpd="sng" algn="ctr">
                      <a:solidFill>
                        <a:srgbClr val="0067AC"/>
                      </a:solidFill>
                      <a:prstDash val="solid"/>
                      <a:round/>
                      <a:headEnd type="none" w="med" len="med"/>
                      <a:tailEnd type="none" w="med" len="med"/>
                    </a:lnL>
                    <a:lnT w="12700" cap="flat" cmpd="sng" algn="ctr">
                      <a:solidFill>
                        <a:srgbClr val="0067AC"/>
                      </a:solidFill>
                      <a:prstDash val="solid"/>
                      <a:round/>
                      <a:headEnd type="none" w="med" len="med"/>
                      <a:tailEnd type="none" w="med" len="med"/>
                    </a:lnT>
                    <a:lnB w="12700" cap="flat" cmpd="sng" algn="ctr">
                      <a:solidFill>
                        <a:srgbClr val="0067AC"/>
                      </a:solidFill>
                      <a:prstDash val="solid"/>
                      <a:round/>
                      <a:headEnd type="none" w="med" len="med"/>
                      <a:tailEnd type="none" w="med" len="med"/>
                    </a:lnB>
                    <a:solidFill>
                      <a:srgbClr val="0067AC"/>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b="1" dirty="0" smtClean="0">
                          <a:solidFill>
                            <a:schemeClr val="bg1"/>
                          </a:solidFill>
                          <a:latin typeface="Brandon Grotesque Regular"/>
                        </a:rPr>
                        <a:t>Women</a:t>
                      </a:r>
                    </a:p>
                  </a:txBody>
                  <a:tcPr marL="45720" marR="45720" anchor="ctr">
                    <a:lnR w="12700" cap="flat" cmpd="sng" algn="ctr">
                      <a:solidFill>
                        <a:srgbClr val="0067AC"/>
                      </a:solidFill>
                      <a:prstDash val="solid"/>
                      <a:round/>
                      <a:headEnd type="none" w="med" len="med"/>
                      <a:tailEnd type="none" w="med" len="med"/>
                    </a:lnR>
                    <a:lnT w="12700" cap="flat" cmpd="sng" algn="ctr">
                      <a:solidFill>
                        <a:srgbClr val="0067AC"/>
                      </a:solidFill>
                      <a:prstDash val="solid"/>
                      <a:round/>
                      <a:headEnd type="none" w="med" len="med"/>
                      <a:tailEnd type="none" w="med" len="med"/>
                    </a:lnT>
                    <a:lnB w="12700" cap="flat" cmpd="sng" algn="ctr">
                      <a:solidFill>
                        <a:srgbClr val="0067AC"/>
                      </a:solidFill>
                      <a:prstDash val="solid"/>
                      <a:round/>
                      <a:headEnd type="none" w="med" len="med"/>
                      <a:tailEnd type="none" w="med" len="med"/>
                    </a:lnB>
                    <a:solidFill>
                      <a:srgbClr val="0067AC"/>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b="1" dirty="0" smtClean="0">
                          <a:solidFill>
                            <a:schemeClr val="bg1"/>
                          </a:solidFill>
                          <a:latin typeface="Brandon Grotesque Regular"/>
                        </a:rPr>
                        <a:t>Age </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b="1" dirty="0" smtClean="0">
                          <a:solidFill>
                            <a:schemeClr val="bg1"/>
                          </a:solidFill>
                          <a:latin typeface="Brandon Grotesque Regular"/>
                        </a:rPr>
                        <a:t>18-34</a:t>
                      </a:r>
                    </a:p>
                  </a:txBody>
                  <a:tcPr marL="45720" marR="45720" anchor="ctr">
                    <a:lnL w="12700" cap="flat" cmpd="sng" algn="ctr">
                      <a:solidFill>
                        <a:srgbClr val="0067AC"/>
                      </a:solidFill>
                      <a:prstDash val="solid"/>
                      <a:round/>
                      <a:headEnd type="none" w="med" len="med"/>
                      <a:tailEnd type="none" w="med" len="med"/>
                    </a:lnL>
                    <a:lnT w="12700" cap="flat" cmpd="sng" algn="ctr">
                      <a:solidFill>
                        <a:srgbClr val="0067AC"/>
                      </a:solidFill>
                      <a:prstDash val="solid"/>
                      <a:round/>
                      <a:headEnd type="none" w="med" len="med"/>
                      <a:tailEnd type="none" w="med" len="med"/>
                    </a:lnT>
                    <a:lnB w="12700" cap="flat" cmpd="sng" algn="ctr">
                      <a:solidFill>
                        <a:srgbClr val="0067AC"/>
                      </a:solidFill>
                      <a:prstDash val="solid"/>
                      <a:round/>
                      <a:headEnd type="none" w="med" len="med"/>
                      <a:tailEnd type="none" w="med" len="med"/>
                    </a:lnB>
                    <a:solidFill>
                      <a:srgbClr val="0067AC"/>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b="1" dirty="0" smtClean="0">
                          <a:solidFill>
                            <a:schemeClr val="bg1"/>
                          </a:solidFill>
                          <a:latin typeface="Brandon Grotesque Regular"/>
                        </a:rPr>
                        <a:t>Age </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b="1" dirty="0" smtClean="0">
                          <a:solidFill>
                            <a:schemeClr val="bg1"/>
                          </a:solidFill>
                          <a:latin typeface="Brandon Grotesque Regular"/>
                        </a:rPr>
                        <a:t>35-64</a:t>
                      </a:r>
                    </a:p>
                  </a:txBody>
                  <a:tcPr marL="45720" marR="45720" anchor="ctr">
                    <a:lnT w="12700" cap="flat" cmpd="sng" algn="ctr">
                      <a:solidFill>
                        <a:srgbClr val="0067AC"/>
                      </a:solidFill>
                      <a:prstDash val="solid"/>
                      <a:round/>
                      <a:headEnd type="none" w="med" len="med"/>
                      <a:tailEnd type="none" w="med" len="med"/>
                    </a:lnT>
                    <a:lnB w="12700" cap="flat" cmpd="sng" algn="ctr">
                      <a:solidFill>
                        <a:srgbClr val="0067AC"/>
                      </a:solidFill>
                      <a:prstDash val="solid"/>
                      <a:round/>
                      <a:headEnd type="none" w="med" len="med"/>
                      <a:tailEnd type="none" w="med" len="med"/>
                    </a:lnB>
                    <a:solidFill>
                      <a:srgbClr val="0067AC"/>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b="1" dirty="0" smtClean="0">
                          <a:solidFill>
                            <a:schemeClr val="bg1"/>
                          </a:solidFill>
                          <a:latin typeface="Brandon Grotesque Regular"/>
                        </a:rPr>
                        <a:t>Age</a:t>
                      </a:r>
                      <a:r>
                        <a:rPr lang="en-US" sz="1200" b="1" baseline="0" dirty="0" smtClean="0">
                          <a:solidFill>
                            <a:schemeClr val="bg1"/>
                          </a:solidFill>
                          <a:latin typeface="Brandon Grotesque Regular"/>
                        </a:rPr>
                        <a:t> </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b="1" baseline="0" dirty="0" smtClean="0">
                          <a:solidFill>
                            <a:schemeClr val="bg1"/>
                          </a:solidFill>
                          <a:latin typeface="Brandon Grotesque Regular"/>
                        </a:rPr>
                        <a:t>65+</a:t>
                      </a:r>
                      <a:endParaRPr lang="en-US" sz="1200" b="1" dirty="0" smtClean="0">
                        <a:solidFill>
                          <a:schemeClr val="bg1"/>
                        </a:solidFill>
                        <a:latin typeface="Brandon Grotesque Regular"/>
                      </a:endParaRPr>
                    </a:p>
                  </a:txBody>
                  <a:tcPr marL="45720" marR="45720" anchor="ctr">
                    <a:lnR w="12700" cap="flat" cmpd="sng" algn="ctr">
                      <a:solidFill>
                        <a:srgbClr val="0067AC"/>
                      </a:solidFill>
                      <a:prstDash val="solid"/>
                      <a:round/>
                      <a:headEnd type="none" w="med" len="med"/>
                      <a:tailEnd type="none" w="med" len="med"/>
                    </a:lnR>
                    <a:lnT w="12700" cap="flat" cmpd="sng" algn="ctr">
                      <a:solidFill>
                        <a:srgbClr val="0067AC"/>
                      </a:solidFill>
                      <a:prstDash val="solid"/>
                      <a:round/>
                      <a:headEnd type="none" w="med" len="med"/>
                      <a:tailEnd type="none" w="med" len="med"/>
                    </a:lnT>
                    <a:lnB w="12700" cap="flat" cmpd="sng" algn="ctr">
                      <a:solidFill>
                        <a:srgbClr val="0067AC"/>
                      </a:solidFill>
                      <a:prstDash val="solid"/>
                      <a:round/>
                      <a:headEnd type="none" w="med" len="med"/>
                      <a:tailEnd type="none" w="med" len="med"/>
                    </a:lnB>
                    <a:solidFill>
                      <a:srgbClr val="0067AC"/>
                    </a:solidFill>
                  </a:tcPr>
                </a:tc>
                <a:extLst>
                  <a:ext uri="{0D108BD9-81ED-4DB2-BD59-A6C34878D82A}">
                    <a16:rowId xmlns:a16="http://schemas.microsoft.com/office/drawing/2014/main" xmlns="" val="2095804284"/>
                  </a:ext>
                </a:extLst>
              </a:tr>
              <a:tr h="0">
                <a:tc>
                  <a:txBody>
                    <a:bodyPr/>
                    <a:lstStyle/>
                    <a:p>
                      <a:pPr marL="0" marR="0" algn="l" defTabSz="457200" rtl="0" eaLnBrk="1" latinLnBrk="0" hangingPunct="1">
                        <a:spcBef>
                          <a:spcPts val="0"/>
                        </a:spcBef>
                        <a:spcAft>
                          <a:spcPts val="0"/>
                        </a:spcAft>
                      </a:pPr>
                      <a:r>
                        <a:rPr lang="en-US" sz="1400" kern="1200" dirty="0" smtClean="0">
                          <a:solidFill>
                            <a:schemeClr val="tx1"/>
                          </a:solidFill>
                          <a:effectLst/>
                          <a:latin typeface="Brandon Grotesque Regular"/>
                          <a:ea typeface="Times New Roman" panose="02020603050405020304" pitchFamily="18" charset="0"/>
                          <a:cs typeface="Times New Roman" panose="02020603050405020304" pitchFamily="18" charset="0"/>
                        </a:rPr>
                        <a:t>Treating </a:t>
                      </a:r>
                      <a:r>
                        <a:rPr lang="en-US" sz="1400" kern="1200" dirty="0">
                          <a:solidFill>
                            <a:schemeClr val="tx1"/>
                          </a:solidFill>
                          <a:effectLst/>
                          <a:latin typeface="Brandon Grotesque Regular"/>
                          <a:ea typeface="Times New Roman" panose="02020603050405020304" pitchFamily="18" charset="0"/>
                          <a:cs typeface="Times New Roman" panose="02020603050405020304" pitchFamily="18" charset="0"/>
                        </a:rPr>
                        <a:t>cancer</a:t>
                      </a:r>
                    </a:p>
                  </a:txBody>
                  <a:tcPr marL="45720" marR="45720">
                    <a:lnL w="12700" cap="flat" cmpd="sng" algn="ctr">
                      <a:solidFill>
                        <a:srgbClr val="0067AC"/>
                      </a:solidFill>
                      <a:prstDash val="solid"/>
                      <a:round/>
                      <a:headEnd type="none" w="med" len="med"/>
                      <a:tailEnd type="none" w="med" len="med"/>
                    </a:lnL>
                    <a:lnR w="12700" cap="flat" cmpd="sng" algn="ctr">
                      <a:solidFill>
                        <a:srgbClr val="0067AC"/>
                      </a:solidFill>
                      <a:prstDash val="solid"/>
                      <a:round/>
                      <a:headEnd type="none" w="med" len="med"/>
                      <a:tailEnd type="none" w="med" len="med"/>
                    </a:lnR>
                    <a:lnT w="12700" cap="flat" cmpd="sng" algn="ctr">
                      <a:solidFill>
                        <a:srgbClr val="0067AC"/>
                      </a:solidFill>
                      <a:prstDash val="solid"/>
                      <a:round/>
                      <a:headEnd type="none" w="med" len="med"/>
                      <a:tailEnd type="none" w="med" len="med"/>
                    </a:lnT>
                    <a:lnB w="12700" cap="flat" cmpd="sng" algn="ctr">
                      <a:solidFill>
                        <a:srgbClr val="0067AC"/>
                      </a:solidFill>
                      <a:prstDash val="solid"/>
                      <a:round/>
                      <a:headEnd type="none" w="med" len="med"/>
                      <a:tailEnd type="none" w="med" len="med"/>
                    </a:lnB>
                  </a:tcPr>
                </a:tc>
                <a:tc>
                  <a:txBody>
                    <a:bodyPr/>
                    <a:lstStyle/>
                    <a:p>
                      <a:pPr marL="0" marR="0" algn="ctr" defTabSz="457200" rtl="0" eaLnBrk="1" latinLnBrk="0" hangingPunct="1">
                        <a:spcBef>
                          <a:spcPts val="0"/>
                        </a:spcBef>
                        <a:spcAft>
                          <a:spcPts val="0"/>
                        </a:spcAft>
                      </a:pPr>
                      <a:r>
                        <a:rPr lang="en-US" sz="1200" kern="1200" dirty="0" smtClean="0">
                          <a:solidFill>
                            <a:schemeClr val="tx1"/>
                          </a:solidFill>
                          <a:latin typeface="Brandon Grotesque Regular"/>
                          <a:ea typeface="+mn-ea"/>
                          <a:cs typeface="+mn-cs"/>
                        </a:rPr>
                        <a:t>67%</a:t>
                      </a:r>
                      <a:endParaRPr lang="en-US" sz="1200" kern="1200" dirty="0">
                        <a:solidFill>
                          <a:schemeClr val="tx1"/>
                        </a:solidFill>
                        <a:latin typeface="Brandon Grotesque Regular"/>
                        <a:ea typeface="+mn-ea"/>
                        <a:cs typeface="+mn-cs"/>
                      </a:endParaRPr>
                    </a:p>
                  </a:txBody>
                  <a:tcPr marL="45720" marR="45720" anchor="ctr">
                    <a:lnL w="12700" cap="flat" cmpd="sng" algn="ctr">
                      <a:solidFill>
                        <a:srgbClr val="0067AC"/>
                      </a:solidFill>
                      <a:prstDash val="solid"/>
                      <a:round/>
                      <a:headEnd type="none" w="med" len="med"/>
                      <a:tailEnd type="none" w="med" len="med"/>
                    </a:lnL>
                    <a:lnR w="12700" cap="flat" cmpd="sng" algn="ctr">
                      <a:solidFill>
                        <a:srgbClr val="0067AC"/>
                      </a:solidFill>
                      <a:prstDash val="solid"/>
                      <a:round/>
                      <a:headEnd type="none" w="med" len="med"/>
                      <a:tailEnd type="none" w="med" len="med"/>
                    </a:lnR>
                    <a:lnT w="12700" cap="flat" cmpd="sng" algn="ctr">
                      <a:solidFill>
                        <a:srgbClr val="0067AC"/>
                      </a:solidFill>
                      <a:prstDash val="solid"/>
                      <a:round/>
                      <a:headEnd type="none" w="med" len="med"/>
                      <a:tailEnd type="none" w="med" len="med"/>
                    </a:lnT>
                    <a:lnB w="12700" cap="flat" cmpd="sng" algn="ctr">
                      <a:solidFill>
                        <a:srgbClr val="0067AC"/>
                      </a:solidFill>
                      <a:prstDash val="solid"/>
                      <a:round/>
                      <a:headEnd type="none" w="med" len="med"/>
                      <a:tailEnd type="none" w="med" len="med"/>
                    </a:lnB>
                  </a:tcPr>
                </a:tc>
                <a:tc>
                  <a:txBody>
                    <a:bodyPr/>
                    <a:lstStyle/>
                    <a:p>
                      <a:pPr algn="ctr"/>
                      <a:r>
                        <a:rPr lang="en-US" sz="1200" kern="1200" dirty="0" smtClean="0">
                          <a:solidFill>
                            <a:schemeClr val="tx1"/>
                          </a:solidFill>
                          <a:latin typeface="Brandon Grotesque Regular"/>
                          <a:ea typeface="+mn-ea"/>
                          <a:cs typeface="+mn-cs"/>
                        </a:rPr>
                        <a:t>64%</a:t>
                      </a:r>
                      <a:endParaRPr lang="en-US" sz="1200" kern="1200" dirty="0">
                        <a:solidFill>
                          <a:schemeClr val="tx1"/>
                        </a:solidFill>
                        <a:latin typeface="Brandon Grotesque Regular"/>
                        <a:ea typeface="+mn-ea"/>
                        <a:cs typeface="+mn-cs"/>
                      </a:endParaRPr>
                    </a:p>
                  </a:txBody>
                  <a:tcPr marL="45720" marR="45720" anchor="ctr">
                    <a:lnL w="12700" cap="flat" cmpd="sng" algn="ctr">
                      <a:solidFill>
                        <a:srgbClr val="0067AC"/>
                      </a:solidFill>
                      <a:prstDash val="solid"/>
                      <a:round/>
                      <a:headEnd type="none" w="med" len="med"/>
                      <a:tailEnd type="none" w="med" len="med"/>
                    </a:lnL>
                    <a:lnT w="12700" cap="flat" cmpd="sng" algn="ctr">
                      <a:solidFill>
                        <a:srgbClr val="0067AC"/>
                      </a:solidFill>
                      <a:prstDash val="solid"/>
                      <a:round/>
                      <a:headEnd type="none" w="med" len="med"/>
                      <a:tailEnd type="none" w="med" len="med"/>
                    </a:lnT>
                    <a:lnB w="12700" cap="flat" cmpd="sng" algn="ctr">
                      <a:solidFill>
                        <a:srgbClr val="0067AC"/>
                      </a:solidFill>
                      <a:prstDash val="solid"/>
                      <a:round/>
                      <a:headEnd type="none" w="med" len="med"/>
                      <a:tailEnd type="none" w="med" len="med"/>
                    </a:lnB>
                  </a:tcPr>
                </a:tc>
                <a:tc>
                  <a:txBody>
                    <a:bodyPr/>
                    <a:lstStyle/>
                    <a:p>
                      <a:pPr algn="ctr"/>
                      <a:r>
                        <a:rPr lang="en-US" sz="1200" kern="1200" dirty="0" smtClean="0">
                          <a:solidFill>
                            <a:schemeClr val="tx1"/>
                          </a:solidFill>
                          <a:latin typeface="Brandon Grotesque Regular"/>
                          <a:ea typeface="+mn-ea"/>
                          <a:cs typeface="+mn-cs"/>
                        </a:rPr>
                        <a:t>69%</a:t>
                      </a:r>
                      <a:endParaRPr lang="en-US" sz="1200" kern="1200" dirty="0">
                        <a:solidFill>
                          <a:schemeClr val="tx1"/>
                        </a:solidFill>
                        <a:latin typeface="Brandon Grotesque Regular"/>
                        <a:ea typeface="+mn-ea"/>
                        <a:cs typeface="+mn-cs"/>
                      </a:endParaRPr>
                    </a:p>
                  </a:txBody>
                  <a:tcPr marL="45720" marR="45720" anchor="ctr">
                    <a:lnR w="12700" cap="flat" cmpd="sng" algn="ctr">
                      <a:solidFill>
                        <a:srgbClr val="0067AC"/>
                      </a:solidFill>
                      <a:prstDash val="solid"/>
                      <a:round/>
                      <a:headEnd type="none" w="med" len="med"/>
                      <a:tailEnd type="none" w="med" len="med"/>
                    </a:lnR>
                    <a:lnT w="12700" cap="flat" cmpd="sng" algn="ctr">
                      <a:solidFill>
                        <a:srgbClr val="0067AC"/>
                      </a:solidFill>
                      <a:prstDash val="solid"/>
                      <a:round/>
                      <a:headEnd type="none" w="med" len="med"/>
                      <a:tailEnd type="none" w="med" len="med"/>
                    </a:lnT>
                    <a:lnB w="12700" cap="flat" cmpd="sng" algn="ctr">
                      <a:solidFill>
                        <a:srgbClr val="0067AC"/>
                      </a:solidFill>
                      <a:prstDash val="solid"/>
                      <a:round/>
                      <a:headEnd type="none" w="med" len="med"/>
                      <a:tailEnd type="none" w="med" len="med"/>
                    </a:lnB>
                  </a:tcPr>
                </a:tc>
                <a:tc>
                  <a:txBody>
                    <a:bodyPr/>
                    <a:lstStyle/>
                    <a:p>
                      <a:pPr algn="ctr"/>
                      <a:r>
                        <a:rPr lang="en-US" sz="1200" kern="1200" dirty="0" smtClean="0">
                          <a:solidFill>
                            <a:schemeClr val="tx1"/>
                          </a:solidFill>
                          <a:latin typeface="Brandon Grotesque Regular"/>
                          <a:ea typeface="+mn-ea"/>
                          <a:cs typeface="+mn-cs"/>
                        </a:rPr>
                        <a:t>68%</a:t>
                      </a:r>
                      <a:endParaRPr lang="en-US" sz="1200" kern="1200" dirty="0">
                        <a:solidFill>
                          <a:schemeClr val="tx1"/>
                        </a:solidFill>
                        <a:latin typeface="Brandon Grotesque Regular"/>
                        <a:ea typeface="+mn-ea"/>
                        <a:cs typeface="+mn-cs"/>
                      </a:endParaRPr>
                    </a:p>
                  </a:txBody>
                  <a:tcPr marL="45720" marR="45720" anchor="ctr">
                    <a:lnL w="12700" cap="flat" cmpd="sng" algn="ctr">
                      <a:solidFill>
                        <a:srgbClr val="0067AC"/>
                      </a:solidFill>
                      <a:prstDash val="solid"/>
                      <a:round/>
                      <a:headEnd type="none" w="med" len="med"/>
                      <a:tailEnd type="none" w="med" len="med"/>
                    </a:lnL>
                    <a:lnT w="12700" cap="flat" cmpd="sng" algn="ctr">
                      <a:solidFill>
                        <a:srgbClr val="0067AC"/>
                      </a:solidFill>
                      <a:prstDash val="solid"/>
                      <a:round/>
                      <a:headEnd type="none" w="med" len="med"/>
                      <a:tailEnd type="none" w="med" len="med"/>
                    </a:lnT>
                    <a:lnB w="12700" cap="flat" cmpd="sng" algn="ctr">
                      <a:solidFill>
                        <a:srgbClr val="0067AC"/>
                      </a:solidFill>
                      <a:prstDash val="solid"/>
                      <a:round/>
                      <a:headEnd type="none" w="med" len="med"/>
                      <a:tailEnd type="none" w="med" len="med"/>
                    </a:lnB>
                  </a:tcPr>
                </a:tc>
                <a:tc>
                  <a:txBody>
                    <a:bodyPr/>
                    <a:lstStyle/>
                    <a:p>
                      <a:pPr algn="ctr"/>
                      <a:r>
                        <a:rPr lang="en-US" sz="1200" kern="1200" dirty="0" smtClean="0">
                          <a:solidFill>
                            <a:schemeClr val="tx1"/>
                          </a:solidFill>
                          <a:latin typeface="Brandon Grotesque Regular"/>
                          <a:ea typeface="+mn-ea"/>
                          <a:cs typeface="+mn-cs"/>
                        </a:rPr>
                        <a:t>65%</a:t>
                      </a:r>
                      <a:endParaRPr lang="en-US" sz="1200" kern="1200" dirty="0">
                        <a:solidFill>
                          <a:schemeClr val="tx1"/>
                        </a:solidFill>
                        <a:latin typeface="Brandon Grotesque Regular"/>
                        <a:ea typeface="+mn-ea"/>
                        <a:cs typeface="+mn-cs"/>
                      </a:endParaRPr>
                    </a:p>
                  </a:txBody>
                  <a:tcPr marL="45720" marR="45720" anchor="ctr">
                    <a:lnT w="12700" cap="flat" cmpd="sng" algn="ctr">
                      <a:solidFill>
                        <a:srgbClr val="0067AC"/>
                      </a:solidFill>
                      <a:prstDash val="solid"/>
                      <a:round/>
                      <a:headEnd type="none" w="med" len="med"/>
                      <a:tailEnd type="none" w="med" len="med"/>
                    </a:lnT>
                    <a:lnB w="12700" cap="flat" cmpd="sng" algn="ctr">
                      <a:solidFill>
                        <a:srgbClr val="0067AC"/>
                      </a:solidFill>
                      <a:prstDash val="solid"/>
                      <a:round/>
                      <a:headEnd type="none" w="med" len="med"/>
                      <a:tailEnd type="none" w="med" len="med"/>
                    </a:lnB>
                  </a:tcPr>
                </a:tc>
                <a:tc>
                  <a:txBody>
                    <a:bodyPr/>
                    <a:lstStyle/>
                    <a:p>
                      <a:pPr algn="ctr"/>
                      <a:r>
                        <a:rPr lang="en-US" sz="1200" kern="1200" dirty="0" smtClean="0">
                          <a:solidFill>
                            <a:schemeClr val="tx1"/>
                          </a:solidFill>
                          <a:latin typeface="Brandon Grotesque Regular"/>
                          <a:ea typeface="+mn-ea"/>
                          <a:cs typeface="+mn-cs"/>
                        </a:rPr>
                        <a:t>70%</a:t>
                      </a:r>
                      <a:endParaRPr lang="en-US" sz="1200" kern="1200" dirty="0">
                        <a:solidFill>
                          <a:schemeClr val="tx1"/>
                        </a:solidFill>
                        <a:latin typeface="Brandon Grotesque Regular"/>
                        <a:ea typeface="+mn-ea"/>
                        <a:cs typeface="+mn-cs"/>
                      </a:endParaRPr>
                    </a:p>
                  </a:txBody>
                  <a:tcPr marL="45720" marR="45720" anchor="ctr">
                    <a:lnR w="12700" cap="flat" cmpd="sng" algn="ctr">
                      <a:solidFill>
                        <a:srgbClr val="0067AC"/>
                      </a:solidFill>
                      <a:prstDash val="solid"/>
                      <a:round/>
                      <a:headEnd type="none" w="med" len="med"/>
                      <a:tailEnd type="none" w="med" len="med"/>
                    </a:lnR>
                    <a:lnT w="12700" cap="flat" cmpd="sng" algn="ctr">
                      <a:solidFill>
                        <a:srgbClr val="0067AC"/>
                      </a:solidFill>
                      <a:prstDash val="solid"/>
                      <a:round/>
                      <a:headEnd type="none" w="med" len="med"/>
                      <a:tailEnd type="none" w="med" len="med"/>
                    </a:lnT>
                    <a:lnB w="12700" cap="flat" cmpd="sng" algn="ctr">
                      <a:solidFill>
                        <a:srgbClr val="0067AC"/>
                      </a:solidFill>
                      <a:prstDash val="solid"/>
                      <a:round/>
                      <a:headEnd type="none" w="med" len="med"/>
                      <a:tailEnd type="none" w="med" len="med"/>
                    </a:lnB>
                  </a:tcPr>
                </a:tc>
                <a:extLst>
                  <a:ext uri="{0D108BD9-81ED-4DB2-BD59-A6C34878D82A}">
                    <a16:rowId xmlns:a16="http://schemas.microsoft.com/office/drawing/2014/main" xmlns="" val="133366232"/>
                  </a:ext>
                </a:extLst>
              </a:tr>
              <a:tr h="0">
                <a:tc>
                  <a:txBody>
                    <a:bodyPr/>
                    <a:lstStyle/>
                    <a:p>
                      <a:pPr marL="0" marR="0" algn="l" defTabSz="457200" rtl="0" eaLnBrk="1" latinLnBrk="0" hangingPunct="1">
                        <a:spcBef>
                          <a:spcPts val="0"/>
                        </a:spcBef>
                        <a:spcAft>
                          <a:spcPts val="0"/>
                        </a:spcAft>
                      </a:pPr>
                      <a:r>
                        <a:rPr lang="en-US" sz="1400" kern="1200" dirty="0" smtClean="0">
                          <a:solidFill>
                            <a:schemeClr val="tx1"/>
                          </a:solidFill>
                          <a:effectLst/>
                          <a:latin typeface="Brandon Grotesque Regular"/>
                          <a:ea typeface="Times New Roman" panose="02020603050405020304" pitchFamily="18" charset="0"/>
                          <a:cs typeface="Times New Roman" panose="02020603050405020304" pitchFamily="18" charset="0"/>
                        </a:rPr>
                        <a:t>Preventing </a:t>
                      </a:r>
                      <a:r>
                        <a:rPr lang="en-US" sz="1400" kern="1200" dirty="0">
                          <a:solidFill>
                            <a:schemeClr val="tx1"/>
                          </a:solidFill>
                          <a:effectLst/>
                          <a:latin typeface="Brandon Grotesque Regular"/>
                          <a:ea typeface="Times New Roman" panose="02020603050405020304" pitchFamily="18" charset="0"/>
                          <a:cs typeface="Times New Roman" panose="02020603050405020304" pitchFamily="18" charset="0"/>
                        </a:rPr>
                        <a:t>diseases/disorders</a:t>
                      </a:r>
                    </a:p>
                  </a:txBody>
                  <a:tcPr marL="45720" marR="45720">
                    <a:lnL w="12700" cap="flat" cmpd="sng" algn="ctr">
                      <a:solidFill>
                        <a:srgbClr val="0067AC"/>
                      </a:solidFill>
                      <a:prstDash val="solid"/>
                      <a:round/>
                      <a:headEnd type="none" w="med" len="med"/>
                      <a:tailEnd type="none" w="med" len="med"/>
                    </a:lnL>
                    <a:lnR w="12700" cap="flat" cmpd="sng" algn="ctr">
                      <a:solidFill>
                        <a:srgbClr val="0067AC"/>
                      </a:solidFill>
                      <a:prstDash val="solid"/>
                      <a:round/>
                      <a:headEnd type="none" w="med" len="med"/>
                      <a:tailEnd type="none" w="med" len="med"/>
                    </a:lnR>
                    <a:lnT w="12700" cap="flat" cmpd="sng" algn="ctr">
                      <a:solidFill>
                        <a:srgbClr val="0067AC"/>
                      </a:solidFill>
                      <a:prstDash val="solid"/>
                      <a:round/>
                      <a:headEnd type="none" w="med" len="med"/>
                      <a:tailEnd type="none" w="med" len="med"/>
                    </a:lnT>
                    <a:lnB w="12700" cap="flat" cmpd="sng" algn="ctr">
                      <a:solidFill>
                        <a:srgbClr val="0067AC"/>
                      </a:solidFill>
                      <a:prstDash val="solid"/>
                      <a:round/>
                      <a:headEnd type="none" w="med" len="med"/>
                      <a:tailEnd type="none" w="med" len="med"/>
                    </a:lnB>
                  </a:tcPr>
                </a:tc>
                <a:tc>
                  <a:txBody>
                    <a:bodyPr/>
                    <a:lstStyle/>
                    <a:p>
                      <a:pPr marL="0" marR="0" algn="ctr" defTabSz="457200" rtl="0" eaLnBrk="1" latinLnBrk="0" hangingPunct="1">
                        <a:spcBef>
                          <a:spcPts val="0"/>
                        </a:spcBef>
                        <a:spcAft>
                          <a:spcPts val="0"/>
                        </a:spcAft>
                      </a:pPr>
                      <a:r>
                        <a:rPr lang="en-US" sz="1200" kern="1200" dirty="0" smtClean="0">
                          <a:solidFill>
                            <a:schemeClr val="tx1"/>
                          </a:solidFill>
                          <a:latin typeface="Brandon Grotesque Regular"/>
                          <a:ea typeface="+mn-ea"/>
                          <a:cs typeface="+mn-cs"/>
                        </a:rPr>
                        <a:t>60%</a:t>
                      </a:r>
                      <a:endParaRPr lang="en-US" sz="1200" kern="1200" dirty="0">
                        <a:solidFill>
                          <a:schemeClr val="tx1"/>
                        </a:solidFill>
                        <a:latin typeface="Brandon Grotesque Regular"/>
                        <a:ea typeface="+mn-ea"/>
                        <a:cs typeface="+mn-cs"/>
                      </a:endParaRPr>
                    </a:p>
                  </a:txBody>
                  <a:tcPr marL="45720" marR="45720" anchor="ctr">
                    <a:lnL w="12700" cap="flat" cmpd="sng" algn="ctr">
                      <a:solidFill>
                        <a:srgbClr val="0067AC"/>
                      </a:solidFill>
                      <a:prstDash val="solid"/>
                      <a:round/>
                      <a:headEnd type="none" w="med" len="med"/>
                      <a:tailEnd type="none" w="med" len="med"/>
                    </a:lnL>
                    <a:lnR w="12700" cap="flat" cmpd="sng" algn="ctr">
                      <a:solidFill>
                        <a:srgbClr val="0067AC"/>
                      </a:solidFill>
                      <a:prstDash val="solid"/>
                      <a:round/>
                      <a:headEnd type="none" w="med" len="med"/>
                      <a:tailEnd type="none" w="med" len="med"/>
                    </a:lnR>
                    <a:lnT w="12700" cap="flat" cmpd="sng" algn="ctr">
                      <a:solidFill>
                        <a:srgbClr val="0067AC"/>
                      </a:solidFill>
                      <a:prstDash val="solid"/>
                      <a:round/>
                      <a:headEnd type="none" w="med" len="med"/>
                      <a:tailEnd type="none" w="med" len="med"/>
                    </a:lnT>
                    <a:lnB w="12700" cap="flat" cmpd="sng" algn="ctr">
                      <a:solidFill>
                        <a:srgbClr val="0067AC"/>
                      </a:solidFill>
                      <a:prstDash val="solid"/>
                      <a:round/>
                      <a:headEnd type="none" w="med" len="med"/>
                      <a:tailEnd type="none" w="med" len="med"/>
                    </a:lnB>
                  </a:tcPr>
                </a:tc>
                <a:tc>
                  <a:txBody>
                    <a:bodyPr/>
                    <a:lstStyle/>
                    <a:p>
                      <a:pPr algn="ctr"/>
                      <a:r>
                        <a:rPr lang="en-US" sz="1200" kern="1200" dirty="0" smtClean="0">
                          <a:solidFill>
                            <a:schemeClr val="tx1"/>
                          </a:solidFill>
                          <a:latin typeface="Brandon Grotesque Regular"/>
                          <a:ea typeface="+mn-ea"/>
                          <a:cs typeface="+mn-cs"/>
                        </a:rPr>
                        <a:t>57%</a:t>
                      </a:r>
                      <a:endParaRPr lang="en-US" sz="1200" kern="1200" dirty="0">
                        <a:solidFill>
                          <a:schemeClr val="tx1"/>
                        </a:solidFill>
                        <a:latin typeface="Brandon Grotesque Regular"/>
                        <a:ea typeface="+mn-ea"/>
                        <a:cs typeface="+mn-cs"/>
                      </a:endParaRPr>
                    </a:p>
                  </a:txBody>
                  <a:tcPr marL="45720" marR="45720" anchor="ctr">
                    <a:lnL w="12700" cap="flat" cmpd="sng" algn="ctr">
                      <a:solidFill>
                        <a:srgbClr val="0067AC"/>
                      </a:solidFill>
                      <a:prstDash val="solid"/>
                      <a:round/>
                      <a:headEnd type="none" w="med" len="med"/>
                      <a:tailEnd type="none" w="med" len="med"/>
                    </a:lnL>
                    <a:lnT w="12700" cap="flat" cmpd="sng" algn="ctr">
                      <a:solidFill>
                        <a:srgbClr val="0067AC"/>
                      </a:solidFill>
                      <a:prstDash val="solid"/>
                      <a:round/>
                      <a:headEnd type="none" w="med" len="med"/>
                      <a:tailEnd type="none" w="med" len="med"/>
                    </a:lnT>
                    <a:lnB w="12700" cap="flat" cmpd="sng" algn="ctr">
                      <a:solidFill>
                        <a:srgbClr val="0067AC"/>
                      </a:solidFill>
                      <a:prstDash val="solid"/>
                      <a:round/>
                      <a:headEnd type="none" w="med" len="med"/>
                      <a:tailEnd type="none" w="med" len="med"/>
                    </a:lnB>
                  </a:tcPr>
                </a:tc>
                <a:tc>
                  <a:txBody>
                    <a:bodyPr/>
                    <a:lstStyle/>
                    <a:p>
                      <a:pPr algn="ctr"/>
                      <a:r>
                        <a:rPr lang="en-US" sz="1200" kern="1200" dirty="0" smtClean="0">
                          <a:solidFill>
                            <a:schemeClr val="tx1"/>
                          </a:solidFill>
                          <a:latin typeface="Brandon Grotesque Regular"/>
                          <a:ea typeface="+mn-ea"/>
                          <a:cs typeface="+mn-cs"/>
                        </a:rPr>
                        <a:t>63%</a:t>
                      </a:r>
                      <a:endParaRPr lang="en-US" sz="1200" kern="1200" dirty="0">
                        <a:solidFill>
                          <a:schemeClr val="tx1"/>
                        </a:solidFill>
                        <a:latin typeface="Brandon Grotesque Regular"/>
                        <a:ea typeface="+mn-ea"/>
                        <a:cs typeface="+mn-cs"/>
                      </a:endParaRPr>
                    </a:p>
                  </a:txBody>
                  <a:tcPr marL="45720" marR="45720" anchor="ctr">
                    <a:lnR w="12700" cap="flat" cmpd="sng" algn="ctr">
                      <a:solidFill>
                        <a:srgbClr val="0067AC"/>
                      </a:solidFill>
                      <a:prstDash val="solid"/>
                      <a:round/>
                      <a:headEnd type="none" w="med" len="med"/>
                      <a:tailEnd type="none" w="med" len="med"/>
                    </a:lnR>
                    <a:lnT w="12700" cap="flat" cmpd="sng" algn="ctr">
                      <a:solidFill>
                        <a:srgbClr val="0067AC"/>
                      </a:solidFill>
                      <a:prstDash val="solid"/>
                      <a:round/>
                      <a:headEnd type="none" w="med" len="med"/>
                      <a:tailEnd type="none" w="med" len="med"/>
                    </a:lnT>
                    <a:lnB w="12700" cap="flat" cmpd="sng" algn="ctr">
                      <a:solidFill>
                        <a:srgbClr val="0067AC"/>
                      </a:solidFill>
                      <a:prstDash val="solid"/>
                      <a:round/>
                      <a:headEnd type="none" w="med" len="med"/>
                      <a:tailEnd type="none" w="med" len="med"/>
                    </a:lnB>
                  </a:tcPr>
                </a:tc>
                <a:tc>
                  <a:txBody>
                    <a:bodyPr/>
                    <a:lstStyle/>
                    <a:p>
                      <a:pPr algn="ctr"/>
                      <a:r>
                        <a:rPr lang="en-US" sz="1200" kern="1200" dirty="0" smtClean="0">
                          <a:solidFill>
                            <a:schemeClr val="tx1"/>
                          </a:solidFill>
                          <a:latin typeface="Brandon Grotesque Regular"/>
                          <a:ea typeface="+mn-ea"/>
                          <a:cs typeface="+mn-cs"/>
                        </a:rPr>
                        <a:t>63%</a:t>
                      </a:r>
                      <a:endParaRPr lang="en-US" sz="1200" kern="1200" dirty="0">
                        <a:solidFill>
                          <a:schemeClr val="tx1"/>
                        </a:solidFill>
                        <a:latin typeface="Brandon Grotesque Regular"/>
                        <a:ea typeface="+mn-ea"/>
                        <a:cs typeface="+mn-cs"/>
                      </a:endParaRPr>
                    </a:p>
                  </a:txBody>
                  <a:tcPr marL="45720" marR="45720" anchor="ctr">
                    <a:lnL w="12700" cap="flat" cmpd="sng" algn="ctr">
                      <a:solidFill>
                        <a:srgbClr val="0067AC"/>
                      </a:solidFill>
                      <a:prstDash val="solid"/>
                      <a:round/>
                      <a:headEnd type="none" w="med" len="med"/>
                      <a:tailEnd type="none" w="med" len="med"/>
                    </a:lnL>
                    <a:lnT w="12700" cap="flat" cmpd="sng" algn="ctr">
                      <a:solidFill>
                        <a:srgbClr val="0067AC"/>
                      </a:solidFill>
                      <a:prstDash val="solid"/>
                      <a:round/>
                      <a:headEnd type="none" w="med" len="med"/>
                      <a:tailEnd type="none" w="med" len="med"/>
                    </a:lnT>
                    <a:lnB w="12700" cap="flat" cmpd="sng" algn="ctr">
                      <a:solidFill>
                        <a:srgbClr val="0067AC"/>
                      </a:solidFill>
                      <a:prstDash val="solid"/>
                      <a:round/>
                      <a:headEnd type="none" w="med" len="med"/>
                      <a:tailEnd type="none" w="med" len="med"/>
                    </a:lnB>
                  </a:tcPr>
                </a:tc>
                <a:tc>
                  <a:txBody>
                    <a:bodyPr/>
                    <a:lstStyle/>
                    <a:p>
                      <a:pPr algn="ctr"/>
                      <a:r>
                        <a:rPr lang="en-US" sz="1200" kern="1200" dirty="0" smtClean="0">
                          <a:solidFill>
                            <a:schemeClr val="tx1"/>
                          </a:solidFill>
                          <a:latin typeface="Brandon Grotesque Regular"/>
                          <a:ea typeface="+mn-ea"/>
                          <a:cs typeface="+mn-cs"/>
                        </a:rPr>
                        <a:t>60%</a:t>
                      </a:r>
                      <a:endParaRPr lang="en-US" sz="1200" kern="1200" dirty="0">
                        <a:solidFill>
                          <a:schemeClr val="tx1"/>
                        </a:solidFill>
                        <a:latin typeface="Brandon Grotesque Regular"/>
                        <a:ea typeface="+mn-ea"/>
                        <a:cs typeface="+mn-cs"/>
                      </a:endParaRPr>
                    </a:p>
                  </a:txBody>
                  <a:tcPr marL="45720" marR="45720" anchor="ctr">
                    <a:lnT w="12700" cap="flat" cmpd="sng" algn="ctr">
                      <a:solidFill>
                        <a:srgbClr val="0067AC"/>
                      </a:solidFill>
                      <a:prstDash val="solid"/>
                      <a:round/>
                      <a:headEnd type="none" w="med" len="med"/>
                      <a:tailEnd type="none" w="med" len="med"/>
                    </a:lnT>
                    <a:lnB w="12700" cap="flat" cmpd="sng" algn="ctr">
                      <a:solidFill>
                        <a:srgbClr val="0067AC"/>
                      </a:solidFill>
                      <a:prstDash val="solid"/>
                      <a:round/>
                      <a:headEnd type="none" w="med" len="med"/>
                      <a:tailEnd type="none" w="med" len="med"/>
                    </a:lnB>
                  </a:tcPr>
                </a:tc>
                <a:tc>
                  <a:txBody>
                    <a:bodyPr/>
                    <a:lstStyle/>
                    <a:p>
                      <a:pPr algn="ctr"/>
                      <a:r>
                        <a:rPr lang="en-US" sz="1200" kern="1200" dirty="0" smtClean="0">
                          <a:solidFill>
                            <a:schemeClr val="tx1"/>
                          </a:solidFill>
                          <a:latin typeface="Brandon Grotesque Regular"/>
                          <a:ea typeface="+mn-ea"/>
                          <a:cs typeface="+mn-cs"/>
                        </a:rPr>
                        <a:t>55%</a:t>
                      </a:r>
                      <a:endParaRPr lang="en-US" sz="1200" kern="1200" dirty="0">
                        <a:solidFill>
                          <a:schemeClr val="tx1"/>
                        </a:solidFill>
                        <a:latin typeface="Brandon Grotesque Regular"/>
                        <a:ea typeface="+mn-ea"/>
                        <a:cs typeface="+mn-cs"/>
                      </a:endParaRPr>
                    </a:p>
                  </a:txBody>
                  <a:tcPr marL="45720" marR="45720" anchor="ctr">
                    <a:lnR w="12700" cap="flat" cmpd="sng" algn="ctr">
                      <a:solidFill>
                        <a:srgbClr val="0067AC"/>
                      </a:solidFill>
                      <a:prstDash val="solid"/>
                      <a:round/>
                      <a:headEnd type="none" w="med" len="med"/>
                      <a:tailEnd type="none" w="med" len="med"/>
                    </a:lnR>
                    <a:lnT w="12700" cap="flat" cmpd="sng" algn="ctr">
                      <a:solidFill>
                        <a:srgbClr val="0067AC"/>
                      </a:solidFill>
                      <a:prstDash val="solid"/>
                      <a:round/>
                      <a:headEnd type="none" w="med" len="med"/>
                      <a:tailEnd type="none" w="med" len="med"/>
                    </a:lnT>
                    <a:lnB w="12700" cap="flat" cmpd="sng" algn="ctr">
                      <a:solidFill>
                        <a:srgbClr val="0067AC"/>
                      </a:solidFill>
                      <a:prstDash val="solid"/>
                      <a:round/>
                      <a:headEnd type="none" w="med" len="med"/>
                      <a:tailEnd type="none" w="med" len="med"/>
                    </a:lnB>
                  </a:tcPr>
                </a:tc>
                <a:extLst>
                  <a:ext uri="{0D108BD9-81ED-4DB2-BD59-A6C34878D82A}">
                    <a16:rowId xmlns:a16="http://schemas.microsoft.com/office/drawing/2014/main" xmlns="" val="3201431643"/>
                  </a:ext>
                </a:extLst>
              </a:tr>
              <a:tr h="0">
                <a:tc>
                  <a:txBody>
                    <a:bodyPr/>
                    <a:lstStyle/>
                    <a:p>
                      <a:pPr marL="0" marR="0" algn="l" defTabSz="457200" rtl="0" eaLnBrk="1" latinLnBrk="0" hangingPunct="1">
                        <a:spcBef>
                          <a:spcPts val="0"/>
                        </a:spcBef>
                        <a:spcAft>
                          <a:spcPts val="0"/>
                        </a:spcAft>
                      </a:pPr>
                      <a:r>
                        <a:rPr lang="en-US" sz="1400" kern="1200" dirty="0" smtClean="0">
                          <a:solidFill>
                            <a:schemeClr val="tx1"/>
                          </a:solidFill>
                          <a:effectLst/>
                          <a:latin typeface="Brandon Grotesque Regular"/>
                          <a:ea typeface="Times New Roman" panose="02020603050405020304" pitchFamily="18" charset="0"/>
                          <a:cs typeface="Times New Roman" panose="02020603050405020304" pitchFamily="18" charset="0"/>
                        </a:rPr>
                        <a:t>Treating </a:t>
                      </a:r>
                      <a:r>
                        <a:rPr lang="en-US" sz="1400" kern="1200" dirty="0">
                          <a:solidFill>
                            <a:schemeClr val="tx1"/>
                          </a:solidFill>
                          <a:effectLst/>
                          <a:latin typeface="Brandon Grotesque Regular"/>
                          <a:ea typeface="Times New Roman" panose="02020603050405020304" pitchFamily="18" charset="0"/>
                          <a:cs typeface="Times New Roman" panose="02020603050405020304" pitchFamily="18" charset="0"/>
                        </a:rPr>
                        <a:t>cardiovascular or heart disease</a:t>
                      </a:r>
                    </a:p>
                  </a:txBody>
                  <a:tcPr marL="45720" marR="45720">
                    <a:lnL w="12700" cap="flat" cmpd="sng" algn="ctr">
                      <a:solidFill>
                        <a:srgbClr val="0067AC"/>
                      </a:solidFill>
                      <a:prstDash val="solid"/>
                      <a:round/>
                      <a:headEnd type="none" w="med" len="med"/>
                      <a:tailEnd type="none" w="med" len="med"/>
                    </a:lnL>
                    <a:lnR w="12700" cap="flat" cmpd="sng" algn="ctr">
                      <a:solidFill>
                        <a:srgbClr val="0067AC"/>
                      </a:solidFill>
                      <a:prstDash val="solid"/>
                      <a:round/>
                      <a:headEnd type="none" w="med" len="med"/>
                      <a:tailEnd type="none" w="med" len="med"/>
                    </a:lnR>
                    <a:lnT w="12700" cap="flat" cmpd="sng" algn="ctr">
                      <a:solidFill>
                        <a:srgbClr val="0067AC"/>
                      </a:solidFill>
                      <a:prstDash val="solid"/>
                      <a:round/>
                      <a:headEnd type="none" w="med" len="med"/>
                      <a:tailEnd type="none" w="med" len="med"/>
                    </a:lnT>
                    <a:lnB w="12700" cap="flat" cmpd="sng" algn="ctr">
                      <a:solidFill>
                        <a:srgbClr val="0067AC"/>
                      </a:solidFill>
                      <a:prstDash val="solid"/>
                      <a:round/>
                      <a:headEnd type="none" w="med" len="med"/>
                      <a:tailEnd type="none" w="med" len="med"/>
                    </a:lnB>
                  </a:tcPr>
                </a:tc>
                <a:tc>
                  <a:txBody>
                    <a:bodyPr/>
                    <a:lstStyle/>
                    <a:p>
                      <a:pPr marL="0" marR="0" algn="ctr" defTabSz="457200" rtl="0" eaLnBrk="1" latinLnBrk="0" hangingPunct="1">
                        <a:spcBef>
                          <a:spcPts val="0"/>
                        </a:spcBef>
                        <a:spcAft>
                          <a:spcPts val="0"/>
                        </a:spcAft>
                      </a:pPr>
                      <a:r>
                        <a:rPr lang="en-US" sz="1200" kern="1200" dirty="0" smtClean="0">
                          <a:solidFill>
                            <a:schemeClr val="tx1"/>
                          </a:solidFill>
                          <a:latin typeface="Brandon Grotesque Regular"/>
                          <a:ea typeface="+mn-ea"/>
                          <a:cs typeface="+mn-cs"/>
                        </a:rPr>
                        <a:t>59%</a:t>
                      </a:r>
                      <a:endParaRPr lang="en-US" sz="1200" kern="1200" dirty="0">
                        <a:solidFill>
                          <a:schemeClr val="tx1"/>
                        </a:solidFill>
                        <a:latin typeface="Brandon Grotesque Regular"/>
                        <a:ea typeface="+mn-ea"/>
                        <a:cs typeface="+mn-cs"/>
                      </a:endParaRPr>
                    </a:p>
                  </a:txBody>
                  <a:tcPr marL="45720" marR="45720" anchor="ctr">
                    <a:lnL w="12700" cap="flat" cmpd="sng" algn="ctr">
                      <a:solidFill>
                        <a:srgbClr val="0067AC"/>
                      </a:solidFill>
                      <a:prstDash val="solid"/>
                      <a:round/>
                      <a:headEnd type="none" w="med" len="med"/>
                      <a:tailEnd type="none" w="med" len="med"/>
                    </a:lnL>
                    <a:lnR w="12700" cap="flat" cmpd="sng" algn="ctr">
                      <a:solidFill>
                        <a:srgbClr val="0067AC"/>
                      </a:solidFill>
                      <a:prstDash val="solid"/>
                      <a:round/>
                      <a:headEnd type="none" w="med" len="med"/>
                      <a:tailEnd type="none" w="med" len="med"/>
                    </a:lnR>
                    <a:lnT w="12700" cap="flat" cmpd="sng" algn="ctr">
                      <a:solidFill>
                        <a:srgbClr val="0067AC"/>
                      </a:solidFill>
                      <a:prstDash val="solid"/>
                      <a:round/>
                      <a:headEnd type="none" w="med" len="med"/>
                      <a:tailEnd type="none" w="med" len="med"/>
                    </a:lnT>
                    <a:lnB w="12700" cap="flat" cmpd="sng" algn="ctr">
                      <a:solidFill>
                        <a:srgbClr val="0067AC"/>
                      </a:solidFill>
                      <a:prstDash val="solid"/>
                      <a:round/>
                      <a:headEnd type="none" w="med" len="med"/>
                      <a:tailEnd type="none" w="med" len="med"/>
                    </a:lnB>
                  </a:tcPr>
                </a:tc>
                <a:tc>
                  <a:txBody>
                    <a:bodyPr/>
                    <a:lstStyle/>
                    <a:p>
                      <a:pPr algn="ctr"/>
                      <a:r>
                        <a:rPr lang="en-US" sz="1200" kern="1200" dirty="0" smtClean="0">
                          <a:solidFill>
                            <a:schemeClr val="tx1"/>
                          </a:solidFill>
                          <a:latin typeface="Brandon Grotesque Regular"/>
                          <a:ea typeface="+mn-ea"/>
                          <a:cs typeface="+mn-cs"/>
                        </a:rPr>
                        <a:t>56%</a:t>
                      </a:r>
                      <a:endParaRPr lang="en-US" sz="1200" kern="1200" dirty="0">
                        <a:solidFill>
                          <a:schemeClr val="tx1"/>
                        </a:solidFill>
                        <a:latin typeface="Brandon Grotesque Regular"/>
                        <a:ea typeface="+mn-ea"/>
                        <a:cs typeface="+mn-cs"/>
                      </a:endParaRPr>
                    </a:p>
                  </a:txBody>
                  <a:tcPr marL="45720" marR="45720" anchor="ctr">
                    <a:lnL w="12700" cap="flat" cmpd="sng" algn="ctr">
                      <a:solidFill>
                        <a:srgbClr val="0067AC"/>
                      </a:solidFill>
                      <a:prstDash val="solid"/>
                      <a:round/>
                      <a:headEnd type="none" w="med" len="med"/>
                      <a:tailEnd type="none" w="med" len="med"/>
                    </a:lnL>
                    <a:lnT w="12700" cap="flat" cmpd="sng" algn="ctr">
                      <a:solidFill>
                        <a:srgbClr val="0067AC"/>
                      </a:solidFill>
                      <a:prstDash val="solid"/>
                      <a:round/>
                      <a:headEnd type="none" w="med" len="med"/>
                      <a:tailEnd type="none" w="med" len="med"/>
                    </a:lnT>
                    <a:lnB w="12700" cap="flat" cmpd="sng" algn="ctr">
                      <a:solidFill>
                        <a:srgbClr val="0067AC"/>
                      </a:solidFill>
                      <a:prstDash val="solid"/>
                      <a:round/>
                      <a:headEnd type="none" w="med" len="med"/>
                      <a:tailEnd type="none" w="med" len="med"/>
                    </a:lnB>
                  </a:tcPr>
                </a:tc>
                <a:tc>
                  <a:txBody>
                    <a:bodyPr/>
                    <a:lstStyle/>
                    <a:p>
                      <a:pPr algn="ctr"/>
                      <a:r>
                        <a:rPr lang="en-US" sz="1200" kern="1200" dirty="0" smtClean="0">
                          <a:solidFill>
                            <a:schemeClr val="tx1"/>
                          </a:solidFill>
                          <a:latin typeface="Brandon Grotesque Regular"/>
                          <a:ea typeface="+mn-ea"/>
                          <a:cs typeface="+mn-cs"/>
                        </a:rPr>
                        <a:t>62%</a:t>
                      </a:r>
                      <a:endParaRPr lang="en-US" sz="1200" kern="1200" dirty="0">
                        <a:solidFill>
                          <a:schemeClr val="tx1"/>
                        </a:solidFill>
                        <a:latin typeface="Brandon Grotesque Regular"/>
                        <a:ea typeface="+mn-ea"/>
                        <a:cs typeface="+mn-cs"/>
                      </a:endParaRPr>
                    </a:p>
                  </a:txBody>
                  <a:tcPr marL="45720" marR="45720" anchor="ctr">
                    <a:lnR w="12700" cap="flat" cmpd="sng" algn="ctr">
                      <a:solidFill>
                        <a:srgbClr val="0067AC"/>
                      </a:solidFill>
                      <a:prstDash val="solid"/>
                      <a:round/>
                      <a:headEnd type="none" w="med" len="med"/>
                      <a:tailEnd type="none" w="med" len="med"/>
                    </a:lnR>
                    <a:lnT w="12700" cap="flat" cmpd="sng" algn="ctr">
                      <a:solidFill>
                        <a:srgbClr val="0067AC"/>
                      </a:solidFill>
                      <a:prstDash val="solid"/>
                      <a:round/>
                      <a:headEnd type="none" w="med" len="med"/>
                      <a:tailEnd type="none" w="med" len="med"/>
                    </a:lnT>
                    <a:lnB w="12700" cap="flat" cmpd="sng" algn="ctr">
                      <a:solidFill>
                        <a:srgbClr val="0067AC"/>
                      </a:solidFill>
                      <a:prstDash val="solid"/>
                      <a:round/>
                      <a:headEnd type="none" w="med" len="med"/>
                      <a:tailEnd type="none" w="med" len="med"/>
                    </a:lnB>
                  </a:tcPr>
                </a:tc>
                <a:tc>
                  <a:txBody>
                    <a:bodyPr/>
                    <a:lstStyle/>
                    <a:p>
                      <a:pPr algn="ctr"/>
                      <a:r>
                        <a:rPr lang="en-US" sz="1200" kern="1200" dirty="0" smtClean="0">
                          <a:solidFill>
                            <a:schemeClr val="tx1"/>
                          </a:solidFill>
                          <a:latin typeface="Brandon Grotesque Regular"/>
                          <a:ea typeface="+mn-ea"/>
                          <a:cs typeface="+mn-cs"/>
                        </a:rPr>
                        <a:t>57%</a:t>
                      </a:r>
                      <a:endParaRPr lang="en-US" sz="1200" kern="1200" dirty="0">
                        <a:solidFill>
                          <a:schemeClr val="tx1"/>
                        </a:solidFill>
                        <a:latin typeface="Brandon Grotesque Regular"/>
                        <a:ea typeface="+mn-ea"/>
                        <a:cs typeface="+mn-cs"/>
                      </a:endParaRPr>
                    </a:p>
                  </a:txBody>
                  <a:tcPr marL="45720" marR="45720" anchor="ctr">
                    <a:lnL w="12700" cap="flat" cmpd="sng" algn="ctr">
                      <a:solidFill>
                        <a:srgbClr val="0067AC"/>
                      </a:solidFill>
                      <a:prstDash val="solid"/>
                      <a:round/>
                      <a:headEnd type="none" w="med" len="med"/>
                      <a:tailEnd type="none" w="med" len="med"/>
                    </a:lnL>
                    <a:lnT w="12700" cap="flat" cmpd="sng" algn="ctr">
                      <a:solidFill>
                        <a:srgbClr val="0067AC"/>
                      </a:solidFill>
                      <a:prstDash val="solid"/>
                      <a:round/>
                      <a:headEnd type="none" w="med" len="med"/>
                      <a:tailEnd type="none" w="med" len="med"/>
                    </a:lnT>
                    <a:lnB w="12700" cap="flat" cmpd="sng" algn="ctr">
                      <a:solidFill>
                        <a:srgbClr val="0067AC"/>
                      </a:solidFill>
                      <a:prstDash val="solid"/>
                      <a:round/>
                      <a:headEnd type="none" w="med" len="med"/>
                      <a:tailEnd type="none" w="med" len="med"/>
                    </a:lnB>
                  </a:tcPr>
                </a:tc>
                <a:tc>
                  <a:txBody>
                    <a:bodyPr/>
                    <a:lstStyle/>
                    <a:p>
                      <a:pPr algn="ctr"/>
                      <a:r>
                        <a:rPr lang="en-US" sz="1200" kern="1200" dirty="0" smtClean="0">
                          <a:solidFill>
                            <a:schemeClr val="tx1"/>
                          </a:solidFill>
                          <a:latin typeface="Brandon Grotesque Regular"/>
                          <a:ea typeface="+mn-ea"/>
                          <a:cs typeface="+mn-cs"/>
                        </a:rPr>
                        <a:t>58%</a:t>
                      </a:r>
                      <a:endParaRPr lang="en-US" sz="1200" kern="1200" dirty="0">
                        <a:solidFill>
                          <a:schemeClr val="tx1"/>
                        </a:solidFill>
                        <a:latin typeface="Brandon Grotesque Regular"/>
                        <a:ea typeface="+mn-ea"/>
                        <a:cs typeface="+mn-cs"/>
                      </a:endParaRPr>
                    </a:p>
                  </a:txBody>
                  <a:tcPr marL="45720" marR="45720" anchor="ctr">
                    <a:lnT w="12700" cap="flat" cmpd="sng" algn="ctr">
                      <a:solidFill>
                        <a:srgbClr val="0067AC"/>
                      </a:solidFill>
                      <a:prstDash val="solid"/>
                      <a:round/>
                      <a:headEnd type="none" w="med" len="med"/>
                      <a:tailEnd type="none" w="med" len="med"/>
                    </a:lnT>
                    <a:lnB w="12700" cap="flat" cmpd="sng" algn="ctr">
                      <a:solidFill>
                        <a:srgbClr val="0067AC"/>
                      </a:solidFill>
                      <a:prstDash val="solid"/>
                      <a:round/>
                      <a:headEnd type="none" w="med" len="med"/>
                      <a:tailEnd type="none" w="med" len="med"/>
                    </a:lnB>
                  </a:tcPr>
                </a:tc>
                <a:tc>
                  <a:txBody>
                    <a:bodyPr/>
                    <a:lstStyle/>
                    <a:p>
                      <a:pPr algn="ctr"/>
                      <a:r>
                        <a:rPr lang="en-US" sz="1200" b="1" kern="1200" dirty="0" smtClean="0">
                          <a:solidFill>
                            <a:schemeClr val="bg1"/>
                          </a:solidFill>
                          <a:latin typeface="Brandon Grotesque Regular"/>
                          <a:ea typeface="+mn-ea"/>
                          <a:cs typeface="+mn-cs"/>
                        </a:rPr>
                        <a:t>65%</a:t>
                      </a:r>
                      <a:endParaRPr lang="en-US" sz="1200" b="1" kern="1200" dirty="0">
                        <a:solidFill>
                          <a:schemeClr val="bg1"/>
                        </a:solidFill>
                        <a:latin typeface="Brandon Grotesque Regular"/>
                        <a:ea typeface="+mn-ea"/>
                        <a:cs typeface="+mn-cs"/>
                      </a:endParaRPr>
                    </a:p>
                  </a:txBody>
                  <a:tcPr marL="45720" marR="45720" anchor="ctr">
                    <a:lnR w="12700" cap="flat" cmpd="sng" algn="ctr">
                      <a:solidFill>
                        <a:srgbClr val="0067AC"/>
                      </a:solidFill>
                      <a:prstDash val="solid"/>
                      <a:round/>
                      <a:headEnd type="none" w="med" len="med"/>
                      <a:tailEnd type="none" w="med" len="med"/>
                    </a:lnR>
                    <a:lnT w="12700" cap="flat" cmpd="sng" algn="ctr">
                      <a:solidFill>
                        <a:srgbClr val="0067AC"/>
                      </a:solidFill>
                      <a:prstDash val="solid"/>
                      <a:round/>
                      <a:headEnd type="none" w="med" len="med"/>
                      <a:tailEnd type="none" w="med" len="med"/>
                    </a:lnT>
                    <a:lnB w="12700" cap="flat" cmpd="sng" algn="ctr">
                      <a:solidFill>
                        <a:srgbClr val="0067AC"/>
                      </a:solidFill>
                      <a:prstDash val="solid"/>
                      <a:round/>
                      <a:headEnd type="none" w="med" len="med"/>
                      <a:tailEnd type="none" w="med" len="med"/>
                    </a:lnB>
                    <a:solidFill>
                      <a:srgbClr val="00A8CC"/>
                    </a:solidFill>
                  </a:tcPr>
                </a:tc>
                <a:extLst>
                  <a:ext uri="{0D108BD9-81ED-4DB2-BD59-A6C34878D82A}">
                    <a16:rowId xmlns:a16="http://schemas.microsoft.com/office/drawing/2014/main" xmlns="" val="2773559259"/>
                  </a:ext>
                </a:extLst>
              </a:tr>
              <a:tr h="0">
                <a:tc>
                  <a:txBody>
                    <a:bodyPr/>
                    <a:lstStyle/>
                    <a:p>
                      <a:pPr marL="0" marR="0" algn="l" defTabSz="457200" rtl="0" eaLnBrk="1" latinLnBrk="0" hangingPunct="1">
                        <a:spcBef>
                          <a:spcPts val="0"/>
                        </a:spcBef>
                        <a:spcAft>
                          <a:spcPts val="0"/>
                        </a:spcAft>
                      </a:pPr>
                      <a:r>
                        <a:rPr lang="en-US" sz="1400" kern="1200" dirty="0" smtClean="0">
                          <a:solidFill>
                            <a:schemeClr val="tx1"/>
                          </a:solidFill>
                          <a:effectLst/>
                          <a:latin typeface="Brandon Grotesque Regular"/>
                          <a:ea typeface="Times New Roman" panose="02020603050405020304" pitchFamily="18" charset="0"/>
                          <a:cs typeface="Times New Roman" panose="02020603050405020304" pitchFamily="18" charset="0"/>
                        </a:rPr>
                        <a:t>Treating </a:t>
                      </a:r>
                      <a:r>
                        <a:rPr lang="en-US" sz="1400" kern="1200" dirty="0">
                          <a:solidFill>
                            <a:schemeClr val="tx1"/>
                          </a:solidFill>
                          <a:effectLst/>
                          <a:latin typeface="Brandon Grotesque Regular"/>
                          <a:ea typeface="Times New Roman" panose="02020603050405020304" pitchFamily="18" charset="0"/>
                          <a:cs typeface="Times New Roman" panose="02020603050405020304" pitchFamily="18" charset="0"/>
                        </a:rPr>
                        <a:t>inherited disorders/diseases</a:t>
                      </a:r>
                    </a:p>
                  </a:txBody>
                  <a:tcPr marL="45720" marR="45720">
                    <a:lnL w="12700" cap="flat" cmpd="sng" algn="ctr">
                      <a:solidFill>
                        <a:srgbClr val="0067AC"/>
                      </a:solidFill>
                      <a:prstDash val="solid"/>
                      <a:round/>
                      <a:headEnd type="none" w="med" len="med"/>
                      <a:tailEnd type="none" w="med" len="med"/>
                    </a:lnL>
                    <a:lnR w="12700" cap="flat" cmpd="sng" algn="ctr">
                      <a:solidFill>
                        <a:srgbClr val="0067AC"/>
                      </a:solidFill>
                      <a:prstDash val="solid"/>
                      <a:round/>
                      <a:headEnd type="none" w="med" len="med"/>
                      <a:tailEnd type="none" w="med" len="med"/>
                    </a:lnR>
                    <a:lnT w="12700" cap="flat" cmpd="sng" algn="ctr">
                      <a:solidFill>
                        <a:srgbClr val="0067AC"/>
                      </a:solidFill>
                      <a:prstDash val="solid"/>
                      <a:round/>
                      <a:headEnd type="none" w="med" len="med"/>
                      <a:tailEnd type="none" w="med" len="med"/>
                    </a:lnT>
                    <a:lnB w="12700" cap="flat" cmpd="sng" algn="ctr">
                      <a:solidFill>
                        <a:srgbClr val="0067AC"/>
                      </a:solidFill>
                      <a:prstDash val="solid"/>
                      <a:round/>
                      <a:headEnd type="none" w="med" len="med"/>
                      <a:tailEnd type="none" w="med" len="med"/>
                    </a:lnB>
                  </a:tcPr>
                </a:tc>
                <a:tc>
                  <a:txBody>
                    <a:bodyPr/>
                    <a:lstStyle/>
                    <a:p>
                      <a:pPr marL="0" marR="0" algn="ctr" defTabSz="457200" rtl="0" eaLnBrk="1" latinLnBrk="0" hangingPunct="1">
                        <a:spcBef>
                          <a:spcPts val="0"/>
                        </a:spcBef>
                        <a:spcAft>
                          <a:spcPts val="0"/>
                        </a:spcAft>
                      </a:pPr>
                      <a:r>
                        <a:rPr lang="en-US" sz="1200" kern="1200" dirty="0" smtClean="0">
                          <a:solidFill>
                            <a:schemeClr val="tx1"/>
                          </a:solidFill>
                          <a:latin typeface="Brandon Grotesque Regular"/>
                          <a:ea typeface="+mn-ea"/>
                          <a:cs typeface="+mn-cs"/>
                        </a:rPr>
                        <a:t>55%</a:t>
                      </a:r>
                      <a:endParaRPr lang="en-US" sz="1200" kern="1200" dirty="0">
                        <a:solidFill>
                          <a:schemeClr val="tx1"/>
                        </a:solidFill>
                        <a:latin typeface="Brandon Grotesque Regular"/>
                        <a:ea typeface="+mn-ea"/>
                        <a:cs typeface="+mn-cs"/>
                      </a:endParaRPr>
                    </a:p>
                  </a:txBody>
                  <a:tcPr marL="45720" marR="45720" anchor="ctr">
                    <a:lnL w="12700" cap="flat" cmpd="sng" algn="ctr">
                      <a:solidFill>
                        <a:srgbClr val="0067AC"/>
                      </a:solidFill>
                      <a:prstDash val="solid"/>
                      <a:round/>
                      <a:headEnd type="none" w="med" len="med"/>
                      <a:tailEnd type="none" w="med" len="med"/>
                    </a:lnL>
                    <a:lnR w="12700" cap="flat" cmpd="sng" algn="ctr">
                      <a:solidFill>
                        <a:srgbClr val="0067AC"/>
                      </a:solidFill>
                      <a:prstDash val="solid"/>
                      <a:round/>
                      <a:headEnd type="none" w="med" len="med"/>
                      <a:tailEnd type="none" w="med" len="med"/>
                    </a:lnR>
                    <a:lnT w="12700" cap="flat" cmpd="sng" algn="ctr">
                      <a:solidFill>
                        <a:srgbClr val="0067AC"/>
                      </a:solidFill>
                      <a:prstDash val="solid"/>
                      <a:round/>
                      <a:headEnd type="none" w="med" len="med"/>
                      <a:tailEnd type="none" w="med" len="med"/>
                    </a:lnT>
                    <a:lnB w="12700" cap="flat" cmpd="sng" algn="ctr">
                      <a:solidFill>
                        <a:srgbClr val="0067AC"/>
                      </a:solidFill>
                      <a:prstDash val="solid"/>
                      <a:round/>
                      <a:headEnd type="none" w="med" len="med"/>
                      <a:tailEnd type="none" w="med" len="med"/>
                    </a:lnB>
                  </a:tcPr>
                </a:tc>
                <a:tc>
                  <a:txBody>
                    <a:bodyPr/>
                    <a:lstStyle/>
                    <a:p>
                      <a:pPr algn="ctr"/>
                      <a:r>
                        <a:rPr lang="en-US" sz="1200" kern="1200" dirty="0" smtClean="0">
                          <a:solidFill>
                            <a:schemeClr val="tx1"/>
                          </a:solidFill>
                          <a:latin typeface="Brandon Grotesque Regular"/>
                          <a:ea typeface="+mn-ea"/>
                          <a:cs typeface="+mn-cs"/>
                        </a:rPr>
                        <a:t>51%</a:t>
                      </a:r>
                      <a:endParaRPr lang="en-US" sz="1200" kern="1200" dirty="0">
                        <a:solidFill>
                          <a:schemeClr val="tx1"/>
                        </a:solidFill>
                        <a:latin typeface="Brandon Grotesque Regular"/>
                        <a:ea typeface="+mn-ea"/>
                        <a:cs typeface="+mn-cs"/>
                      </a:endParaRPr>
                    </a:p>
                  </a:txBody>
                  <a:tcPr marL="45720" marR="45720" anchor="ctr">
                    <a:lnL w="12700" cap="flat" cmpd="sng" algn="ctr">
                      <a:solidFill>
                        <a:srgbClr val="0067AC"/>
                      </a:solidFill>
                      <a:prstDash val="solid"/>
                      <a:round/>
                      <a:headEnd type="none" w="med" len="med"/>
                      <a:tailEnd type="none" w="med" len="med"/>
                    </a:lnL>
                    <a:lnT w="12700" cap="flat" cmpd="sng" algn="ctr">
                      <a:solidFill>
                        <a:srgbClr val="0067AC"/>
                      </a:solidFill>
                      <a:prstDash val="solid"/>
                      <a:round/>
                      <a:headEnd type="none" w="med" len="med"/>
                      <a:tailEnd type="none" w="med" len="med"/>
                    </a:lnT>
                    <a:lnB w="12700" cap="flat" cmpd="sng" algn="ctr">
                      <a:solidFill>
                        <a:srgbClr val="0067AC"/>
                      </a:solidFill>
                      <a:prstDash val="solid"/>
                      <a:round/>
                      <a:headEnd type="none" w="med" len="med"/>
                      <a:tailEnd type="none" w="med" len="med"/>
                    </a:lnB>
                  </a:tcPr>
                </a:tc>
                <a:tc>
                  <a:txBody>
                    <a:bodyPr/>
                    <a:lstStyle/>
                    <a:p>
                      <a:pPr algn="ctr"/>
                      <a:r>
                        <a:rPr lang="en-US" sz="1200" b="1" kern="1200" dirty="0" smtClean="0">
                          <a:solidFill>
                            <a:schemeClr val="bg1"/>
                          </a:solidFill>
                          <a:latin typeface="Brandon Grotesque Regular"/>
                          <a:ea typeface="+mn-ea"/>
                          <a:cs typeface="+mn-cs"/>
                        </a:rPr>
                        <a:t>59%</a:t>
                      </a:r>
                      <a:endParaRPr lang="en-US" sz="1200" b="1" kern="1200" dirty="0">
                        <a:solidFill>
                          <a:schemeClr val="bg1"/>
                        </a:solidFill>
                        <a:latin typeface="Brandon Grotesque Regular"/>
                        <a:ea typeface="+mn-ea"/>
                        <a:cs typeface="+mn-cs"/>
                      </a:endParaRPr>
                    </a:p>
                  </a:txBody>
                  <a:tcPr marL="45720" marR="45720" anchor="ctr">
                    <a:lnR w="12700" cap="flat" cmpd="sng" algn="ctr">
                      <a:solidFill>
                        <a:srgbClr val="0067AC"/>
                      </a:solidFill>
                      <a:prstDash val="solid"/>
                      <a:round/>
                      <a:headEnd type="none" w="med" len="med"/>
                      <a:tailEnd type="none" w="med" len="med"/>
                    </a:lnR>
                    <a:lnT w="12700" cap="flat" cmpd="sng" algn="ctr">
                      <a:solidFill>
                        <a:srgbClr val="0067AC"/>
                      </a:solidFill>
                      <a:prstDash val="solid"/>
                      <a:round/>
                      <a:headEnd type="none" w="med" len="med"/>
                      <a:tailEnd type="none" w="med" len="med"/>
                    </a:lnT>
                    <a:lnB w="12700" cap="flat" cmpd="sng" algn="ctr">
                      <a:solidFill>
                        <a:srgbClr val="0067AC"/>
                      </a:solidFill>
                      <a:prstDash val="solid"/>
                      <a:round/>
                      <a:headEnd type="none" w="med" len="med"/>
                      <a:tailEnd type="none" w="med" len="med"/>
                    </a:lnB>
                    <a:solidFill>
                      <a:srgbClr val="00A8CC"/>
                    </a:solidFill>
                  </a:tcPr>
                </a:tc>
                <a:tc>
                  <a:txBody>
                    <a:bodyPr/>
                    <a:lstStyle/>
                    <a:p>
                      <a:pPr algn="ctr"/>
                      <a:r>
                        <a:rPr lang="en-US" sz="1200" b="1" kern="1200" dirty="0" smtClean="0">
                          <a:solidFill>
                            <a:schemeClr val="bg1"/>
                          </a:solidFill>
                          <a:latin typeface="Brandon Grotesque Regular"/>
                          <a:ea typeface="+mn-ea"/>
                          <a:cs typeface="+mn-cs"/>
                        </a:rPr>
                        <a:t>61%</a:t>
                      </a:r>
                      <a:endParaRPr lang="en-US" sz="1200" b="1" kern="1200" dirty="0">
                        <a:solidFill>
                          <a:schemeClr val="bg1"/>
                        </a:solidFill>
                        <a:latin typeface="Brandon Grotesque Regular"/>
                        <a:ea typeface="+mn-ea"/>
                        <a:cs typeface="+mn-cs"/>
                      </a:endParaRPr>
                    </a:p>
                  </a:txBody>
                  <a:tcPr marL="45720" marR="45720" anchor="ctr">
                    <a:lnL w="12700" cap="flat" cmpd="sng" algn="ctr">
                      <a:solidFill>
                        <a:srgbClr val="0067AC"/>
                      </a:solidFill>
                      <a:prstDash val="solid"/>
                      <a:round/>
                      <a:headEnd type="none" w="med" len="med"/>
                      <a:tailEnd type="none" w="med" len="med"/>
                    </a:lnL>
                    <a:lnT w="12700" cap="flat" cmpd="sng" algn="ctr">
                      <a:solidFill>
                        <a:srgbClr val="0067AC"/>
                      </a:solidFill>
                      <a:prstDash val="solid"/>
                      <a:round/>
                      <a:headEnd type="none" w="med" len="med"/>
                      <a:tailEnd type="none" w="med" len="med"/>
                    </a:lnT>
                    <a:lnB w="12700" cap="flat" cmpd="sng" algn="ctr">
                      <a:solidFill>
                        <a:srgbClr val="0067AC"/>
                      </a:solidFill>
                      <a:prstDash val="solid"/>
                      <a:round/>
                      <a:headEnd type="none" w="med" len="med"/>
                      <a:tailEnd type="none" w="med" len="med"/>
                    </a:lnB>
                    <a:solidFill>
                      <a:srgbClr val="00A8CC"/>
                    </a:solidFill>
                  </a:tcPr>
                </a:tc>
                <a:tc>
                  <a:txBody>
                    <a:bodyPr/>
                    <a:lstStyle/>
                    <a:p>
                      <a:pPr algn="ctr"/>
                      <a:r>
                        <a:rPr lang="en-US" sz="1200" kern="1200" dirty="0" smtClean="0">
                          <a:solidFill>
                            <a:schemeClr val="tx1"/>
                          </a:solidFill>
                          <a:latin typeface="Brandon Grotesque Regular"/>
                          <a:ea typeface="+mn-ea"/>
                          <a:cs typeface="+mn-cs"/>
                        </a:rPr>
                        <a:t>55%</a:t>
                      </a:r>
                      <a:endParaRPr lang="en-US" sz="1200" kern="1200" dirty="0">
                        <a:solidFill>
                          <a:schemeClr val="tx1"/>
                        </a:solidFill>
                        <a:latin typeface="Brandon Grotesque Regular"/>
                        <a:ea typeface="+mn-ea"/>
                        <a:cs typeface="+mn-cs"/>
                      </a:endParaRPr>
                    </a:p>
                  </a:txBody>
                  <a:tcPr marL="45720" marR="45720" anchor="ctr">
                    <a:lnT w="12700" cap="flat" cmpd="sng" algn="ctr">
                      <a:solidFill>
                        <a:srgbClr val="0067AC"/>
                      </a:solidFill>
                      <a:prstDash val="solid"/>
                      <a:round/>
                      <a:headEnd type="none" w="med" len="med"/>
                      <a:tailEnd type="none" w="med" len="med"/>
                    </a:lnT>
                    <a:lnB w="12700" cap="flat" cmpd="sng" algn="ctr">
                      <a:solidFill>
                        <a:srgbClr val="0067AC"/>
                      </a:solidFill>
                      <a:prstDash val="solid"/>
                      <a:round/>
                      <a:headEnd type="none" w="med" len="med"/>
                      <a:tailEnd type="none" w="med" len="med"/>
                    </a:lnB>
                  </a:tcPr>
                </a:tc>
                <a:tc>
                  <a:txBody>
                    <a:bodyPr/>
                    <a:lstStyle/>
                    <a:p>
                      <a:pPr algn="ctr"/>
                      <a:r>
                        <a:rPr lang="en-US" sz="1200" kern="1200" dirty="0" smtClean="0">
                          <a:solidFill>
                            <a:schemeClr val="tx1"/>
                          </a:solidFill>
                          <a:latin typeface="Brandon Grotesque Regular"/>
                          <a:ea typeface="+mn-ea"/>
                          <a:cs typeface="+mn-cs"/>
                        </a:rPr>
                        <a:t>47%</a:t>
                      </a:r>
                      <a:endParaRPr lang="en-US" sz="1200" kern="1200" dirty="0">
                        <a:solidFill>
                          <a:schemeClr val="tx1"/>
                        </a:solidFill>
                        <a:latin typeface="Brandon Grotesque Regular"/>
                        <a:ea typeface="+mn-ea"/>
                        <a:cs typeface="+mn-cs"/>
                      </a:endParaRPr>
                    </a:p>
                  </a:txBody>
                  <a:tcPr marL="45720" marR="45720" anchor="ctr">
                    <a:lnR w="12700" cap="flat" cmpd="sng" algn="ctr">
                      <a:solidFill>
                        <a:srgbClr val="0067AC"/>
                      </a:solidFill>
                      <a:prstDash val="solid"/>
                      <a:round/>
                      <a:headEnd type="none" w="med" len="med"/>
                      <a:tailEnd type="none" w="med" len="med"/>
                    </a:lnR>
                    <a:lnT w="12700" cap="flat" cmpd="sng" algn="ctr">
                      <a:solidFill>
                        <a:srgbClr val="0067AC"/>
                      </a:solidFill>
                      <a:prstDash val="solid"/>
                      <a:round/>
                      <a:headEnd type="none" w="med" len="med"/>
                      <a:tailEnd type="none" w="med" len="med"/>
                    </a:lnT>
                    <a:lnB w="12700" cap="flat" cmpd="sng" algn="ctr">
                      <a:solidFill>
                        <a:srgbClr val="0067AC"/>
                      </a:solidFill>
                      <a:prstDash val="solid"/>
                      <a:round/>
                      <a:headEnd type="none" w="med" len="med"/>
                      <a:tailEnd type="none" w="med" len="med"/>
                    </a:lnB>
                  </a:tcPr>
                </a:tc>
                <a:extLst>
                  <a:ext uri="{0D108BD9-81ED-4DB2-BD59-A6C34878D82A}">
                    <a16:rowId xmlns:a16="http://schemas.microsoft.com/office/drawing/2014/main" xmlns="" val="1160533559"/>
                  </a:ext>
                </a:extLst>
              </a:tr>
              <a:tr h="0">
                <a:tc>
                  <a:txBody>
                    <a:bodyPr/>
                    <a:lstStyle/>
                    <a:p>
                      <a:pPr marL="0" marR="0" algn="l" defTabSz="457200" rtl="0" eaLnBrk="1" latinLnBrk="0" hangingPunct="1">
                        <a:spcBef>
                          <a:spcPts val="0"/>
                        </a:spcBef>
                        <a:spcAft>
                          <a:spcPts val="0"/>
                        </a:spcAft>
                      </a:pPr>
                      <a:r>
                        <a:rPr lang="en-US" sz="1400" kern="1200" dirty="0" smtClean="0">
                          <a:solidFill>
                            <a:schemeClr val="tx1"/>
                          </a:solidFill>
                          <a:effectLst/>
                          <a:latin typeface="Brandon Grotesque Regular"/>
                          <a:ea typeface="Times New Roman" panose="02020603050405020304" pitchFamily="18" charset="0"/>
                          <a:cs typeface="Times New Roman" panose="02020603050405020304" pitchFamily="18" charset="0"/>
                        </a:rPr>
                        <a:t>Treating </a:t>
                      </a:r>
                      <a:r>
                        <a:rPr lang="en-US" sz="1400" kern="1200" dirty="0">
                          <a:solidFill>
                            <a:schemeClr val="tx1"/>
                          </a:solidFill>
                          <a:effectLst/>
                          <a:latin typeface="Brandon Grotesque Regular"/>
                          <a:ea typeface="Times New Roman" panose="02020603050405020304" pitchFamily="18" charset="0"/>
                          <a:cs typeface="Times New Roman" panose="02020603050405020304" pitchFamily="18" charset="0"/>
                        </a:rPr>
                        <a:t>infections</a:t>
                      </a:r>
                    </a:p>
                  </a:txBody>
                  <a:tcPr marL="45720" marR="45720">
                    <a:lnL w="12700" cap="flat" cmpd="sng" algn="ctr">
                      <a:solidFill>
                        <a:srgbClr val="0067AC"/>
                      </a:solidFill>
                      <a:prstDash val="solid"/>
                      <a:round/>
                      <a:headEnd type="none" w="med" len="med"/>
                      <a:tailEnd type="none" w="med" len="med"/>
                    </a:lnL>
                    <a:lnR w="12700" cap="flat" cmpd="sng" algn="ctr">
                      <a:solidFill>
                        <a:srgbClr val="0067AC"/>
                      </a:solidFill>
                      <a:prstDash val="solid"/>
                      <a:round/>
                      <a:headEnd type="none" w="med" len="med"/>
                      <a:tailEnd type="none" w="med" len="med"/>
                    </a:lnR>
                    <a:lnT w="12700" cap="flat" cmpd="sng" algn="ctr">
                      <a:solidFill>
                        <a:srgbClr val="0067AC"/>
                      </a:solidFill>
                      <a:prstDash val="solid"/>
                      <a:round/>
                      <a:headEnd type="none" w="med" len="med"/>
                      <a:tailEnd type="none" w="med" len="med"/>
                    </a:lnT>
                    <a:lnB w="12700" cap="flat" cmpd="sng" algn="ctr">
                      <a:solidFill>
                        <a:srgbClr val="0067AC"/>
                      </a:solidFill>
                      <a:prstDash val="solid"/>
                      <a:round/>
                      <a:headEnd type="none" w="med" len="med"/>
                      <a:tailEnd type="none" w="med" len="med"/>
                    </a:lnB>
                  </a:tcPr>
                </a:tc>
                <a:tc>
                  <a:txBody>
                    <a:bodyPr/>
                    <a:lstStyle/>
                    <a:p>
                      <a:pPr marL="0" marR="0" algn="ctr" defTabSz="457200" rtl="0" eaLnBrk="1" latinLnBrk="0" hangingPunct="1">
                        <a:spcBef>
                          <a:spcPts val="0"/>
                        </a:spcBef>
                        <a:spcAft>
                          <a:spcPts val="0"/>
                        </a:spcAft>
                      </a:pPr>
                      <a:r>
                        <a:rPr lang="en-US" sz="1200" kern="1200" dirty="0" smtClean="0">
                          <a:solidFill>
                            <a:schemeClr val="tx1"/>
                          </a:solidFill>
                          <a:latin typeface="Brandon Grotesque Regular"/>
                          <a:ea typeface="+mn-ea"/>
                          <a:cs typeface="+mn-cs"/>
                        </a:rPr>
                        <a:t>49%</a:t>
                      </a:r>
                      <a:endParaRPr lang="en-US" sz="1200" kern="1200" dirty="0">
                        <a:solidFill>
                          <a:schemeClr val="tx1"/>
                        </a:solidFill>
                        <a:latin typeface="Brandon Grotesque Regular"/>
                        <a:ea typeface="+mn-ea"/>
                        <a:cs typeface="+mn-cs"/>
                      </a:endParaRPr>
                    </a:p>
                  </a:txBody>
                  <a:tcPr marL="45720" marR="45720" anchor="ctr">
                    <a:lnL w="12700" cap="flat" cmpd="sng" algn="ctr">
                      <a:solidFill>
                        <a:srgbClr val="0067AC"/>
                      </a:solidFill>
                      <a:prstDash val="solid"/>
                      <a:round/>
                      <a:headEnd type="none" w="med" len="med"/>
                      <a:tailEnd type="none" w="med" len="med"/>
                    </a:lnL>
                    <a:lnR w="12700" cap="flat" cmpd="sng" algn="ctr">
                      <a:solidFill>
                        <a:srgbClr val="0067AC"/>
                      </a:solidFill>
                      <a:prstDash val="solid"/>
                      <a:round/>
                      <a:headEnd type="none" w="med" len="med"/>
                      <a:tailEnd type="none" w="med" len="med"/>
                    </a:lnR>
                    <a:lnT w="12700" cap="flat" cmpd="sng" algn="ctr">
                      <a:solidFill>
                        <a:srgbClr val="0067AC"/>
                      </a:solidFill>
                      <a:prstDash val="solid"/>
                      <a:round/>
                      <a:headEnd type="none" w="med" len="med"/>
                      <a:tailEnd type="none" w="med" len="med"/>
                    </a:lnT>
                    <a:lnB w="12700" cap="flat" cmpd="sng" algn="ctr">
                      <a:solidFill>
                        <a:srgbClr val="0067AC"/>
                      </a:solidFill>
                      <a:prstDash val="solid"/>
                      <a:round/>
                      <a:headEnd type="none" w="med" len="med"/>
                      <a:tailEnd type="none" w="med" len="med"/>
                    </a:lnB>
                  </a:tcPr>
                </a:tc>
                <a:tc>
                  <a:txBody>
                    <a:bodyPr/>
                    <a:lstStyle/>
                    <a:p>
                      <a:pPr algn="ctr"/>
                      <a:r>
                        <a:rPr lang="en-US" sz="1200" kern="1200" dirty="0" smtClean="0">
                          <a:solidFill>
                            <a:schemeClr val="tx1"/>
                          </a:solidFill>
                          <a:latin typeface="Brandon Grotesque Regular"/>
                          <a:ea typeface="+mn-ea"/>
                          <a:cs typeface="+mn-cs"/>
                        </a:rPr>
                        <a:t>46%</a:t>
                      </a:r>
                      <a:endParaRPr lang="en-US" sz="1200" kern="1200" dirty="0">
                        <a:solidFill>
                          <a:schemeClr val="tx1"/>
                        </a:solidFill>
                        <a:latin typeface="Brandon Grotesque Regular"/>
                        <a:ea typeface="+mn-ea"/>
                        <a:cs typeface="+mn-cs"/>
                      </a:endParaRPr>
                    </a:p>
                  </a:txBody>
                  <a:tcPr marL="45720" marR="45720" anchor="ctr">
                    <a:lnL w="12700" cap="flat" cmpd="sng" algn="ctr">
                      <a:solidFill>
                        <a:srgbClr val="0067AC"/>
                      </a:solidFill>
                      <a:prstDash val="solid"/>
                      <a:round/>
                      <a:headEnd type="none" w="med" len="med"/>
                      <a:tailEnd type="none" w="med" len="med"/>
                    </a:lnL>
                    <a:lnT w="12700" cap="flat" cmpd="sng" algn="ctr">
                      <a:solidFill>
                        <a:srgbClr val="0067AC"/>
                      </a:solidFill>
                      <a:prstDash val="solid"/>
                      <a:round/>
                      <a:headEnd type="none" w="med" len="med"/>
                      <a:tailEnd type="none" w="med" len="med"/>
                    </a:lnT>
                    <a:lnB w="12700" cap="flat" cmpd="sng" algn="ctr">
                      <a:solidFill>
                        <a:srgbClr val="0067AC"/>
                      </a:solidFill>
                      <a:prstDash val="solid"/>
                      <a:round/>
                      <a:headEnd type="none" w="med" len="med"/>
                      <a:tailEnd type="none" w="med" len="med"/>
                    </a:lnB>
                  </a:tcPr>
                </a:tc>
                <a:tc>
                  <a:txBody>
                    <a:bodyPr/>
                    <a:lstStyle/>
                    <a:p>
                      <a:pPr algn="ctr"/>
                      <a:r>
                        <a:rPr lang="en-US" sz="1200" kern="1200" dirty="0" smtClean="0">
                          <a:solidFill>
                            <a:schemeClr val="tx1"/>
                          </a:solidFill>
                          <a:latin typeface="Brandon Grotesque Regular"/>
                          <a:ea typeface="+mn-ea"/>
                          <a:cs typeface="+mn-cs"/>
                        </a:rPr>
                        <a:t>52%</a:t>
                      </a:r>
                      <a:endParaRPr lang="en-US" sz="1200" kern="1200" dirty="0">
                        <a:solidFill>
                          <a:schemeClr val="tx1"/>
                        </a:solidFill>
                        <a:latin typeface="Brandon Grotesque Regular"/>
                        <a:ea typeface="+mn-ea"/>
                        <a:cs typeface="+mn-cs"/>
                      </a:endParaRPr>
                    </a:p>
                  </a:txBody>
                  <a:tcPr marL="45720" marR="45720" anchor="ctr">
                    <a:lnR w="12700" cap="flat" cmpd="sng" algn="ctr">
                      <a:solidFill>
                        <a:srgbClr val="0067AC"/>
                      </a:solidFill>
                      <a:prstDash val="solid"/>
                      <a:round/>
                      <a:headEnd type="none" w="med" len="med"/>
                      <a:tailEnd type="none" w="med" len="med"/>
                    </a:lnR>
                    <a:lnT w="12700" cap="flat" cmpd="sng" algn="ctr">
                      <a:solidFill>
                        <a:srgbClr val="0067AC"/>
                      </a:solidFill>
                      <a:prstDash val="solid"/>
                      <a:round/>
                      <a:headEnd type="none" w="med" len="med"/>
                      <a:tailEnd type="none" w="med" len="med"/>
                    </a:lnT>
                    <a:lnB w="12700" cap="flat" cmpd="sng" algn="ctr">
                      <a:solidFill>
                        <a:srgbClr val="0067AC"/>
                      </a:solidFill>
                      <a:prstDash val="solid"/>
                      <a:round/>
                      <a:headEnd type="none" w="med" len="med"/>
                      <a:tailEnd type="none" w="med" len="med"/>
                    </a:lnB>
                  </a:tcPr>
                </a:tc>
                <a:tc>
                  <a:txBody>
                    <a:bodyPr/>
                    <a:lstStyle/>
                    <a:p>
                      <a:pPr algn="ctr"/>
                      <a:r>
                        <a:rPr lang="en-US" sz="1200" kern="1200" dirty="0" smtClean="0">
                          <a:solidFill>
                            <a:schemeClr val="tx1"/>
                          </a:solidFill>
                          <a:latin typeface="Brandon Grotesque Regular"/>
                          <a:ea typeface="+mn-ea"/>
                          <a:cs typeface="+mn-cs"/>
                        </a:rPr>
                        <a:t>49%</a:t>
                      </a:r>
                      <a:endParaRPr lang="en-US" sz="1200" kern="1200" dirty="0">
                        <a:solidFill>
                          <a:schemeClr val="tx1"/>
                        </a:solidFill>
                        <a:latin typeface="Brandon Grotesque Regular"/>
                        <a:ea typeface="+mn-ea"/>
                        <a:cs typeface="+mn-cs"/>
                      </a:endParaRPr>
                    </a:p>
                  </a:txBody>
                  <a:tcPr marL="45720" marR="45720" anchor="ctr">
                    <a:lnL w="12700" cap="flat" cmpd="sng" algn="ctr">
                      <a:solidFill>
                        <a:srgbClr val="0067AC"/>
                      </a:solidFill>
                      <a:prstDash val="solid"/>
                      <a:round/>
                      <a:headEnd type="none" w="med" len="med"/>
                      <a:tailEnd type="none" w="med" len="med"/>
                    </a:lnL>
                    <a:lnT w="12700" cap="flat" cmpd="sng" algn="ctr">
                      <a:solidFill>
                        <a:srgbClr val="0067AC"/>
                      </a:solidFill>
                      <a:prstDash val="solid"/>
                      <a:round/>
                      <a:headEnd type="none" w="med" len="med"/>
                      <a:tailEnd type="none" w="med" len="med"/>
                    </a:lnT>
                    <a:lnB w="12700" cap="flat" cmpd="sng" algn="ctr">
                      <a:solidFill>
                        <a:srgbClr val="0067AC"/>
                      </a:solidFill>
                      <a:prstDash val="solid"/>
                      <a:round/>
                      <a:headEnd type="none" w="med" len="med"/>
                      <a:tailEnd type="none" w="med" len="med"/>
                    </a:lnB>
                  </a:tcPr>
                </a:tc>
                <a:tc>
                  <a:txBody>
                    <a:bodyPr/>
                    <a:lstStyle/>
                    <a:p>
                      <a:pPr algn="ctr"/>
                      <a:r>
                        <a:rPr lang="en-US" sz="1200" kern="1200" dirty="0" smtClean="0">
                          <a:solidFill>
                            <a:schemeClr val="tx1"/>
                          </a:solidFill>
                          <a:latin typeface="Brandon Grotesque Regular"/>
                          <a:ea typeface="+mn-ea"/>
                          <a:cs typeface="+mn-cs"/>
                        </a:rPr>
                        <a:t>51%</a:t>
                      </a:r>
                      <a:endParaRPr lang="en-US" sz="1200" kern="1200" dirty="0">
                        <a:solidFill>
                          <a:schemeClr val="tx1"/>
                        </a:solidFill>
                        <a:latin typeface="Brandon Grotesque Regular"/>
                        <a:ea typeface="+mn-ea"/>
                        <a:cs typeface="+mn-cs"/>
                      </a:endParaRPr>
                    </a:p>
                  </a:txBody>
                  <a:tcPr marL="45720" marR="45720" anchor="ctr">
                    <a:lnT w="12700" cap="flat" cmpd="sng" algn="ctr">
                      <a:solidFill>
                        <a:srgbClr val="0067AC"/>
                      </a:solidFill>
                      <a:prstDash val="solid"/>
                      <a:round/>
                      <a:headEnd type="none" w="med" len="med"/>
                      <a:tailEnd type="none" w="med" len="med"/>
                    </a:lnT>
                    <a:lnB w="12700" cap="flat" cmpd="sng" algn="ctr">
                      <a:solidFill>
                        <a:srgbClr val="0067AC"/>
                      </a:solidFill>
                      <a:prstDash val="solid"/>
                      <a:round/>
                      <a:headEnd type="none" w="med" len="med"/>
                      <a:tailEnd type="none" w="med" len="med"/>
                    </a:lnB>
                  </a:tcPr>
                </a:tc>
                <a:tc>
                  <a:txBody>
                    <a:bodyPr/>
                    <a:lstStyle/>
                    <a:p>
                      <a:pPr algn="ctr"/>
                      <a:r>
                        <a:rPr lang="en-US" sz="1200" kern="1200" dirty="0" smtClean="0">
                          <a:solidFill>
                            <a:schemeClr val="tx1"/>
                          </a:solidFill>
                          <a:latin typeface="Brandon Grotesque Regular"/>
                          <a:ea typeface="+mn-ea"/>
                          <a:cs typeface="+mn-cs"/>
                        </a:rPr>
                        <a:t>46%</a:t>
                      </a:r>
                      <a:endParaRPr lang="en-US" sz="1200" kern="1200" dirty="0">
                        <a:solidFill>
                          <a:schemeClr val="tx1"/>
                        </a:solidFill>
                        <a:latin typeface="Brandon Grotesque Regular"/>
                        <a:ea typeface="+mn-ea"/>
                        <a:cs typeface="+mn-cs"/>
                      </a:endParaRPr>
                    </a:p>
                  </a:txBody>
                  <a:tcPr marL="45720" marR="45720" anchor="ctr">
                    <a:lnR w="12700" cap="flat" cmpd="sng" algn="ctr">
                      <a:solidFill>
                        <a:srgbClr val="0067AC"/>
                      </a:solidFill>
                      <a:prstDash val="solid"/>
                      <a:round/>
                      <a:headEnd type="none" w="med" len="med"/>
                      <a:tailEnd type="none" w="med" len="med"/>
                    </a:lnR>
                    <a:lnT w="12700" cap="flat" cmpd="sng" algn="ctr">
                      <a:solidFill>
                        <a:srgbClr val="0067AC"/>
                      </a:solidFill>
                      <a:prstDash val="solid"/>
                      <a:round/>
                      <a:headEnd type="none" w="med" len="med"/>
                      <a:tailEnd type="none" w="med" len="med"/>
                    </a:lnT>
                    <a:lnB w="12700" cap="flat" cmpd="sng" algn="ctr">
                      <a:solidFill>
                        <a:srgbClr val="0067AC"/>
                      </a:solidFill>
                      <a:prstDash val="solid"/>
                      <a:round/>
                      <a:headEnd type="none" w="med" len="med"/>
                      <a:tailEnd type="none" w="med" len="med"/>
                    </a:lnB>
                  </a:tcPr>
                </a:tc>
                <a:extLst>
                  <a:ext uri="{0D108BD9-81ED-4DB2-BD59-A6C34878D82A}">
                    <a16:rowId xmlns:a16="http://schemas.microsoft.com/office/drawing/2014/main" xmlns="" val="3988974313"/>
                  </a:ext>
                </a:extLst>
              </a:tr>
              <a:tr h="0">
                <a:tc>
                  <a:txBody>
                    <a:bodyPr/>
                    <a:lstStyle/>
                    <a:p>
                      <a:pPr marL="0" marR="0" algn="l" defTabSz="457200" rtl="0" eaLnBrk="1" latinLnBrk="0" hangingPunct="1">
                        <a:spcBef>
                          <a:spcPts val="0"/>
                        </a:spcBef>
                        <a:spcAft>
                          <a:spcPts val="0"/>
                        </a:spcAft>
                      </a:pPr>
                      <a:r>
                        <a:rPr lang="en-US" sz="1400" kern="1200" dirty="0" smtClean="0">
                          <a:solidFill>
                            <a:schemeClr val="tx1"/>
                          </a:solidFill>
                          <a:effectLst/>
                          <a:latin typeface="Brandon Grotesque Regular"/>
                          <a:ea typeface="Times New Roman" panose="02020603050405020304" pitchFamily="18" charset="0"/>
                          <a:cs typeface="Times New Roman" panose="02020603050405020304" pitchFamily="18" charset="0"/>
                        </a:rPr>
                        <a:t>Treating </a:t>
                      </a:r>
                      <a:r>
                        <a:rPr lang="en-US" sz="1400" kern="1200" dirty="0">
                          <a:solidFill>
                            <a:schemeClr val="tx1"/>
                          </a:solidFill>
                          <a:effectLst/>
                          <a:latin typeface="Brandon Grotesque Regular"/>
                          <a:ea typeface="Times New Roman" panose="02020603050405020304" pitchFamily="18" charset="0"/>
                          <a:cs typeface="Times New Roman" panose="02020603050405020304" pitchFamily="18" charset="0"/>
                        </a:rPr>
                        <a:t>psychiatric or neurological disorders</a:t>
                      </a:r>
                    </a:p>
                  </a:txBody>
                  <a:tcPr marL="45720" marR="45720">
                    <a:lnL w="12700" cap="flat" cmpd="sng" algn="ctr">
                      <a:solidFill>
                        <a:srgbClr val="0067AC"/>
                      </a:solidFill>
                      <a:prstDash val="solid"/>
                      <a:round/>
                      <a:headEnd type="none" w="med" len="med"/>
                      <a:tailEnd type="none" w="med" len="med"/>
                    </a:lnL>
                    <a:lnR w="12700" cap="flat" cmpd="sng" algn="ctr">
                      <a:solidFill>
                        <a:srgbClr val="0067AC"/>
                      </a:solidFill>
                      <a:prstDash val="solid"/>
                      <a:round/>
                      <a:headEnd type="none" w="med" len="med"/>
                      <a:tailEnd type="none" w="med" len="med"/>
                    </a:lnR>
                    <a:lnT w="12700" cap="flat" cmpd="sng" algn="ctr">
                      <a:solidFill>
                        <a:srgbClr val="0067AC"/>
                      </a:solidFill>
                      <a:prstDash val="solid"/>
                      <a:round/>
                      <a:headEnd type="none" w="med" len="med"/>
                      <a:tailEnd type="none" w="med" len="med"/>
                    </a:lnT>
                    <a:lnB w="12700" cap="flat" cmpd="sng" algn="ctr">
                      <a:solidFill>
                        <a:srgbClr val="0067AC"/>
                      </a:solidFill>
                      <a:prstDash val="solid"/>
                      <a:round/>
                      <a:headEnd type="none" w="med" len="med"/>
                      <a:tailEnd type="none" w="med" len="med"/>
                    </a:lnB>
                  </a:tcPr>
                </a:tc>
                <a:tc>
                  <a:txBody>
                    <a:bodyPr/>
                    <a:lstStyle/>
                    <a:p>
                      <a:pPr marL="0" marR="0" algn="ctr" defTabSz="457200" rtl="0" eaLnBrk="1" latinLnBrk="0" hangingPunct="1">
                        <a:spcBef>
                          <a:spcPts val="0"/>
                        </a:spcBef>
                        <a:spcAft>
                          <a:spcPts val="0"/>
                        </a:spcAft>
                      </a:pPr>
                      <a:r>
                        <a:rPr lang="en-US" sz="1200" kern="1200" dirty="0" smtClean="0">
                          <a:solidFill>
                            <a:schemeClr val="tx1"/>
                          </a:solidFill>
                          <a:latin typeface="Brandon Grotesque Regular"/>
                          <a:ea typeface="+mn-ea"/>
                          <a:cs typeface="+mn-cs"/>
                        </a:rPr>
                        <a:t>49%</a:t>
                      </a:r>
                      <a:endParaRPr lang="en-US" sz="1200" kern="1200" dirty="0">
                        <a:solidFill>
                          <a:schemeClr val="tx1"/>
                        </a:solidFill>
                        <a:latin typeface="Brandon Grotesque Regular"/>
                        <a:ea typeface="+mn-ea"/>
                        <a:cs typeface="+mn-cs"/>
                      </a:endParaRPr>
                    </a:p>
                  </a:txBody>
                  <a:tcPr marL="45720" marR="45720" anchor="ctr">
                    <a:lnL w="12700" cap="flat" cmpd="sng" algn="ctr">
                      <a:solidFill>
                        <a:srgbClr val="0067AC"/>
                      </a:solidFill>
                      <a:prstDash val="solid"/>
                      <a:round/>
                      <a:headEnd type="none" w="med" len="med"/>
                      <a:tailEnd type="none" w="med" len="med"/>
                    </a:lnL>
                    <a:lnR w="12700" cap="flat" cmpd="sng" algn="ctr">
                      <a:solidFill>
                        <a:srgbClr val="0067AC"/>
                      </a:solidFill>
                      <a:prstDash val="solid"/>
                      <a:round/>
                      <a:headEnd type="none" w="med" len="med"/>
                      <a:tailEnd type="none" w="med" len="med"/>
                    </a:lnR>
                    <a:lnT w="12700" cap="flat" cmpd="sng" algn="ctr">
                      <a:solidFill>
                        <a:srgbClr val="0067AC"/>
                      </a:solidFill>
                      <a:prstDash val="solid"/>
                      <a:round/>
                      <a:headEnd type="none" w="med" len="med"/>
                      <a:tailEnd type="none" w="med" len="med"/>
                    </a:lnT>
                    <a:lnB w="12700" cap="flat" cmpd="sng" algn="ctr">
                      <a:solidFill>
                        <a:srgbClr val="0067AC"/>
                      </a:solidFill>
                      <a:prstDash val="solid"/>
                      <a:round/>
                      <a:headEnd type="none" w="med" len="med"/>
                      <a:tailEnd type="none" w="med" len="med"/>
                    </a:lnB>
                  </a:tcPr>
                </a:tc>
                <a:tc>
                  <a:txBody>
                    <a:bodyPr/>
                    <a:lstStyle/>
                    <a:p>
                      <a:pPr algn="ctr"/>
                      <a:r>
                        <a:rPr lang="en-US" sz="1200" kern="1200" dirty="0" smtClean="0">
                          <a:solidFill>
                            <a:schemeClr val="tx1"/>
                          </a:solidFill>
                          <a:latin typeface="Brandon Grotesque Regular"/>
                          <a:ea typeface="+mn-ea"/>
                          <a:cs typeface="+mn-cs"/>
                        </a:rPr>
                        <a:t>41%</a:t>
                      </a:r>
                      <a:endParaRPr lang="en-US" sz="1200" kern="1200" dirty="0">
                        <a:solidFill>
                          <a:schemeClr val="tx1"/>
                        </a:solidFill>
                        <a:latin typeface="Brandon Grotesque Regular"/>
                        <a:ea typeface="+mn-ea"/>
                        <a:cs typeface="+mn-cs"/>
                      </a:endParaRPr>
                    </a:p>
                  </a:txBody>
                  <a:tcPr marL="45720" marR="45720" anchor="ctr">
                    <a:lnL w="12700" cap="flat" cmpd="sng" algn="ctr">
                      <a:solidFill>
                        <a:srgbClr val="0067AC"/>
                      </a:solidFill>
                      <a:prstDash val="solid"/>
                      <a:round/>
                      <a:headEnd type="none" w="med" len="med"/>
                      <a:tailEnd type="none" w="med" len="med"/>
                    </a:lnL>
                    <a:lnT w="12700" cap="flat" cmpd="sng" algn="ctr">
                      <a:solidFill>
                        <a:srgbClr val="0067AC"/>
                      </a:solidFill>
                      <a:prstDash val="solid"/>
                      <a:round/>
                      <a:headEnd type="none" w="med" len="med"/>
                      <a:tailEnd type="none" w="med" len="med"/>
                    </a:lnT>
                    <a:lnB w="12700" cap="flat" cmpd="sng" algn="ctr">
                      <a:solidFill>
                        <a:srgbClr val="0067AC"/>
                      </a:solidFill>
                      <a:prstDash val="solid"/>
                      <a:round/>
                      <a:headEnd type="none" w="med" len="med"/>
                      <a:tailEnd type="none" w="med" len="med"/>
                    </a:lnB>
                  </a:tcPr>
                </a:tc>
                <a:tc>
                  <a:txBody>
                    <a:bodyPr/>
                    <a:lstStyle/>
                    <a:p>
                      <a:pPr algn="ctr"/>
                      <a:r>
                        <a:rPr lang="en-US" sz="1200" b="1" kern="1200" dirty="0" smtClean="0">
                          <a:solidFill>
                            <a:schemeClr val="bg1"/>
                          </a:solidFill>
                          <a:latin typeface="Brandon Grotesque Regular"/>
                          <a:ea typeface="+mn-ea"/>
                          <a:cs typeface="+mn-cs"/>
                        </a:rPr>
                        <a:t>56%</a:t>
                      </a:r>
                      <a:endParaRPr lang="en-US" sz="1200" b="1" kern="1200" dirty="0">
                        <a:solidFill>
                          <a:schemeClr val="bg1"/>
                        </a:solidFill>
                        <a:latin typeface="Brandon Grotesque Regular"/>
                        <a:ea typeface="+mn-ea"/>
                        <a:cs typeface="+mn-cs"/>
                      </a:endParaRPr>
                    </a:p>
                  </a:txBody>
                  <a:tcPr marL="45720" marR="45720" anchor="ctr">
                    <a:lnR w="12700" cap="flat" cmpd="sng" algn="ctr">
                      <a:solidFill>
                        <a:srgbClr val="0067AC"/>
                      </a:solidFill>
                      <a:prstDash val="solid"/>
                      <a:round/>
                      <a:headEnd type="none" w="med" len="med"/>
                      <a:tailEnd type="none" w="med" len="med"/>
                    </a:lnR>
                    <a:lnT w="12700" cap="flat" cmpd="sng" algn="ctr">
                      <a:solidFill>
                        <a:srgbClr val="0067AC"/>
                      </a:solidFill>
                      <a:prstDash val="solid"/>
                      <a:round/>
                      <a:headEnd type="none" w="med" len="med"/>
                      <a:tailEnd type="none" w="med" len="med"/>
                    </a:lnT>
                    <a:lnB w="12700" cap="flat" cmpd="sng" algn="ctr">
                      <a:solidFill>
                        <a:srgbClr val="0067AC"/>
                      </a:solidFill>
                      <a:prstDash val="solid"/>
                      <a:round/>
                      <a:headEnd type="none" w="med" len="med"/>
                      <a:tailEnd type="none" w="med" len="med"/>
                    </a:lnB>
                    <a:solidFill>
                      <a:srgbClr val="00A8CC"/>
                    </a:solidFill>
                  </a:tcPr>
                </a:tc>
                <a:tc>
                  <a:txBody>
                    <a:bodyPr/>
                    <a:lstStyle/>
                    <a:p>
                      <a:pPr algn="ctr"/>
                      <a:r>
                        <a:rPr lang="en-US" sz="1200" b="1" kern="1200" dirty="0" smtClean="0">
                          <a:solidFill>
                            <a:schemeClr val="bg1"/>
                          </a:solidFill>
                          <a:latin typeface="Brandon Grotesque Regular"/>
                          <a:ea typeface="+mn-ea"/>
                          <a:cs typeface="+mn-cs"/>
                        </a:rPr>
                        <a:t>57%</a:t>
                      </a:r>
                      <a:endParaRPr lang="en-US" sz="1200" b="1" kern="1200" dirty="0">
                        <a:solidFill>
                          <a:schemeClr val="bg1"/>
                        </a:solidFill>
                        <a:latin typeface="Brandon Grotesque Regular"/>
                        <a:ea typeface="+mn-ea"/>
                        <a:cs typeface="+mn-cs"/>
                      </a:endParaRPr>
                    </a:p>
                  </a:txBody>
                  <a:tcPr marL="45720" marR="45720" anchor="ctr">
                    <a:lnL w="12700" cap="flat" cmpd="sng" algn="ctr">
                      <a:solidFill>
                        <a:srgbClr val="0067AC"/>
                      </a:solidFill>
                      <a:prstDash val="solid"/>
                      <a:round/>
                      <a:headEnd type="none" w="med" len="med"/>
                      <a:tailEnd type="none" w="med" len="med"/>
                    </a:lnL>
                    <a:lnT w="12700" cap="flat" cmpd="sng" algn="ctr">
                      <a:solidFill>
                        <a:srgbClr val="0067AC"/>
                      </a:solidFill>
                      <a:prstDash val="solid"/>
                      <a:round/>
                      <a:headEnd type="none" w="med" len="med"/>
                      <a:tailEnd type="none" w="med" len="med"/>
                    </a:lnT>
                    <a:lnB w="12700" cap="flat" cmpd="sng" algn="ctr">
                      <a:solidFill>
                        <a:srgbClr val="0067AC"/>
                      </a:solidFill>
                      <a:prstDash val="solid"/>
                      <a:round/>
                      <a:headEnd type="none" w="med" len="med"/>
                      <a:tailEnd type="none" w="med" len="med"/>
                    </a:lnB>
                    <a:solidFill>
                      <a:srgbClr val="00A8CC"/>
                    </a:solidFill>
                  </a:tcPr>
                </a:tc>
                <a:tc>
                  <a:txBody>
                    <a:bodyPr/>
                    <a:lstStyle/>
                    <a:p>
                      <a:pPr algn="ctr"/>
                      <a:r>
                        <a:rPr lang="en-US" sz="1200" b="1" kern="1200" dirty="0" smtClean="0">
                          <a:solidFill>
                            <a:schemeClr val="bg1"/>
                          </a:solidFill>
                          <a:latin typeface="Brandon Grotesque Regular"/>
                          <a:ea typeface="+mn-ea"/>
                          <a:cs typeface="+mn-cs"/>
                        </a:rPr>
                        <a:t>48%</a:t>
                      </a:r>
                      <a:endParaRPr lang="en-US" sz="1200" b="1" kern="1200" dirty="0">
                        <a:solidFill>
                          <a:schemeClr val="bg1"/>
                        </a:solidFill>
                        <a:latin typeface="Brandon Grotesque Regular"/>
                        <a:ea typeface="+mn-ea"/>
                        <a:cs typeface="+mn-cs"/>
                      </a:endParaRPr>
                    </a:p>
                  </a:txBody>
                  <a:tcPr marL="45720" marR="45720" anchor="ctr">
                    <a:lnT w="12700" cap="flat" cmpd="sng" algn="ctr">
                      <a:solidFill>
                        <a:srgbClr val="0067AC"/>
                      </a:solidFill>
                      <a:prstDash val="solid"/>
                      <a:round/>
                      <a:headEnd type="none" w="med" len="med"/>
                      <a:tailEnd type="none" w="med" len="med"/>
                    </a:lnT>
                    <a:lnB w="12700" cap="flat" cmpd="sng" algn="ctr">
                      <a:solidFill>
                        <a:srgbClr val="0067AC"/>
                      </a:solidFill>
                      <a:prstDash val="solid"/>
                      <a:round/>
                      <a:headEnd type="none" w="med" len="med"/>
                      <a:tailEnd type="none" w="med" len="med"/>
                    </a:lnB>
                    <a:solidFill>
                      <a:srgbClr val="00A8CC"/>
                    </a:solidFill>
                  </a:tcPr>
                </a:tc>
                <a:tc>
                  <a:txBody>
                    <a:bodyPr/>
                    <a:lstStyle/>
                    <a:p>
                      <a:pPr algn="ctr"/>
                      <a:r>
                        <a:rPr lang="en-US" sz="1200" kern="1200" dirty="0" smtClean="0">
                          <a:solidFill>
                            <a:schemeClr val="tx1"/>
                          </a:solidFill>
                          <a:latin typeface="Brandon Grotesque Regular"/>
                          <a:ea typeface="+mn-ea"/>
                          <a:cs typeface="+mn-cs"/>
                        </a:rPr>
                        <a:t>35%</a:t>
                      </a:r>
                      <a:endParaRPr lang="en-US" sz="1200" kern="1200" dirty="0">
                        <a:solidFill>
                          <a:schemeClr val="tx1"/>
                        </a:solidFill>
                        <a:latin typeface="Brandon Grotesque Regular"/>
                        <a:ea typeface="+mn-ea"/>
                        <a:cs typeface="+mn-cs"/>
                      </a:endParaRPr>
                    </a:p>
                  </a:txBody>
                  <a:tcPr marL="45720" marR="45720" anchor="ctr">
                    <a:lnR w="12700" cap="flat" cmpd="sng" algn="ctr">
                      <a:solidFill>
                        <a:srgbClr val="0067AC"/>
                      </a:solidFill>
                      <a:prstDash val="solid"/>
                      <a:round/>
                      <a:headEnd type="none" w="med" len="med"/>
                      <a:tailEnd type="none" w="med" len="med"/>
                    </a:lnR>
                    <a:lnT w="12700" cap="flat" cmpd="sng" algn="ctr">
                      <a:solidFill>
                        <a:srgbClr val="0067AC"/>
                      </a:solidFill>
                      <a:prstDash val="solid"/>
                      <a:round/>
                      <a:headEnd type="none" w="med" len="med"/>
                      <a:tailEnd type="none" w="med" len="med"/>
                    </a:lnT>
                    <a:lnB w="12700" cap="flat" cmpd="sng" algn="ctr">
                      <a:solidFill>
                        <a:srgbClr val="0067AC"/>
                      </a:solidFill>
                      <a:prstDash val="solid"/>
                      <a:round/>
                      <a:headEnd type="none" w="med" len="med"/>
                      <a:tailEnd type="none" w="med" len="med"/>
                    </a:lnB>
                  </a:tcPr>
                </a:tc>
                <a:extLst>
                  <a:ext uri="{0D108BD9-81ED-4DB2-BD59-A6C34878D82A}">
                    <a16:rowId xmlns:a16="http://schemas.microsoft.com/office/drawing/2014/main" xmlns="" val="1028990112"/>
                  </a:ext>
                </a:extLst>
              </a:tr>
              <a:tr h="0">
                <a:tc>
                  <a:txBody>
                    <a:bodyPr/>
                    <a:lstStyle/>
                    <a:p>
                      <a:pPr marL="0" marR="0" algn="l" defTabSz="457200" rtl="0" eaLnBrk="1" latinLnBrk="0" hangingPunct="1">
                        <a:spcBef>
                          <a:spcPts val="0"/>
                        </a:spcBef>
                        <a:spcAft>
                          <a:spcPts val="0"/>
                        </a:spcAft>
                      </a:pPr>
                      <a:r>
                        <a:rPr lang="en-US" sz="1400" kern="1200" dirty="0" smtClean="0">
                          <a:solidFill>
                            <a:schemeClr val="tx1"/>
                          </a:solidFill>
                          <a:effectLst/>
                          <a:latin typeface="Brandon Grotesque Regular"/>
                          <a:ea typeface="Times New Roman" panose="02020603050405020304" pitchFamily="18" charset="0"/>
                          <a:cs typeface="Times New Roman" panose="02020603050405020304" pitchFamily="18" charset="0"/>
                        </a:rPr>
                        <a:t>Screening </a:t>
                      </a:r>
                      <a:r>
                        <a:rPr lang="en-US" sz="1400" kern="1200" dirty="0">
                          <a:solidFill>
                            <a:schemeClr val="tx1"/>
                          </a:solidFill>
                          <a:effectLst/>
                          <a:latin typeface="Brandon Grotesque Regular"/>
                          <a:ea typeface="Times New Roman" panose="02020603050405020304" pitchFamily="18" charset="0"/>
                          <a:cs typeface="Times New Roman" panose="02020603050405020304" pitchFamily="18" charset="0"/>
                        </a:rPr>
                        <a:t>parents who may be at risk of passing an inherited disorder/disease to their children</a:t>
                      </a:r>
                    </a:p>
                  </a:txBody>
                  <a:tcPr marL="45720" marR="45720">
                    <a:lnL w="12700" cap="flat" cmpd="sng" algn="ctr">
                      <a:solidFill>
                        <a:srgbClr val="0067AC"/>
                      </a:solidFill>
                      <a:prstDash val="solid"/>
                      <a:round/>
                      <a:headEnd type="none" w="med" len="med"/>
                      <a:tailEnd type="none" w="med" len="med"/>
                    </a:lnL>
                    <a:lnR w="12700" cap="flat" cmpd="sng" algn="ctr">
                      <a:solidFill>
                        <a:srgbClr val="0067AC"/>
                      </a:solidFill>
                      <a:prstDash val="solid"/>
                      <a:round/>
                      <a:headEnd type="none" w="med" len="med"/>
                      <a:tailEnd type="none" w="med" len="med"/>
                    </a:lnR>
                    <a:lnT w="12700" cap="flat" cmpd="sng" algn="ctr">
                      <a:solidFill>
                        <a:srgbClr val="0067AC"/>
                      </a:solidFill>
                      <a:prstDash val="solid"/>
                      <a:round/>
                      <a:headEnd type="none" w="med" len="med"/>
                      <a:tailEnd type="none" w="med" len="med"/>
                    </a:lnT>
                    <a:lnB w="12700" cap="flat" cmpd="sng" algn="ctr">
                      <a:solidFill>
                        <a:srgbClr val="0067AC"/>
                      </a:solidFill>
                      <a:prstDash val="solid"/>
                      <a:round/>
                      <a:headEnd type="none" w="med" len="med"/>
                      <a:tailEnd type="none" w="med" len="med"/>
                    </a:lnB>
                  </a:tcPr>
                </a:tc>
                <a:tc>
                  <a:txBody>
                    <a:bodyPr/>
                    <a:lstStyle/>
                    <a:p>
                      <a:pPr marL="0" marR="0" algn="ctr" defTabSz="457200" rtl="0" eaLnBrk="1" latinLnBrk="0" hangingPunct="1">
                        <a:spcBef>
                          <a:spcPts val="0"/>
                        </a:spcBef>
                        <a:spcAft>
                          <a:spcPts val="0"/>
                        </a:spcAft>
                      </a:pPr>
                      <a:r>
                        <a:rPr lang="en-US" sz="1200" kern="1200" dirty="0" smtClean="0">
                          <a:solidFill>
                            <a:schemeClr val="tx1"/>
                          </a:solidFill>
                          <a:latin typeface="Brandon Grotesque Regular"/>
                          <a:ea typeface="+mn-ea"/>
                          <a:cs typeface="+mn-cs"/>
                        </a:rPr>
                        <a:t>48%</a:t>
                      </a:r>
                      <a:endParaRPr lang="en-US" sz="1200" kern="1200" dirty="0">
                        <a:solidFill>
                          <a:schemeClr val="tx1"/>
                        </a:solidFill>
                        <a:latin typeface="Brandon Grotesque Regular"/>
                        <a:ea typeface="+mn-ea"/>
                        <a:cs typeface="+mn-cs"/>
                      </a:endParaRPr>
                    </a:p>
                  </a:txBody>
                  <a:tcPr marL="45720" marR="45720" anchor="ctr">
                    <a:lnL w="12700" cap="flat" cmpd="sng" algn="ctr">
                      <a:solidFill>
                        <a:srgbClr val="0067AC"/>
                      </a:solidFill>
                      <a:prstDash val="solid"/>
                      <a:round/>
                      <a:headEnd type="none" w="med" len="med"/>
                      <a:tailEnd type="none" w="med" len="med"/>
                    </a:lnL>
                    <a:lnR w="12700" cap="flat" cmpd="sng" algn="ctr">
                      <a:solidFill>
                        <a:srgbClr val="0067AC"/>
                      </a:solidFill>
                      <a:prstDash val="solid"/>
                      <a:round/>
                      <a:headEnd type="none" w="med" len="med"/>
                      <a:tailEnd type="none" w="med" len="med"/>
                    </a:lnR>
                    <a:lnT w="12700" cap="flat" cmpd="sng" algn="ctr">
                      <a:solidFill>
                        <a:srgbClr val="0067AC"/>
                      </a:solidFill>
                      <a:prstDash val="solid"/>
                      <a:round/>
                      <a:headEnd type="none" w="med" len="med"/>
                      <a:tailEnd type="none" w="med" len="med"/>
                    </a:lnT>
                    <a:lnB w="12700" cap="flat" cmpd="sng" algn="ctr">
                      <a:solidFill>
                        <a:srgbClr val="0067AC"/>
                      </a:solidFill>
                      <a:prstDash val="solid"/>
                      <a:round/>
                      <a:headEnd type="none" w="med" len="med"/>
                      <a:tailEnd type="none" w="med" len="med"/>
                    </a:lnB>
                  </a:tcPr>
                </a:tc>
                <a:tc>
                  <a:txBody>
                    <a:bodyPr/>
                    <a:lstStyle/>
                    <a:p>
                      <a:pPr algn="ctr"/>
                      <a:r>
                        <a:rPr lang="en-US" sz="1200" kern="1200" dirty="0" smtClean="0">
                          <a:solidFill>
                            <a:schemeClr val="tx1"/>
                          </a:solidFill>
                          <a:latin typeface="Brandon Grotesque Regular"/>
                          <a:ea typeface="+mn-ea"/>
                          <a:cs typeface="+mn-cs"/>
                        </a:rPr>
                        <a:t>43%</a:t>
                      </a:r>
                      <a:endParaRPr lang="en-US" sz="1200" kern="1200" dirty="0">
                        <a:solidFill>
                          <a:schemeClr val="tx1"/>
                        </a:solidFill>
                        <a:latin typeface="Brandon Grotesque Regular"/>
                        <a:ea typeface="+mn-ea"/>
                        <a:cs typeface="+mn-cs"/>
                      </a:endParaRPr>
                    </a:p>
                  </a:txBody>
                  <a:tcPr marL="45720" marR="45720" anchor="ctr">
                    <a:lnL w="12700" cap="flat" cmpd="sng" algn="ctr">
                      <a:solidFill>
                        <a:srgbClr val="0067AC"/>
                      </a:solidFill>
                      <a:prstDash val="solid"/>
                      <a:round/>
                      <a:headEnd type="none" w="med" len="med"/>
                      <a:tailEnd type="none" w="med" len="med"/>
                    </a:lnL>
                    <a:lnT w="12700" cap="flat" cmpd="sng" algn="ctr">
                      <a:solidFill>
                        <a:srgbClr val="0067AC"/>
                      </a:solidFill>
                      <a:prstDash val="solid"/>
                      <a:round/>
                      <a:headEnd type="none" w="med" len="med"/>
                      <a:tailEnd type="none" w="med" len="med"/>
                    </a:lnT>
                    <a:lnB w="12700" cap="flat" cmpd="sng" algn="ctr">
                      <a:solidFill>
                        <a:srgbClr val="0067AC"/>
                      </a:solidFill>
                      <a:prstDash val="solid"/>
                      <a:round/>
                      <a:headEnd type="none" w="med" len="med"/>
                      <a:tailEnd type="none" w="med" len="med"/>
                    </a:lnB>
                  </a:tcPr>
                </a:tc>
                <a:tc>
                  <a:txBody>
                    <a:bodyPr/>
                    <a:lstStyle/>
                    <a:p>
                      <a:pPr algn="ctr"/>
                      <a:r>
                        <a:rPr lang="en-US" sz="1200" b="1" kern="1200" dirty="0" smtClean="0">
                          <a:solidFill>
                            <a:schemeClr val="bg1"/>
                          </a:solidFill>
                          <a:latin typeface="Brandon Grotesque Regular"/>
                          <a:ea typeface="+mn-ea"/>
                          <a:cs typeface="+mn-cs"/>
                        </a:rPr>
                        <a:t>53%</a:t>
                      </a:r>
                      <a:endParaRPr lang="en-US" sz="1200" b="1" kern="1200" dirty="0">
                        <a:solidFill>
                          <a:schemeClr val="bg1"/>
                        </a:solidFill>
                        <a:latin typeface="Brandon Grotesque Regular"/>
                        <a:ea typeface="+mn-ea"/>
                        <a:cs typeface="+mn-cs"/>
                      </a:endParaRPr>
                    </a:p>
                  </a:txBody>
                  <a:tcPr marL="45720" marR="45720" anchor="ctr">
                    <a:lnR w="12700" cap="flat" cmpd="sng" algn="ctr">
                      <a:solidFill>
                        <a:srgbClr val="0067AC"/>
                      </a:solidFill>
                      <a:prstDash val="solid"/>
                      <a:round/>
                      <a:headEnd type="none" w="med" len="med"/>
                      <a:tailEnd type="none" w="med" len="med"/>
                    </a:lnR>
                    <a:lnT w="12700" cap="flat" cmpd="sng" algn="ctr">
                      <a:solidFill>
                        <a:srgbClr val="0067AC"/>
                      </a:solidFill>
                      <a:prstDash val="solid"/>
                      <a:round/>
                      <a:headEnd type="none" w="med" len="med"/>
                      <a:tailEnd type="none" w="med" len="med"/>
                    </a:lnT>
                    <a:lnB w="12700" cap="flat" cmpd="sng" algn="ctr">
                      <a:solidFill>
                        <a:srgbClr val="0067AC"/>
                      </a:solidFill>
                      <a:prstDash val="solid"/>
                      <a:round/>
                      <a:headEnd type="none" w="med" len="med"/>
                      <a:tailEnd type="none" w="med" len="med"/>
                    </a:lnB>
                    <a:solidFill>
                      <a:srgbClr val="00A8CC"/>
                    </a:solidFill>
                  </a:tcPr>
                </a:tc>
                <a:tc>
                  <a:txBody>
                    <a:bodyPr/>
                    <a:lstStyle/>
                    <a:p>
                      <a:pPr algn="ctr"/>
                      <a:r>
                        <a:rPr lang="en-US" sz="1200" b="1" kern="1200" dirty="0" smtClean="0">
                          <a:solidFill>
                            <a:schemeClr val="bg1"/>
                          </a:solidFill>
                          <a:latin typeface="Brandon Grotesque Regular"/>
                          <a:ea typeface="+mn-ea"/>
                          <a:cs typeface="+mn-cs"/>
                        </a:rPr>
                        <a:t>57%</a:t>
                      </a:r>
                      <a:endParaRPr lang="en-US" sz="1200" b="1" kern="1200" dirty="0">
                        <a:solidFill>
                          <a:schemeClr val="bg1"/>
                        </a:solidFill>
                        <a:latin typeface="Brandon Grotesque Regular"/>
                        <a:ea typeface="+mn-ea"/>
                        <a:cs typeface="+mn-cs"/>
                      </a:endParaRPr>
                    </a:p>
                  </a:txBody>
                  <a:tcPr marL="45720" marR="45720" anchor="ctr">
                    <a:lnL w="12700" cap="flat" cmpd="sng" algn="ctr">
                      <a:solidFill>
                        <a:srgbClr val="0067AC"/>
                      </a:solidFill>
                      <a:prstDash val="solid"/>
                      <a:round/>
                      <a:headEnd type="none" w="med" len="med"/>
                      <a:tailEnd type="none" w="med" len="med"/>
                    </a:lnL>
                    <a:lnT w="12700" cap="flat" cmpd="sng" algn="ctr">
                      <a:solidFill>
                        <a:srgbClr val="0067AC"/>
                      </a:solidFill>
                      <a:prstDash val="solid"/>
                      <a:round/>
                      <a:headEnd type="none" w="med" len="med"/>
                      <a:tailEnd type="none" w="med" len="med"/>
                    </a:lnT>
                    <a:lnB w="12700" cap="flat" cmpd="sng" algn="ctr">
                      <a:solidFill>
                        <a:srgbClr val="0067AC"/>
                      </a:solidFill>
                      <a:prstDash val="solid"/>
                      <a:round/>
                      <a:headEnd type="none" w="med" len="med"/>
                      <a:tailEnd type="none" w="med" len="med"/>
                    </a:lnB>
                    <a:solidFill>
                      <a:srgbClr val="00A8CC"/>
                    </a:solidFill>
                  </a:tcPr>
                </a:tc>
                <a:tc>
                  <a:txBody>
                    <a:bodyPr/>
                    <a:lstStyle/>
                    <a:p>
                      <a:pPr algn="ctr"/>
                      <a:r>
                        <a:rPr lang="en-US" sz="1200" kern="1200" dirty="0" smtClean="0">
                          <a:solidFill>
                            <a:schemeClr val="tx1"/>
                          </a:solidFill>
                          <a:latin typeface="Brandon Grotesque Regular"/>
                          <a:ea typeface="+mn-ea"/>
                          <a:cs typeface="+mn-cs"/>
                        </a:rPr>
                        <a:t>46%</a:t>
                      </a:r>
                      <a:endParaRPr lang="en-US" sz="1200" kern="1200" dirty="0">
                        <a:solidFill>
                          <a:schemeClr val="tx1"/>
                        </a:solidFill>
                        <a:latin typeface="Brandon Grotesque Regular"/>
                        <a:ea typeface="+mn-ea"/>
                        <a:cs typeface="+mn-cs"/>
                      </a:endParaRPr>
                    </a:p>
                  </a:txBody>
                  <a:tcPr marL="45720" marR="45720" anchor="ctr">
                    <a:lnT w="12700" cap="flat" cmpd="sng" algn="ctr">
                      <a:solidFill>
                        <a:srgbClr val="0067AC"/>
                      </a:solidFill>
                      <a:prstDash val="solid"/>
                      <a:round/>
                      <a:headEnd type="none" w="med" len="med"/>
                      <a:tailEnd type="none" w="med" len="med"/>
                    </a:lnT>
                    <a:lnB w="12700" cap="flat" cmpd="sng" algn="ctr">
                      <a:solidFill>
                        <a:srgbClr val="0067AC"/>
                      </a:solidFill>
                      <a:prstDash val="solid"/>
                      <a:round/>
                      <a:headEnd type="none" w="med" len="med"/>
                      <a:tailEnd type="none" w="med" len="med"/>
                    </a:lnB>
                  </a:tcPr>
                </a:tc>
                <a:tc>
                  <a:txBody>
                    <a:bodyPr/>
                    <a:lstStyle/>
                    <a:p>
                      <a:pPr algn="ctr"/>
                      <a:r>
                        <a:rPr lang="en-US" sz="1200" kern="1200" dirty="0" smtClean="0">
                          <a:solidFill>
                            <a:schemeClr val="tx1"/>
                          </a:solidFill>
                          <a:latin typeface="Brandon Grotesque Regular"/>
                          <a:ea typeface="+mn-ea"/>
                          <a:cs typeface="+mn-cs"/>
                        </a:rPr>
                        <a:t>39%</a:t>
                      </a:r>
                      <a:endParaRPr lang="en-US" sz="1200" kern="1200" dirty="0">
                        <a:solidFill>
                          <a:schemeClr val="tx1"/>
                        </a:solidFill>
                        <a:latin typeface="Brandon Grotesque Regular"/>
                        <a:ea typeface="+mn-ea"/>
                        <a:cs typeface="+mn-cs"/>
                      </a:endParaRPr>
                    </a:p>
                  </a:txBody>
                  <a:tcPr marL="45720" marR="45720" anchor="ctr">
                    <a:lnR w="12700" cap="flat" cmpd="sng" algn="ctr">
                      <a:solidFill>
                        <a:srgbClr val="0067AC"/>
                      </a:solidFill>
                      <a:prstDash val="solid"/>
                      <a:round/>
                      <a:headEnd type="none" w="med" len="med"/>
                      <a:tailEnd type="none" w="med" len="med"/>
                    </a:lnR>
                    <a:lnT w="12700" cap="flat" cmpd="sng" algn="ctr">
                      <a:solidFill>
                        <a:srgbClr val="0067AC"/>
                      </a:solidFill>
                      <a:prstDash val="solid"/>
                      <a:round/>
                      <a:headEnd type="none" w="med" len="med"/>
                      <a:tailEnd type="none" w="med" len="med"/>
                    </a:lnT>
                    <a:lnB w="12700" cap="flat" cmpd="sng" algn="ctr">
                      <a:solidFill>
                        <a:srgbClr val="0067AC"/>
                      </a:solidFill>
                      <a:prstDash val="solid"/>
                      <a:round/>
                      <a:headEnd type="none" w="med" len="med"/>
                      <a:tailEnd type="none" w="med" len="med"/>
                    </a:lnB>
                  </a:tcPr>
                </a:tc>
                <a:extLst>
                  <a:ext uri="{0D108BD9-81ED-4DB2-BD59-A6C34878D82A}">
                    <a16:rowId xmlns:a16="http://schemas.microsoft.com/office/drawing/2014/main" xmlns="" val="725003891"/>
                  </a:ext>
                </a:extLst>
              </a:tr>
            </a:tbl>
          </a:graphicData>
        </a:graphic>
      </p:graphicFrame>
      <p:sp>
        <p:nvSpPr>
          <p:cNvPr id="8" name="Rectangle 7"/>
          <p:cNvSpPr/>
          <p:nvPr/>
        </p:nvSpPr>
        <p:spPr>
          <a:xfrm>
            <a:off x="158789" y="6300970"/>
            <a:ext cx="7384929" cy="507831"/>
          </a:xfrm>
          <a:prstGeom prst="rect">
            <a:avLst/>
          </a:prstGeom>
        </p:spPr>
        <p:txBody>
          <a:bodyPr wrap="square">
            <a:spAutoFit/>
          </a:bodyPr>
          <a:lstStyle/>
          <a:p>
            <a:r>
              <a:rPr lang="en-US" sz="900" dirty="0" smtClean="0">
                <a:latin typeface="Brandon Grotesque Regular"/>
              </a:rPr>
              <a:t>* </a:t>
            </a:r>
            <a:r>
              <a:rPr lang="en-US" sz="900" dirty="0">
                <a:latin typeface="Brandon Grotesque Regular"/>
              </a:rPr>
              <a:t>H</a:t>
            </a:r>
            <a:r>
              <a:rPr lang="en-US" sz="900" dirty="0" smtClean="0">
                <a:latin typeface="Brandon Grotesque Regular"/>
              </a:rPr>
              <a:t>ighlighted cell indicates statistically significant difference between categories.</a:t>
            </a:r>
          </a:p>
          <a:p>
            <a:endParaRPr lang="en-US" sz="900" dirty="0" smtClean="0">
              <a:latin typeface="Brandon Grotesque Regular"/>
            </a:endParaRPr>
          </a:p>
          <a:p>
            <a:r>
              <a:rPr lang="en-US" sz="900" dirty="0" smtClean="0">
                <a:latin typeface="Brandon Grotesque Regular"/>
              </a:rPr>
              <a:t>Q32-38. </a:t>
            </a:r>
            <a:r>
              <a:rPr lang="en-US" sz="900" dirty="0">
                <a:latin typeface="Brandon Grotesque Regular"/>
              </a:rPr>
              <a:t>How interested are you in learning more about how </a:t>
            </a:r>
            <a:r>
              <a:rPr lang="en-US" sz="900" dirty="0">
                <a:latin typeface="Brandon Grotesque Regular"/>
              </a:rPr>
              <a:t>p</a:t>
            </a:r>
            <a:r>
              <a:rPr lang="en-US" sz="900" dirty="0" smtClean="0">
                <a:latin typeface="Brandon Grotesque Regular"/>
              </a:rPr>
              <a:t>ersonalized </a:t>
            </a:r>
            <a:r>
              <a:rPr lang="en-US" sz="900" dirty="0" smtClean="0">
                <a:latin typeface="Brandon Grotesque Regular"/>
              </a:rPr>
              <a:t>medicine </a:t>
            </a:r>
            <a:r>
              <a:rPr lang="en-US" sz="900" dirty="0">
                <a:latin typeface="Brandon Grotesque Regular"/>
              </a:rPr>
              <a:t>can be used in the following areas?</a:t>
            </a:r>
            <a:endParaRPr lang="en-US" sz="900" dirty="0" smtClean="0">
              <a:latin typeface="Brandon Grotesque Regular"/>
            </a:endParaRPr>
          </a:p>
        </p:txBody>
      </p:sp>
      <p:sp>
        <p:nvSpPr>
          <p:cNvPr id="9" name="Subtitle 2"/>
          <p:cNvSpPr>
            <a:spLocks noGrp="1"/>
          </p:cNvSpPr>
          <p:nvPr>
            <p:ph type="subTitle" idx="1"/>
          </p:nvPr>
        </p:nvSpPr>
        <p:spPr>
          <a:xfrm>
            <a:off x="378400" y="307006"/>
            <a:ext cx="8330690" cy="990981"/>
          </a:xfrm>
        </p:spPr>
        <p:txBody>
          <a:bodyPr anchor="ctr">
            <a:normAutofit/>
          </a:bodyPr>
          <a:lstStyle/>
          <a:p>
            <a:pPr algn="l"/>
            <a:r>
              <a:rPr lang="en-US" sz="2400" dirty="0" smtClean="0">
                <a:solidFill>
                  <a:srgbClr val="08436F"/>
                </a:solidFill>
                <a:latin typeface="Brandon Grotesque Regular"/>
                <a:cs typeface="Brandon Grotesque Regular"/>
              </a:rPr>
              <a:t>Interests vary somewhat by gender and age.</a:t>
            </a:r>
            <a:endParaRPr lang="en-US" sz="2400" dirty="0">
              <a:solidFill>
                <a:srgbClr val="08436F"/>
              </a:solidFill>
              <a:latin typeface="Brandon Grotesque Regular"/>
              <a:cs typeface="Brandon Grotesque Regular"/>
            </a:endParaRPr>
          </a:p>
        </p:txBody>
      </p:sp>
      <p:sp>
        <p:nvSpPr>
          <p:cNvPr id="10" name="TextBox 9"/>
          <p:cNvSpPr txBox="1"/>
          <p:nvPr/>
        </p:nvSpPr>
        <p:spPr>
          <a:xfrm>
            <a:off x="378400" y="1357250"/>
            <a:ext cx="8293404" cy="1077218"/>
          </a:xfrm>
          <a:prstGeom prst="rect">
            <a:avLst/>
          </a:prstGeom>
          <a:noFill/>
        </p:spPr>
        <p:txBody>
          <a:bodyPr wrap="square" rtlCol="0">
            <a:spAutoFit/>
          </a:bodyPr>
          <a:lstStyle/>
          <a:p>
            <a:r>
              <a:rPr lang="en-US" sz="1600" dirty="0" smtClean="0">
                <a:latin typeface="Brandon Grotesque Regular"/>
              </a:rPr>
              <a:t>Women show more intense interest than men in learning about the specific uses</a:t>
            </a:r>
            <a:r>
              <a:rPr lang="en-US" sz="1600" dirty="0">
                <a:latin typeface="Brandon Grotesque Regular"/>
              </a:rPr>
              <a:t> </a:t>
            </a:r>
            <a:r>
              <a:rPr lang="en-US" sz="1600" dirty="0" smtClean="0">
                <a:latin typeface="Brandon Grotesque Regular"/>
              </a:rPr>
              <a:t>of personalized medicine. Those age 65+ are most interested in how it can treat heart disease, whereas those 18-34 want to learn more about applications related to inherited and psychiatric disorders.</a:t>
            </a:r>
            <a:endParaRPr lang="en-US" sz="1600" dirty="0">
              <a:latin typeface="Brandon Grotesque Regular"/>
            </a:endParaRPr>
          </a:p>
        </p:txBody>
      </p:sp>
      <p:cxnSp>
        <p:nvCxnSpPr>
          <p:cNvPr id="14" name="Straight Connector 13"/>
          <p:cNvCxnSpPr/>
          <p:nvPr/>
        </p:nvCxnSpPr>
        <p:spPr>
          <a:xfrm flipV="1">
            <a:off x="1215" y="1329724"/>
            <a:ext cx="8534400" cy="4354"/>
          </a:xfrm>
          <a:prstGeom prst="line">
            <a:avLst/>
          </a:prstGeom>
          <a:ln>
            <a:solidFill>
              <a:srgbClr val="00A8CC"/>
            </a:solidFill>
            <a:prstDash val="sysDot"/>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03285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6477000" y="-740"/>
            <a:ext cx="2667000" cy="137234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cxnSp>
        <p:nvCxnSpPr>
          <p:cNvPr id="3" name="Straight Connector 2"/>
          <p:cNvCxnSpPr/>
          <p:nvPr/>
        </p:nvCxnSpPr>
        <p:spPr>
          <a:xfrm flipV="1">
            <a:off x="0" y="5584115"/>
            <a:ext cx="8534400" cy="4354"/>
          </a:xfrm>
          <a:prstGeom prst="line">
            <a:avLst/>
          </a:prstGeom>
          <a:ln>
            <a:solidFill>
              <a:srgbClr val="00A8CC"/>
            </a:solidFill>
            <a:prstDash val="sysDot"/>
          </a:ln>
          <a:effectLst/>
        </p:spPr>
        <p:style>
          <a:lnRef idx="2">
            <a:schemeClr val="accent1"/>
          </a:lnRef>
          <a:fillRef idx="0">
            <a:schemeClr val="accent1"/>
          </a:fillRef>
          <a:effectRef idx="1">
            <a:schemeClr val="accent1"/>
          </a:effectRef>
          <a:fontRef idx="minor">
            <a:schemeClr val="tx1"/>
          </a:fontRef>
        </p:style>
      </p:cxnSp>
      <p:pic>
        <p:nvPicPr>
          <p:cNvPr id="7" name="Picture 2" descr="S:\- Design Documents - Templates, Logos, Style Guide\Image Gallery\KRC Logos\KRC_LI_CMYK_P.jpg"/>
          <p:cNvPicPr>
            <a:picLocks noChangeAspect="1" noChangeArrowheads="1"/>
          </p:cNvPicPr>
          <p:nvPr/>
        </p:nvPicPr>
        <p:blipFill>
          <a:blip r:embed="rId3" cstate="print">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8671804" y="6396659"/>
            <a:ext cx="469625" cy="469625"/>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5"/>
          <p:cNvSpPr txBox="1">
            <a:spLocks/>
          </p:cNvSpPr>
          <p:nvPr/>
        </p:nvSpPr>
        <p:spPr>
          <a:xfrm>
            <a:off x="7976057" y="6519138"/>
            <a:ext cx="720470" cy="220701"/>
          </a:xfrm>
          <a:prstGeom prst="rect">
            <a:avLst/>
          </a:prstGeom>
        </p:spPr>
        <p:txBody>
          <a:bodyPr/>
          <a:lstStyle>
            <a:defPPr>
              <a:defRPr lang="en-US"/>
            </a:defPPr>
            <a:lvl1pPr marL="0" algn="r" defTabSz="914400" rtl="0" eaLnBrk="1" latinLnBrk="0" hangingPunct="1">
              <a:defRPr sz="9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5A0E975F-4CC4-A547-941D-3161D2A3D523}" type="slidenum">
              <a:rPr kumimoji="0" lang="en-US" sz="900" b="0" i="0" u="none" strike="noStrike" kern="1200" cap="none" spc="0" normalizeH="0" baseline="0" noProof="0" smtClean="0">
                <a:ln>
                  <a:noFill/>
                </a:ln>
                <a:solidFill>
                  <a:srgbClr val="00306C"/>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900" b="0" i="0" u="none" strike="noStrike" kern="1200" cap="none" spc="0" normalizeH="0" baseline="0" noProof="0" dirty="0">
              <a:ln>
                <a:noFill/>
              </a:ln>
              <a:solidFill>
                <a:srgbClr val="00306C"/>
              </a:solidFill>
              <a:effectLst/>
              <a:uLnTx/>
              <a:uFillTx/>
              <a:latin typeface="Arial"/>
              <a:ea typeface="+mn-ea"/>
              <a:cs typeface="+mn-cs"/>
            </a:endParaRPr>
          </a:p>
        </p:txBody>
      </p:sp>
      <p:cxnSp>
        <p:nvCxnSpPr>
          <p:cNvPr id="10" name="Straight Connector 9"/>
          <p:cNvCxnSpPr/>
          <p:nvPr/>
        </p:nvCxnSpPr>
        <p:spPr>
          <a:xfrm>
            <a:off x="8709090" y="6519138"/>
            <a:ext cx="0" cy="220701"/>
          </a:xfrm>
          <a:prstGeom prst="line">
            <a:avLst/>
          </a:prstGeom>
          <a:ln w="9525" cmpd="sng">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2" name="Title 3"/>
          <p:cNvSpPr txBox="1">
            <a:spLocks/>
          </p:cNvSpPr>
          <p:nvPr/>
        </p:nvSpPr>
        <p:spPr>
          <a:xfrm>
            <a:off x="359921" y="4822115"/>
            <a:ext cx="8174479" cy="762000"/>
          </a:xfrm>
          <a:prstGeom prst="rect">
            <a:avLst/>
          </a:prstGeom>
          <a:noFill/>
          <a:ln>
            <a:noFill/>
          </a:ln>
        </p:spPr>
        <p:txBody>
          <a:bodyPr vert="horz" lIns="91440" tIns="45720" rIns="91440" bIns="45720" rtlCol="0" anchor="ctr">
            <a:normAutofit/>
          </a:bodyPr>
          <a:lstStyle>
            <a:lvl1pPr algn="r" defTabSz="457200" rtl="0" eaLnBrk="1" latinLnBrk="0" hangingPunct="1">
              <a:spcBef>
                <a:spcPct val="0"/>
              </a:spcBef>
              <a:buNone/>
              <a:defRPr sz="2800" b="1" kern="1200" spc="-150">
                <a:solidFill>
                  <a:schemeClr val="bg2"/>
                </a:solidFill>
                <a:latin typeface="Arial"/>
                <a:ea typeface="+mj-ea"/>
                <a:cs typeface="Arial"/>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150" normalizeH="0" baseline="0" noProof="0" dirty="0" smtClean="0">
                <a:ln>
                  <a:noFill/>
                </a:ln>
                <a:solidFill>
                  <a:srgbClr val="00A8CC"/>
                </a:solidFill>
                <a:effectLst/>
                <a:uLnTx/>
                <a:uFillTx/>
                <a:latin typeface="Brandon Grotesque Regular"/>
              </a:rPr>
              <a:t>Excitement and Worry around Personalized</a:t>
            </a:r>
            <a:r>
              <a:rPr kumimoji="0" lang="en-US" sz="2800" b="1" i="0" u="none" strike="noStrike" kern="1200" cap="none" spc="-150" normalizeH="0" noProof="0" dirty="0" smtClean="0">
                <a:ln>
                  <a:noFill/>
                </a:ln>
                <a:solidFill>
                  <a:srgbClr val="00A8CC"/>
                </a:solidFill>
                <a:effectLst/>
                <a:uLnTx/>
                <a:uFillTx/>
                <a:latin typeface="Brandon Grotesque Regular"/>
              </a:rPr>
              <a:t> Medicine</a:t>
            </a:r>
            <a:endParaRPr kumimoji="0" lang="en-US" sz="2800" b="1" i="0" u="none" strike="noStrike" kern="1200" cap="none" spc="-150" normalizeH="0" baseline="0" noProof="0" dirty="0">
              <a:ln>
                <a:noFill/>
              </a:ln>
              <a:solidFill>
                <a:srgbClr val="00A8CC"/>
              </a:solidFill>
              <a:effectLst/>
              <a:uLnTx/>
              <a:uFillTx/>
              <a:latin typeface="Brandon Grotesque Regular"/>
            </a:endParaRPr>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flipH="1">
            <a:off x="-173779" y="186135"/>
            <a:ext cx="3705708" cy="3358151"/>
          </a:xfrm>
          <a:prstGeom prst="rect">
            <a:avLst/>
          </a:prstGeom>
        </p:spPr>
      </p:pic>
    </p:spTree>
    <p:extLst>
      <p:ext uri="{BB962C8B-B14F-4D97-AF65-F5344CB8AC3E}">
        <p14:creationId xmlns:p14="http://schemas.microsoft.com/office/powerpoint/2010/main" val="288798528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78400" y="6334472"/>
            <a:ext cx="7384929" cy="369332"/>
          </a:xfrm>
          <a:prstGeom prst="rect">
            <a:avLst/>
          </a:prstGeom>
        </p:spPr>
        <p:txBody>
          <a:bodyPr wrap="square">
            <a:spAutoFit/>
          </a:bodyPr>
          <a:lstStyle/>
          <a:p>
            <a:r>
              <a:rPr lang="en-US" sz="900" dirty="0" smtClean="0">
                <a:latin typeface="Brandon Grotesque Regular"/>
              </a:rPr>
              <a:t>Q22. </a:t>
            </a:r>
            <a:r>
              <a:rPr lang="en-US" sz="900" dirty="0">
                <a:latin typeface="Brandon Grotesque Regular"/>
              </a:rPr>
              <a:t>Is there anything about </a:t>
            </a:r>
            <a:r>
              <a:rPr lang="en-US" sz="900" dirty="0">
                <a:latin typeface="Brandon Grotesque Regular"/>
              </a:rPr>
              <a:t>p</a:t>
            </a:r>
            <a:r>
              <a:rPr lang="en-US" sz="900" dirty="0" smtClean="0">
                <a:latin typeface="Brandon Grotesque Regular"/>
              </a:rPr>
              <a:t>ersonalized </a:t>
            </a:r>
            <a:r>
              <a:rPr lang="en-US" sz="900" dirty="0" smtClean="0">
                <a:latin typeface="Brandon Grotesque Regular"/>
              </a:rPr>
              <a:t>medicine </a:t>
            </a:r>
            <a:r>
              <a:rPr lang="en-US" sz="900" dirty="0">
                <a:latin typeface="Brandon Grotesque Regular"/>
              </a:rPr>
              <a:t>that you find particularly exciting or beneficial? </a:t>
            </a:r>
            <a:r>
              <a:rPr lang="en-US" sz="900" dirty="0" smtClean="0">
                <a:latin typeface="Brandon Grotesque Regular"/>
              </a:rPr>
              <a:t>What — and </a:t>
            </a:r>
            <a:r>
              <a:rPr lang="en-US" sz="900" dirty="0">
                <a:latin typeface="Brandon Grotesque Regular"/>
              </a:rPr>
              <a:t>for what </a:t>
            </a:r>
            <a:r>
              <a:rPr lang="en-US" sz="900" dirty="0" smtClean="0">
                <a:latin typeface="Brandon Grotesque Regular"/>
              </a:rPr>
              <a:t>reasons — do </a:t>
            </a:r>
            <a:r>
              <a:rPr lang="en-US" sz="900" dirty="0">
                <a:latin typeface="Brandon Grotesque Regular"/>
              </a:rPr>
              <a:t>you find that exciting or beneficial? </a:t>
            </a:r>
          </a:p>
        </p:txBody>
      </p:sp>
      <p:pic>
        <p:nvPicPr>
          <p:cNvPr id="11" name="Picture 2" descr="S:\- Design Documents - Templates, Logos, Style Guide\Image Gallery\KRC Logos\KRC_LI_CMYK_P.jpg"/>
          <p:cNvPicPr>
            <a:picLocks noChangeAspect="1" noChangeArrowheads="1"/>
          </p:cNvPicPr>
          <p:nvPr/>
        </p:nvPicPr>
        <p:blipFill>
          <a:blip r:embed="rId3" cstate="print">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8671804" y="6396659"/>
            <a:ext cx="469625" cy="469625"/>
          </a:xfrm>
          <a:prstGeom prst="rect">
            <a:avLst/>
          </a:prstGeom>
          <a:noFill/>
          <a:extLst>
            <a:ext uri="{909E8E84-426E-40DD-AFC4-6F175D3DCCD1}">
              <a14:hiddenFill xmlns:a14="http://schemas.microsoft.com/office/drawing/2010/main">
                <a:solidFill>
                  <a:srgbClr val="FFFFFF"/>
                </a:solidFill>
              </a14:hiddenFill>
            </a:ext>
          </a:extLst>
        </p:spPr>
      </p:pic>
      <p:sp>
        <p:nvSpPr>
          <p:cNvPr id="12" name="Slide Number Placeholder 5"/>
          <p:cNvSpPr txBox="1">
            <a:spLocks/>
          </p:cNvSpPr>
          <p:nvPr/>
        </p:nvSpPr>
        <p:spPr>
          <a:xfrm>
            <a:off x="7976057" y="6519138"/>
            <a:ext cx="720470" cy="220701"/>
          </a:xfrm>
          <a:prstGeom prst="rect">
            <a:avLst/>
          </a:prstGeom>
        </p:spPr>
        <p:txBody>
          <a:bodyPr/>
          <a:lstStyle>
            <a:defPPr>
              <a:defRPr lang="en-US"/>
            </a:defPPr>
            <a:lvl1pPr marL="0" algn="r" defTabSz="914400" rtl="0" eaLnBrk="1" latinLnBrk="0" hangingPunct="1">
              <a:defRPr sz="9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5A0E975F-4CC4-A547-941D-3161D2A3D523}" type="slidenum">
              <a:rPr kumimoji="0" lang="en-US" sz="900" b="0" i="0" u="none" strike="noStrike" kern="1200" cap="none" spc="0" normalizeH="0" baseline="0" noProof="0" smtClean="0">
                <a:ln>
                  <a:noFill/>
                </a:ln>
                <a:solidFill>
                  <a:srgbClr val="00306C"/>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900" b="0" i="0" u="none" strike="noStrike" kern="1200" cap="none" spc="0" normalizeH="0" baseline="0" noProof="0" dirty="0">
              <a:ln>
                <a:noFill/>
              </a:ln>
              <a:solidFill>
                <a:srgbClr val="00306C"/>
              </a:solidFill>
              <a:effectLst/>
              <a:uLnTx/>
              <a:uFillTx/>
              <a:latin typeface="Arial"/>
              <a:ea typeface="+mn-ea"/>
              <a:cs typeface="+mn-cs"/>
            </a:endParaRPr>
          </a:p>
        </p:txBody>
      </p:sp>
      <p:cxnSp>
        <p:nvCxnSpPr>
          <p:cNvPr id="13" name="Straight Connector 12"/>
          <p:cNvCxnSpPr/>
          <p:nvPr/>
        </p:nvCxnSpPr>
        <p:spPr>
          <a:xfrm>
            <a:off x="8709090" y="6519138"/>
            <a:ext cx="0" cy="220701"/>
          </a:xfrm>
          <a:prstGeom prst="line">
            <a:avLst/>
          </a:prstGeom>
          <a:ln w="9525" cmpd="sng">
            <a:solidFill>
              <a:schemeClr val="bg2"/>
            </a:solidFill>
          </a:ln>
          <a:effectLst/>
        </p:spPr>
        <p:style>
          <a:lnRef idx="2">
            <a:schemeClr val="accent1"/>
          </a:lnRef>
          <a:fillRef idx="0">
            <a:schemeClr val="accent1"/>
          </a:fillRef>
          <a:effectRef idx="1">
            <a:schemeClr val="accent1"/>
          </a:effectRef>
          <a:fontRef idx="minor">
            <a:schemeClr val="tx1"/>
          </a:fontRef>
        </p:style>
      </p:cxnSp>
      <p:graphicFrame>
        <p:nvGraphicFramePr>
          <p:cNvPr id="5" name="Table 4"/>
          <p:cNvGraphicFramePr>
            <a:graphicFrameLocks noGrp="1"/>
          </p:cNvGraphicFramePr>
          <p:nvPr>
            <p:extLst>
              <p:ext uri="{D42A27DB-BD31-4B8C-83A1-F6EECF244321}">
                <p14:modId xmlns:p14="http://schemas.microsoft.com/office/powerpoint/2010/main" val="1975824658"/>
              </p:ext>
            </p:extLst>
          </p:nvPr>
        </p:nvGraphicFramePr>
        <p:xfrm>
          <a:off x="476078" y="1666867"/>
          <a:ext cx="6637954" cy="4154813"/>
        </p:xfrm>
        <a:graphic>
          <a:graphicData uri="http://schemas.openxmlformats.org/drawingml/2006/table">
            <a:tbl>
              <a:tblPr firstRow="1" firstCol="1" bandRow="1">
                <a:tableStyleId>{2D5ABB26-0587-4C30-8999-92F81FD0307C}</a:tableStyleId>
              </a:tblPr>
              <a:tblGrid>
                <a:gridCol w="5750986">
                  <a:extLst>
                    <a:ext uri="{9D8B030D-6E8A-4147-A177-3AD203B41FA5}">
                      <a16:colId xmlns:a16="http://schemas.microsoft.com/office/drawing/2014/main" xmlns="" val="466592931"/>
                    </a:ext>
                  </a:extLst>
                </a:gridCol>
                <a:gridCol w="886968">
                  <a:extLst>
                    <a:ext uri="{9D8B030D-6E8A-4147-A177-3AD203B41FA5}">
                      <a16:colId xmlns:a16="http://schemas.microsoft.com/office/drawing/2014/main" xmlns="" val="2622566096"/>
                    </a:ext>
                  </a:extLst>
                </a:gridCol>
              </a:tblGrid>
              <a:tr h="314333">
                <a:tc gridSpan="2">
                  <a:txBody>
                    <a:bodyPr/>
                    <a:lstStyle/>
                    <a:p>
                      <a:pPr marL="0" marR="0">
                        <a:spcBef>
                          <a:spcPts val="0"/>
                        </a:spcBef>
                        <a:spcAft>
                          <a:spcPts val="0"/>
                        </a:spcAft>
                      </a:pPr>
                      <a:r>
                        <a:rPr lang="en-US" sz="1400" b="1" dirty="0" smtClean="0">
                          <a:solidFill>
                            <a:schemeClr val="bg1"/>
                          </a:solidFill>
                          <a:effectLst/>
                          <a:latin typeface="Brandon Grotesque Regular"/>
                        </a:rPr>
                        <a:t>What is exciting or beneficial about personalized medicine?</a:t>
                      </a:r>
                      <a:endParaRPr lang="en-US" sz="800" b="1" dirty="0">
                        <a:solidFill>
                          <a:schemeClr val="bg1"/>
                        </a:solidFill>
                        <a:effectLst/>
                        <a:latin typeface="Brandon Grotesque Regular"/>
                        <a:ea typeface="Calibri" panose="020F0502020204030204" pitchFamily="34" charset="0"/>
                        <a:cs typeface="Times New Roman" panose="02020603050405020304" pitchFamily="18" charset="0"/>
                      </a:endParaRPr>
                    </a:p>
                  </a:txBody>
                  <a:tcPr marL="65699" marR="65699" marT="0" marB="0" anchor="ctr">
                    <a:solidFill>
                      <a:srgbClr val="0067AC"/>
                    </a:solidFill>
                  </a:tcPr>
                </a:tc>
                <a:tc hMerge="1">
                  <a:txBody>
                    <a:bodyPr/>
                    <a:lstStyle/>
                    <a:p>
                      <a:endParaRPr lang="en-US"/>
                    </a:p>
                  </a:txBody>
                  <a:tcPr/>
                </a:tc>
                <a:extLst>
                  <a:ext uri="{0D108BD9-81ED-4DB2-BD59-A6C34878D82A}">
                    <a16:rowId xmlns:a16="http://schemas.microsoft.com/office/drawing/2014/main" xmlns="" val="87691707"/>
                  </a:ext>
                </a:extLst>
              </a:tr>
              <a:tr h="213360">
                <a:tc>
                  <a:txBody>
                    <a:bodyPr/>
                    <a:lstStyle/>
                    <a:p>
                      <a:pPr marL="0" marR="0">
                        <a:spcBef>
                          <a:spcPts val="0"/>
                        </a:spcBef>
                        <a:spcAft>
                          <a:spcPts val="0"/>
                        </a:spcAft>
                      </a:pPr>
                      <a:r>
                        <a:rPr lang="en-US" sz="1400" b="1" dirty="0">
                          <a:solidFill>
                            <a:srgbClr val="373739"/>
                          </a:solidFill>
                          <a:effectLst/>
                          <a:latin typeface="Brandon Grotesque Regular"/>
                        </a:rPr>
                        <a:t>Individualized treatment</a:t>
                      </a:r>
                      <a:endParaRPr lang="en-US" sz="1800" b="1" dirty="0">
                        <a:solidFill>
                          <a:srgbClr val="373739"/>
                        </a:solidFill>
                        <a:effectLst/>
                        <a:latin typeface="Brandon Grotesque Regular"/>
                        <a:ea typeface="Calibri" panose="020F0502020204030204" pitchFamily="34" charset="0"/>
                        <a:cs typeface="Times New Roman" panose="02020603050405020304" pitchFamily="18" charset="0"/>
                      </a:endParaRPr>
                    </a:p>
                  </a:txBody>
                  <a:tcPr marL="65699" marR="65699" marT="0" marB="0" anchor="ctr">
                    <a:lnB w="3175" cap="flat" cmpd="sng" algn="ctr">
                      <a:solidFill>
                        <a:srgbClr val="0067AC"/>
                      </a:solidFill>
                      <a:prstDash val="solid"/>
                      <a:round/>
                      <a:headEnd type="none" w="med" len="med"/>
                      <a:tailEnd type="none" w="med" len="med"/>
                    </a:lnB>
                  </a:tcPr>
                </a:tc>
                <a:tc>
                  <a:txBody>
                    <a:bodyPr/>
                    <a:lstStyle/>
                    <a:p>
                      <a:pPr marL="0" marR="0" algn="ctr">
                        <a:spcBef>
                          <a:spcPts val="0"/>
                        </a:spcBef>
                        <a:spcAft>
                          <a:spcPts val="0"/>
                        </a:spcAft>
                      </a:pPr>
                      <a:r>
                        <a:rPr lang="en-US" sz="1400" b="1" dirty="0" smtClean="0">
                          <a:solidFill>
                            <a:srgbClr val="373739"/>
                          </a:solidFill>
                          <a:effectLst/>
                          <a:latin typeface="Brandon Grotesque Regular"/>
                        </a:rPr>
                        <a:t>31%</a:t>
                      </a:r>
                      <a:endParaRPr lang="en-US" sz="1800" b="1" dirty="0">
                        <a:solidFill>
                          <a:srgbClr val="373739"/>
                        </a:solidFill>
                        <a:effectLst/>
                        <a:latin typeface="Brandon Grotesque Regular"/>
                        <a:ea typeface="Calibri" panose="020F0502020204030204" pitchFamily="34" charset="0"/>
                        <a:cs typeface="Times New Roman" panose="02020603050405020304" pitchFamily="18" charset="0"/>
                      </a:endParaRPr>
                    </a:p>
                  </a:txBody>
                  <a:tcPr marL="65699" marR="65699" marT="0" marB="0" anchor="ctr">
                    <a:lnB w="3175" cap="flat" cmpd="sng" algn="ctr">
                      <a:solidFill>
                        <a:srgbClr val="0067AC"/>
                      </a:solidFill>
                      <a:prstDash val="solid"/>
                      <a:round/>
                      <a:headEnd type="none" w="med" len="med"/>
                      <a:tailEnd type="none" w="med" len="med"/>
                    </a:lnB>
                  </a:tcPr>
                </a:tc>
                <a:extLst>
                  <a:ext uri="{0D108BD9-81ED-4DB2-BD59-A6C34878D82A}">
                    <a16:rowId xmlns:a16="http://schemas.microsoft.com/office/drawing/2014/main" xmlns="" val="547502270"/>
                  </a:ext>
                </a:extLst>
              </a:tr>
              <a:tr h="213360">
                <a:tc>
                  <a:txBody>
                    <a:bodyPr/>
                    <a:lstStyle/>
                    <a:p>
                      <a:pPr marL="114300" marR="0" indent="-114300">
                        <a:spcBef>
                          <a:spcPts val="0"/>
                        </a:spcBef>
                        <a:spcAft>
                          <a:spcPts val="0"/>
                        </a:spcAft>
                      </a:pPr>
                      <a:r>
                        <a:rPr lang="en-US" sz="1200" dirty="0">
                          <a:solidFill>
                            <a:srgbClr val="373739"/>
                          </a:solidFill>
                          <a:effectLst/>
                          <a:latin typeface="Brandon Grotesque Regular"/>
                        </a:rPr>
                        <a:t>  Treatment that would be best suited for me; the right treatment</a:t>
                      </a:r>
                      <a:r>
                        <a:rPr lang="en-US" sz="1200" dirty="0" smtClean="0">
                          <a:solidFill>
                            <a:srgbClr val="373739"/>
                          </a:solidFill>
                          <a:effectLst/>
                          <a:latin typeface="Brandon Grotesque Regular"/>
                        </a:rPr>
                        <a:t>, </a:t>
                      </a:r>
                      <a:r>
                        <a:rPr lang="en-US" sz="1200" dirty="0">
                          <a:solidFill>
                            <a:srgbClr val="373739"/>
                          </a:solidFill>
                          <a:effectLst/>
                          <a:latin typeface="Brandon Grotesque Regular"/>
                        </a:rPr>
                        <a:t>no trial and error</a:t>
                      </a:r>
                      <a:endParaRPr lang="en-US" sz="1600" dirty="0">
                        <a:solidFill>
                          <a:srgbClr val="373739"/>
                        </a:solidFill>
                        <a:effectLst/>
                        <a:latin typeface="Brandon Grotesque Regular"/>
                        <a:ea typeface="Calibri" panose="020F0502020204030204" pitchFamily="34" charset="0"/>
                        <a:cs typeface="Times New Roman" panose="02020603050405020304" pitchFamily="18" charset="0"/>
                      </a:endParaRPr>
                    </a:p>
                  </a:txBody>
                  <a:tcPr marL="65699" marR="65699" marT="0" marB="0" anchor="ctr">
                    <a:lnT w="3175" cap="flat" cmpd="sng" algn="ctr">
                      <a:solidFill>
                        <a:srgbClr val="0067AC"/>
                      </a:solidFill>
                      <a:prstDash val="solid"/>
                      <a:round/>
                      <a:headEnd type="none" w="med" len="med"/>
                      <a:tailEnd type="none" w="med" len="med"/>
                    </a:lnT>
                  </a:tcPr>
                </a:tc>
                <a:tc>
                  <a:txBody>
                    <a:bodyPr/>
                    <a:lstStyle/>
                    <a:p>
                      <a:pPr marL="0" marR="0" algn="ctr">
                        <a:spcBef>
                          <a:spcPts val="0"/>
                        </a:spcBef>
                        <a:spcAft>
                          <a:spcPts val="0"/>
                        </a:spcAft>
                      </a:pPr>
                      <a:r>
                        <a:rPr lang="en-US" sz="1200" dirty="0" smtClean="0">
                          <a:solidFill>
                            <a:srgbClr val="373739"/>
                          </a:solidFill>
                          <a:effectLst/>
                          <a:latin typeface="Brandon Grotesque Regular"/>
                        </a:rPr>
                        <a:t>14%</a:t>
                      </a:r>
                      <a:endParaRPr lang="en-US" sz="1600" dirty="0">
                        <a:solidFill>
                          <a:srgbClr val="373739"/>
                        </a:solidFill>
                        <a:effectLst/>
                        <a:latin typeface="Brandon Grotesque Regular"/>
                        <a:ea typeface="Calibri" panose="020F0502020204030204" pitchFamily="34" charset="0"/>
                        <a:cs typeface="Times New Roman" panose="02020603050405020304" pitchFamily="18" charset="0"/>
                      </a:endParaRPr>
                    </a:p>
                  </a:txBody>
                  <a:tcPr marL="65699" marR="65699" marT="0" marB="0" anchor="ctr">
                    <a:lnT w="3175" cap="flat" cmpd="sng" algn="ctr">
                      <a:solidFill>
                        <a:srgbClr val="0067AC"/>
                      </a:solidFill>
                      <a:prstDash val="solid"/>
                      <a:round/>
                      <a:headEnd type="none" w="med" len="med"/>
                      <a:tailEnd type="none" w="med" len="med"/>
                    </a:lnT>
                  </a:tcPr>
                </a:tc>
                <a:extLst>
                  <a:ext uri="{0D108BD9-81ED-4DB2-BD59-A6C34878D82A}">
                    <a16:rowId xmlns:a16="http://schemas.microsoft.com/office/drawing/2014/main" xmlns="" val="3097441712"/>
                  </a:ext>
                </a:extLst>
              </a:tr>
              <a:tr h="213360">
                <a:tc>
                  <a:txBody>
                    <a:bodyPr/>
                    <a:lstStyle/>
                    <a:p>
                      <a:pPr marL="114300" marR="0" indent="-114300">
                        <a:spcBef>
                          <a:spcPts val="0"/>
                        </a:spcBef>
                        <a:spcAft>
                          <a:spcPts val="0"/>
                        </a:spcAft>
                      </a:pPr>
                      <a:r>
                        <a:rPr lang="en-US" sz="1200" dirty="0">
                          <a:solidFill>
                            <a:srgbClr val="373739"/>
                          </a:solidFill>
                          <a:effectLst/>
                          <a:latin typeface="Brandon Grotesque Regular"/>
                        </a:rPr>
                        <a:t>  </a:t>
                      </a:r>
                      <a:r>
                        <a:rPr lang="en-US" sz="1200" dirty="0" smtClean="0">
                          <a:solidFill>
                            <a:srgbClr val="373739"/>
                          </a:solidFill>
                          <a:effectLst/>
                          <a:latin typeface="Brandon Grotesque Regular"/>
                        </a:rPr>
                        <a:t>Preventive </a:t>
                      </a:r>
                      <a:r>
                        <a:rPr lang="en-US" sz="1200" dirty="0">
                          <a:solidFill>
                            <a:srgbClr val="373739"/>
                          </a:solidFill>
                          <a:effectLst/>
                          <a:latin typeface="Brandon Grotesque Regular"/>
                        </a:rPr>
                        <a:t>medicine—the ability to </a:t>
                      </a:r>
                      <a:r>
                        <a:rPr lang="en-US" sz="1200" dirty="0" smtClean="0">
                          <a:solidFill>
                            <a:srgbClr val="373739"/>
                          </a:solidFill>
                          <a:effectLst/>
                          <a:latin typeface="Brandon Grotesque Regular"/>
                        </a:rPr>
                        <a:t>prevent, </a:t>
                      </a:r>
                      <a:r>
                        <a:rPr lang="en-US" sz="1200" dirty="0">
                          <a:solidFill>
                            <a:srgbClr val="373739"/>
                          </a:solidFill>
                          <a:effectLst/>
                          <a:latin typeface="Brandon Grotesque Regular"/>
                        </a:rPr>
                        <a:t>diagnose before onset of disease</a:t>
                      </a:r>
                      <a:endParaRPr lang="en-US" sz="1600" dirty="0">
                        <a:solidFill>
                          <a:srgbClr val="373739"/>
                        </a:solidFill>
                        <a:effectLst/>
                        <a:latin typeface="Brandon Grotesque Regular"/>
                        <a:ea typeface="Calibri" panose="020F0502020204030204" pitchFamily="34" charset="0"/>
                        <a:cs typeface="Times New Roman" panose="02020603050405020304" pitchFamily="18" charset="0"/>
                      </a:endParaRPr>
                    </a:p>
                  </a:txBody>
                  <a:tcPr marL="65699" marR="65699" marT="0" marB="0" anchor="ctr"/>
                </a:tc>
                <a:tc>
                  <a:txBody>
                    <a:bodyPr/>
                    <a:lstStyle/>
                    <a:p>
                      <a:pPr marL="0" marR="0" algn="ctr">
                        <a:spcBef>
                          <a:spcPts val="0"/>
                        </a:spcBef>
                        <a:spcAft>
                          <a:spcPts val="0"/>
                        </a:spcAft>
                      </a:pPr>
                      <a:r>
                        <a:rPr lang="en-US" sz="1200" dirty="0" smtClean="0">
                          <a:solidFill>
                            <a:srgbClr val="373739"/>
                          </a:solidFill>
                          <a:effectLst/>
                          <a:latin typeface="Brandon Grotesque Regular"/>
                        </a:rPr>
                        <a:t>9%</a:t>
                      </a:r>
                      <a:endParaRPr lang="en-US" sz="1600" dirty="0">
                        <a:solidFill>
                          <a:srgbClr val="373739"/>
                        </a:solidFill>
                        <a:effectLst/>
                        <a:latin typeface="Brandon Grotesque Regular"/>
                        <a:ea typeface="Calibri" panose="020F0502020204030204" pitchFamily="34" charset="0"/>
                        <a:cs typeface="Times New Roman" panose="02020603050405020304" pitchFamily="18" charset="0"/>
                      </a:endParaRPr>
                    </a:p>
                  </a:txBody>
                  <a:tcPr marL="65699" marR="65699" marT="0" marB="0" anchor="ctr"/>
                </a:tc>
                <a:extLst>
                  <a:ext uri="{0D108BD9-81ED-4DB2-BD59-A6C34878D82A}">
                    <a16:rowId xmlns:a16="http://schemas.microsoft.com/office/drawing/2014/main" xmlns="" val="3846313343"/>
                  </a:ext>
                </a:extLst>
              </a:tr>
              <a:tr h="213360">
                <a:tc>
                  <a:txBody>
                    <a:bodyPr/>
                    <a:lstStyle/>
                    <a:p>
                      <a:pPr marL="114300" marR="0" indent="-114300">
                        <a:spcBef>
                          <a:spcPts val="0"/>
                        </a:spcBef>
                        <a:spcAft>
                          <a:spcPts val="0"/>
                        </a:spcAft>
                      </a:pPr>
                      <a:r>
                        <a:rPr lang="en-US" sz="1200" dirty="0">
                          <a:solidFill>
                            <a:srgbClr val="373739"/>
                          </a:solidFill>
                          <a:effectLst/>
                          <a:latin typeface="Brandon Grotesque Regular"/>
                        </a:rPr>
                        <a:t>  Genetic testing/testing for specific disease that runs in my family</a:t>
                      </a:r>
                      <a:endParaRPr lang="en-US" sz="1600" dirty="0">
                        <a:solidFill>
                          <a:srgbClr val="373739"/>
                        </a:solidFill>
                        <a:effectLst/>
                        <a:latin typeface="Brandon Grotesque Regular"/>
                        <a:ea typeface="Calibri" panose="020F0502020204030204" pitchFamily="34" charset="0"/>
                        <a:cs typeface="Times New Roman" panose="02020603050405020304" pitchFamily="18" charset="0"/>
                      </a:endParaRPr>
                    </a:p>
                  </a:txBody>
                  <a:tcPr marL="65699" marR="65699" marT="0" marB="0" anchor="ctr"/>
                </a:tc>
                <a:tc>
                  <a:txBody>
                    <a:bodyPr/>
                    <a:lstStyle/>
                    <a:p>
                      <a:pPr marL="0" marR="0" algn="ctr">
                        <a:spcBef>
                          <a:spcPts val="0"/>
                        </a:spcBef>
                        <a:spcAft>
                          <a:spcPts val="0"/>
                        </a:spcAft>
                      </a:pPr>
                      <a:r>
                        <a:rPr lang="en-US" sz="1200" dirty="0" smtClean="0">
                          <a:solidFill>
                            <a:srgbClr val="373739"/>
                          </a:solidFill>
                          <a:effectLst/>
                          <a:latin typeface="Brandon Grotesque Regular"/>
                        </a:rPr>
                        <a:t>6%</a:t>
                      </a:r>
                      <a:endParaRPr lang="en-US" sz="1600" dirty="0">
                        <a:solidFill>
                          <a:srgbClr val="373739"/>
                        </a:solidFill>
                        <a:effectLst/>
                        <a:latin typeface="Brandon Grotesque Regular"/>
                        <a:ea typeface="Calibri" panose="020F0502020204030204" pitchFamily="34" charset="0"/>
                        <a:cs typeface="Times New Roman" panose="02020603050405020304" pitchFamily="18" charset="0"/>
                      </a:endParaRPr>
                    </a:p>
                  </a:txBody>
                  <a:tcPr marL="65699" marR="65699" marT="0" marB="0" anchor="ctr"/>
                </a:tc>
                <a:extLst>
                  <a:ext uri="{0D108BD9-81ED-4DB2-BD59-A6C34878D82A}">
                    <a16:rowId xmlns:a16="http://schemas.microsoft.com/office/drawing/2014/main" xmlns="" val="1676352855"/>
                  </a:ext>
                </a:extLst>
              </a:tr>
              <a:tr h="213360">
                <a:tc>
                  <a:txBody>
                    <a:bodyPr/>
                    <a:lstStyle/>
                    <a:p>
                      <a:pPr marL="114300" marR="0" indent="-114300">
                        <a:spcBef>
                          <a:spcPts val="0"/>
                        </a:spcBef>
                        <a:spcAft>
                          <a:spcPts val="0"/>
                        </a:spcAft>
                      </a:pPr>
                      <a:r>
                        <a:rPr lang="en-US" sz="1200" dirty="0">
                          <a:solidFill>
                            <a:srgbClr val="373739"/>
                          </a:solidFill>
                          <a:effectLst/>
                          <a:latin typeface="Brandon Grotesque Regular"/>
                        </a:rPr>
                        <a:t>  Targeted therapy/targeted treatment</a:t>
                      </a:r>
                      <a:endParaRPr lang="en-US" sz="1600" dirty="0">
                        <a:solidFill>
                          <a:srgbClr val="373739"/>
                        </a:solidFill>
                        <a:effectLst/>
                        <a:latin typeface="Brandon Grotesque Regular"/>
                        <a:ea typeface="Calibri" panose="020F0502020204030204" pitchFamily="34" charset="0"/>
                        <a:cs typeface="Times New Roman" panose="02020603050405020304" pitchFamily="18" charset="0"/>
                      </a:endParaRPr>
                    </a:p>
                  </a:txBody>
                  <a:tcPr marL="65699" marR="65699" marT="0" marB="0" anchor="ctr"/>
                </a:tc>
                <a:tc>
                  <a:txBody>
                    <a:bodyPr/>
                    <a:lstStyle/>
                    <a:p>
                      <a:pPr marL="0" marR="0" algn="ctr">
                        <a:spcBef>
                          <a:spcPts val="0"/>
                        </a:spcBef>
                        <a:spcAft>
                          <a:spcPts val="0"/>
                        </a:spcAft>
                      </a:pPr>
                      <a:r>
                        <a:rPr lang="en-US" sz="1200" dirty="0" smtClean="0">
                          <a:solidFill>
                            <a:srgbClr val="373739"/>
                          </a:solidFill>
                          <a:effectLst/>
                          <a:latin typeface="Brandon Grotesque Regular"/>
                        </a:rPr>
                        <a:t>3%</a:t>
                      </a:r>
                      <a:endParaRPr lang="en-US" sz="1600" dirty="0">
                        <a:solidFill>
                          <a:srgbClr val="373739"/>
                        </a:solidFill>
                        <a:effectLst/>
                        <a:latin typeface="Brandon Grotesque Regular"/>
                        <a:ea typeface="Calibri" panose="020F0502020204030204" pitchFamily="34" charset="0"/>
                        <a:cs typeface="Times New Roman" panose="02020603050405020304" pitchFamily="18" charset="0"/>
                      </a:endParaRPr>
                    </a:p>
                  </a:txBody>
                  <a:tcPr marL="65699" marR="65699" marT="0" marB="0" anchor="ctr"/>
                </a:tc>
                <a:extLst>
                  <a:ext uri="{0D108BD9-81ED-4DB2-BD59-A6C34878D82A}">
                    <a16:rowId xmlns:a16="http://schemas.microsoft.com/office/drawing/2014/main" xmlns="" val="2983941861"/>
                  </a:ext>
                </a:extLst>
              </a:tr>
              <a:tr h="213360">
                <a:tc>
                  <a:txBody>
                    <a:bodyPr/>
                    <a:lstStyle/>
                    <a:p>
                      <a:pPr marL="114300" marR="0" indent="-114300">
                        <a:spcBef>
                          <a:spcPts val="0"/>
                        </a:spcBef>
                        <a:spcAft>
                          <a:spcPts val="0"/>
                        </a:spcAft>
                      </a:pPr>
                      <a:r>
                        <a:rPr lang="en-US" sz="1200" dirty="0">
                          <a:solidFill>
                            <a:srgbClr val="373739"/>
                          </a:solidFill>
                          <a:effectLst/>
                          <a:latin typeface="Brandon Grotesque Regular"/>
                        </a:rPr>
                        <a:t>  Individualized treatment/aimed at the </a:t>
                      </a:r>
                      <a:r>
                        <a:rPr lang="en-US" sz="1200" dirty="0" smtClean="0">
                          <a:solidFill>
                            <a:srgbClr val="373739"/>
                          </a:solidFill>
                          <a:effectLst/>
                          <a:latin typeface="Brandon Grotesque Regular"/>
                        </a:rPr>
                        <a:t>individual</a:t>
                      </a:r>
                      <a:endParaRPr lang="en-US" sz="1600" dirty="0">
                        <a:solidFill>
                          <a:srgbClr val="373739"/>
                        </a:solidFill>
                        <a:effectLst/>
                        <a:latin typeface="Brandon Grotesque Regular"/>
                        <a:ea typeface="Calibri" panose="020F0502020204030204" pitchFamily="34" charset="0"/>
                        <a:cs typeface="Times New Roman" panose="02020603050405020304" pitchFamily="18" charset="0"/>
                      </a:endParaRPr>
                    </a:p>
                  </a:txBody>
                  <a:tcPr marL="65699" marR="65699" marT="0" marB="0" anchor="ctr"/>
                </a:tc>
                <a:tc>
                  <a:txBody>
                    <a:bodyPr/>
                    <a:lstStyle/>
                    <a:p>
                      <a:pPr marL="0" marR="0" algn="ctr">
                        <a:spcBef>
                          <a:spcPts val="0"/>
                        </a:spcBef>
                        <a:spcAft>
                          <a:spcPts val="0"/>
                        </a:spcAft>
                      </a:pPr>
                      <a:r>
                        <a:rPr lang="en-US" sz="1200" dirty="0" smtClean="0">
                          <a:solidFill>
                            <a:srgbClr val="373739"/>
                          </a:solidFill>
                          <a:effectLst/>
                          <a:latin typeface="Brandon Grotesque Regular"/>
                        </a:rPr>
                        <a:t>3%</a:t>
                      </a:r>
                      <a:endParaRPr lang="en-US" sz="1600" dirty="0">
                        <a:solidFill>
                          <a:srgbClr val="373739"/>
                        </a:solidFill>
                        <a:effectLst/>
                        <a:latin typeface="Brandon Grotesque Regular"/>
                        <a:ea typeface="Calibri" panose="020F0502020204030204" pitchFamily="34" charset="0"/>
                        <a:cs typeface="Times New Roman" panose="02020603050405020304" pitchFamily="18" charset="0"/>
                      </a:endParaRPr>
                    </a:p>
                  </a:txBody>
                  <a:tcPr marL="65699" marR="65699" marT="0" marB="0" anchor="ctr"/>
                </a:tc>
                <a:extLst>
                  <a:ext uri="{0D108BD9-81ED-4DB2-BD59-A6C34878D82A}">
                    <a16:rowId xmlns:a16="http://schemas.microsoft.com/office/drawing/2014/main" xmlns="" val="2931910304"/>
                  </a:ext>
                </a:extLst>
              </a:tr>
              <a:tr h="213360">
                <a:tc>
                  <a:txBody>
                    <a:bodyPr/>
                    <a:lstStyle/>
                    <a:p>
                      <a:pPr marL="0" marR="0">
                        <a:spcBef>
                          <a:spcPts val="0"/>
                        </a:spcBef>
                        <a:spcAft>
                          <a:spcPts val="0"/>
                        </a:spcAft>
                      </a:pPr>
                      <a:r>
                        <a:rPr lang="en-US" sz="1400" b="1" dirty="0">
                          <a:solidFill>
                            <a:srgbClr val="373739"/>
                          </a:solidFill>
                          <a:effectLst/>
                          <a:latin typeface="Brandon Grotesque Regular"/>
                        </a:rPr>
                        <a:t>Effectiveness</a:t>
                      </a:r>
                      <a:endParaRPr lang="en-US" sz="1800" b="1" dirty="0">
                        <a:solidFill>
                          <a:srgbClr val="373739"/>
                        </a:solidFill>
                        <a:effectLst/>
                        <a:latin typeface="Brandon Grotesque Regular"/>
                        <a:ea typeface="Calibri" panose="020F0502020204030204" pitchFamily="34" charset="0"/>
                        <a:cs typeface="Times New Roman" panose="02020603050405020304" pitchFamily="18" charset="0"/>
                      </a:endParaRPr>
                    </a:p>
                  </a:txBody>
                  <a:tcPr marL="65699" marR="65699" marT="0" marB="0" anchor="ctr">
                    <a:lnB w="3175" cap="flat" cmpd="sng" algn="ctr">
                      <a:solidFill>
                        <a:srgbClr val="0067AC"/>
                      </a:solidFill>
                      <a:prstDash val="solid"/>
                      <a:round/>
                      <a:headEnd type="none" w="med" len="med"/>
                      <a:tailEnd type="none" w="med" len="med"/>
                    </a:lnB>
                  </a:tcPr>
                </a:tc>
                <a:tc>
                  <a:txBody>
                    <a:bodyPr/>
                    <a:lstStyle/>
                    <a:p>
                      <a:pPr marL="0" marR="0" algn="ctr">
                        <a:spcBef>
                          <a:spcPts val="0"/>
                        </a:spcBef>
                        <a:spcAft>
                          <a:spcPts val="0"/>
                        </a:spcAft>
                      </a:pPr>
                      <a:r>
                        <a:rPr lang="en-US" sz="1400" b="1" dirty="0" smtClean="0">
                          <a:solidFill>
                            <a:srgbClr val="373739"/>
                          </a:solidFill>
                          <a:effectLst/>
                          <a:latin typeface="Brandon Grotesque Regular"/>
                        </a:rPr>
                        <a:t>17%</a:t>
                      </a:r>
                      <a:endParaRPr lang="en-US" sz="1800" b="1" dirty="0">
                        <a:solidFill>
                          <a:srgbClr val="373739"/>
                        </a:solidFill>
                        <a:effectLst/>
                        <a:latin typeface="Brandon Grotesque Regular"/>
                        <a:ea typeface="Calibri" panose="020F0502020204030204" pitchFamily="34" charset="0"/>
                        <a:cs typeface="Times New Roman" panose="02020603050405020304" pitchFamily="18" charset="0"/>
                      </a:endParaRPr>
                    </a:p>
                  </a:txBody>
                  <a:tcPr marL="65699" marR="65699" marT="0" marB="0" anchor="ctr">
                    <a:lnB w="3175" cap="flat" cmpd="sng" algn="ctr">
                      <a:solidFill>
                        <a:srgbClr val="0067AC"/>
                      </a:solidFill>
                      <a:prstDash val="solid"/>
                      <a:round/>
                      <a:headEnd type="none" w="med" len="med"/>
                      <a:tailEnd type="none" w="med" len="med"/>
                    </a:lnB>
                  </a:tcPr>
                </a:tc>
                <a:extLst>
                  <a:ext uri="{0D108BD9-81ED-4DB2-BD59-A6C34878D82A}">
                    <a16:rowId xmlns:a16="http://schemas.microsoft.com/office/drawing/2014/main" xmlns="" val="829545496"/>
                  </a:ext>
                </a:extLst>
              </a:tr>
              <a:tr h="213360">
                <a:tc>
                  <a:txBody>
                    <a:bodyPr/>
                    <a:lstStyle/>
                    <a:p>
                      <a:pPr marL="114300" marR="0" indent="-114300">
                        <a:spcBef>
                          <a:spcPts val="0"/>
                        </a:spcBef>
                        <a:spcAft>
                          <a:spcPts val="0"/>
                        </a:spcAft>
                      </a:pPr>
                      <a:r>
                        <a:rPr lang="en-US" sz="1200" dirty="0">
                          <a:solidFill>
                            <a:srgbClr val="373739"/>
                          </a:solidFill>
                          <a:effectLst/>
                          <a:latin typeface="Brandon Grotesque Regular"/>
                        </a:rPr>
                        <a:t>  More effective and better treatments that work better</a:t>
                      </a:r>
                      <a:endParaRPr lang="en-US" sz="1600" dirty="0">
                        <a:solidFill>
                          <a:srgbClr val="373739"/>
                        </a:solidFill>
                        <a:effectLst/>
                        <a:latin typeface="Brandon Grotesque Regular"/>
                        <a:ea typeface="Calibri" panose="020F0502020204030204" pitchFamily="34" charset="0"/>
                        <a:cs typeface="Times New Roman" panose="02020603050405020304" pitchFamily="18" charset="0"/>
                      </a:endParaRPr>
                    </a:p>
                  </a:txBody>
                  <a:tcPr marL="65699" marR="65699" marT="0" marB="0" anchor="ctr">
                    <a:lnT w="3175" cap="flat" cmpd="sng" algn="ctr">
                      <a:solidFill>
                        <a:srgbClr val="0067AC"/>
                      </a:solidFill>
                      <a:prstDash val="solid"/>
                      <a:round/>
                      <a:headEnd type="none" w="med" len="med"/>
                      <a:tailEnd type="none" w="med" len="med"/>
                    </a:lnT>
                  </a:tcPr>
                </a:tc>
                <a:tc>
                  <a:txBody>
                    <a:bodyPr/>
                    <a:lstStyle/>
                    <a:p>
                      <a:pPr marL="0" marR="0" algn="ctr">
                        <a:spcBef>
                          <a:spcPts val="0"/>
                        </a:spcBef>
                        <a:spcAft>
                          <a:spcPts val="0"/>
                        </a:spcAft>
                      </a:pPr>
                      <a:r>
                        <a:rPr lang="en-US" sz="1200" dirty="0" smtClean="0">
                          <a:solidFill>
                            <a:srgbClr val="373739"/>
                          </a:solidFill>
                          <a:effectLst/>
                          <a:latin typeface="Brandon Grotesque Regular"/>
                        </a:rPr>
                        <a:t>7%</a:t>
                      </a:r>
                      <a:endParaRPr lang="en-US" sz="1600" dirty="0">
                        <a:solidFill>
                          <a:srgbClr val="373739"/>
                        </a:solidFill>
                        <a:effectLst/>
                        <a:latin typeface="Brandon Grotesque Regular"/>
                        <a:ea typeface="Calibri" panose="020F0502020204030204" pitchFamily="34" charset="0"/>
                        <a:cs typeface="Times New Roman" panose="02020603050405020304" pitchFamily="18" charset="0"/>
                      </a:endParaRPr>
                    </a:p>
                  </a:txBody>
                  <a:tcPr marL="65699" marR="65699" marT="0" marB="0" anchor="ctr">
                    <a:lnT w="3175" cap="flat" cmpd="sng" algn="ctr">
                      <a:solidFill>
                        <a:srgbClr val="0067AC"/>
                      </a:solidFill>
                      <a:prstDash val="solid"/>
                      <a:round/>
                      <a:headEnd type="none" w="med" len="med"/>
                      <a:tailEnd type="none" w="med" len="med"/>
                    </a:lnT>
                  </a:tcPr>
                </a:tc>
                <a:extLst>
                  <a:ext uri="{0D108BD9-81ED-4DB2-BD59-A6C34878D82A}">
                    <a16:rowId xmlns:a16="http://schemas.microsoft.com/office/drawing/2014/main" xmlns="" val="3824494920"/>
                  </a:ext>
                </a:extLst>
              </a:tr>
              <a:tr h="213360">
                <a:tc>
                  <a:txBody>
                    <a:bodyPr/>
                    <a:lstStyle/>
                    <a:p>
                      <a:pPr marL="114300" marR="0" indent="-114300">
                        <a:spcBef>
                          <a:spcPts val="0"/>
                        </a:spcBef>
                        <a:spcAft>
                          <a:spcPts val="0"/>
                        </a:spcAft>
                      </a:pPr>
                      <a:r>
                        <a:rPr lang="en-US" sz="1200" dirty="0">
                          <a:solidFill>
                            <a:srgbClr val="373739"/>
                          </a:solidFill>
                          <a:effectLst/>
                          <a:latin typeface="Brandon Grotesque Regular"/>
                        </a:rPr>
                        <a:t>  Better health/healthier, will feel better</a:t>
                      </a:r>
                      <a:endParaRPr lang="en-US" sz="1600" dirty="0">
                        <a:solidFill>
                          <a:srgbClr val="373739"/>
                        </a:solidFill>
                        <a:effectLst/>
                        <a:latin typeface="Brandon Grotesque Regular"/>
                        <a:ea typeface="Calibri" panose="020F0502020204030204" pitchFamily="34" charset="0"/>
                        <a:cs typeface="Times New Roman" panose="02020603050405020304" pitchFamily="18" charset="0"/>
                      </a:endParaRPr>
                    </a:p>
                  </a:txBody>
                  <a:tcPr marL="65699" marR="65699" marT="0" marB="0" anchor="ctr"/>
                </a:tc>
                <a:tc>
                  <a:txBody>
                    <a:bodyPr/>
                    <a:lstStyle/>
                    <a:p>
                      <a:pPr marL="0" marR="0" algn="ctr">
                        <a:spcBef>
                          <a:spcPts val="0"/>
                        </a:spcBef>
                        <a:spcAft>
                          <a:spcPts val="0"/>
                        </a:spcAft>
                      </a:pPr>
                      <a:r>
                        <a:rPr lang="en-US" sz="1200" dirty="0" smtClean="0">
                          <a:solidFill>
                            <a:srgbClr val="373739"/>
                          </a:solidFill>
                          <a:effectLst/>
                          <a:latin typeface="Brandon Grotesque Regular"/>
                        </a:rPr>
                        <a:t>5%</a:t>
                      </a:r>
                      <a:endParaRPr lang="en-US" sz="1600" dirty="0">
                        <a:solidFill>
                          <a:srgbClr val="373739"/>
                        </a:solidFill>
                        <a:effectLst/>
                        <a:latin typeface="Brandon Grotesque Regular"/>
                        <a:ea typeface="Calibri" panose="020F0502020204030204" pitchFamily="34" charset="0"/>
                        <a:cs typeface="Times New Roman" panose="02020603050405020304" pitchFamily="18" charset="0"/>
                      </a:endParaRPr>
                    </a:p>
                  </a:txBody>
                  <a:tcPr marL="65699" marR="65699" marT="0" marB="0" anchor="ctr"/>
                </a:tc>
                <a:extLst>
                  <a:ext uri="{0D108BD9-81ED-4DB2-BD59-A6C34878D82A}">
                    <a16:rowId xmlns:a16="http://schemas.microsoft.com/office/drawing/2014/main" xmlns="" val="2195840816"/>
                  </a:ext>
                </a:extLst>
              </a:tr>
              <a:tr h="213360">
                <a:tc>
                  <a:txBody>
                    <a:bodyPr/>
                    <a:lstStyle/>
                    <a:p>
                      <a:pPr marL="114300" marR="0" indent="-114300">
                        <a:spcBef>
                          <a:spcPts val="0"/>
                        </a:spcBef>
                        <a:spcAft>
                          <a:spcPts val="0"/>
                        </a:spcAft>
                      </a:pPr>
                      <a:r>
                        <a:rPr lang="en-US" sz="1200" dirty="0">
                          <a:solidFill>
                            <a:srgbClr val="373739"/>
                          </a:solidFill>
                          <a:effectLst/>
                          <a:latin typeface="Brandon Grotesque Regular"/>
                        </a:rPr>
                        <a:t>  Cures for diseases</a:t>
                      </a:r>
                      <a:endParaRPr lang="en-US" sz="1600" dirty="0">
                        <a:solidFill>
                          <a:srgbClr val="373739"/>
                        </a:solidFill>
                        <a:effectLst/>
                        <a:latin typeface="Brandon Grotesque Regular"/>
                        <a:ea typeface="Calibri" panose="020F0502020204030204" pitchFamily="34" charset="0"/>
                        <a:cs typeface="Times New Roman" panose="02020603050405020304" pitchFamily="18" charset="0"/>
                      </a:endParaRPr>
                    </a:p>
                  </a:txBody>
                  <a:tcPr marL="65699" marR="65699" marT="0" marB="0" anchor="ctr"/>
                </a:tc>
                <a:tc>
                  <a:txBody>
                    <a:bodyPr/>
                    <a:lstStyle/>
                    <a:p>
                      <a:pPr marL="0" marR="0" algn="ctr">
                        <a:spcBef>
                          <a:spcPts val="0"/>
                        </a:spcBef>
                        <a:spcAft>
                          <a:spcPts val="0"/>
                        </a:spcAft>
                      </a:pPr>
                      <a:r>
                        <a:rPr lang="en-US" sz="1200" dirty="0" smtClean="0">
                          <a:solidFill>
                            <a:srgbClr val="373739"/>
                          </a:solidFill>
                          <a:effectLst/>
                          <a:latin typeface="Brandon Grotesque Regular"/>
                        </a:rPr>
                        <a:t>3%</a:t>
                      </a:r>
                      <a:endParaRPr lang="en-US" sz="1600" dirty="0">
                        <a:solidFill>
                          <a:srgbClr val="373739"/>
                        </a:solidFill>
                        <a:effectLst/>
                        <a:latin typeface="Brandon Grotesque Regular"/>
                        <a:ea typeface="Calibri" panose="020F0502020204030204" pitchFamily="34" charset="0"/>
                        <a:cs typeface="Times New Roman" panose="02020603050405020304" pitchFamily="18" charset="0"/>
                      </a:endParaRPr>
                    </a:p>
                  </a:txBody>
                  <a:tcPr marL="65699" marR="65699" marT="0" marB="0" anchor="ctr"/>
                </a:tc>
                <a:extLst>
                  <a:ext uri="{0D108BD9-81ED-4DB2-BD59-A6C34878D82A}">
                    <a16:rowId xmlns:a16="http://schemas.microsoft.com/office/drawing/2014/main" xmlns="" val="1534521371"/>
                  </a:ext>
                </a:extLst>
              </a:tr>
              <a:tr h="213360">
                <a:tc>
                  <a:txBody>
                    <a:bodyPr/>
                    <a:lstStyle/>
                    <a:p>
                      <a:pPr marL="114300" marR="0" indent="-114300">
                        <a:spcBef>
                          <a:spcPts val="0"/>
                        </a:spcBef>
                        <a:spcAft>
                          <a:spcPts val="0"/>
                        </a:spcAft>
                      </a:pPr>
                      <a:r>
                        <a:rPr lang="en-US" sz="1200" dirty="0">
                          <a:solidFill>
                            <a:srgbClr val="373739"/>
                          </a:solidFill>
                          <a:effectLst/>
                          <a:latin typeface="Brandon Grotesque Regular"/>
                        </a:rPr>
                        <a:t>  Live better, live longer</a:t>
                      </a:r>
                      <a:endParaRPr lang="en-US" sz="1600" dirty="0">
                        <a:solidFill>
                          <a:srgbClr val="373739"/>
                        </a:solidFill>
                        <a:effectLst/>
                        <a:latin typeface="Brandon Grotesque Regular"/>
                        <a:ea typeface="Calibri" panose="020F0502020204030204" pitchFamily="34" charset="0"/>
                        <a:cs typeface="Times New Roman" panose="02020603050405020304" pitchFamily="18" charset="0"/>
                      </a:endParaRPr>
                    </a:p>
                  </a:txBody>
                  <a:tcPr marL="65699" marR="65699" marT="0" marB="0" anchor="ctr"/>
                </a:tc>
                <a:tc>
                  <a:txBody>
                    <a:bodyPr/>
                    <a:lstStyle/>
                    <a:p>
                      <a:pPr marL="0" marR="0" algn="ctr">
                        <a:spcBef>
                          <a:spcPts val="0"/>
                        </a:spcBef>
                        <a:spcAft>
                          <a:spcPts val="0"/>
                        </a:spcAft>
                      </a:pPr>
                      <a:r>
                        <a:rPr lang="en-US" sz="1200" dirty="0" smtClean="0">
                          <a:solidFill>
                            <a:srgbClr val="373739"/>
                          </a:solidFill>
                          <a:effectLst/>
                          <a:latin typeface="Brandon Grotesque Regular"/>
                        </a:rPr>
                        <a:t>3%</a:t>
                      </a:r>
                      <a:endParaRPr lang="en-US" sz="1600" dirty="0">
                        <a:solidFill>
                          <a:srgbClr val="373739"/>
                        </a:solidFill>
                        <a:effectLst/>
                        <a:latin typeface="Brandon Grotesque Regular"/>
                        <a:ea typeface="Calibri" panose="020F0502020204030204" pitchFamily="34" charset="0"/>
                        <a:cs typeface="Times New Roman" panose="02020603050405020304" pitchFamily="18" charset="0"/>
                      </a:endParaRPr>
                    </a:p>
                  </a:txBody>
                  <a:tcPr marL="65699" marR="65699" marT="0" marB="0" anchor="ctr"/>
                </a:tc>
                <a:extLst>
                  <a:ext uri="{0D108BD9-81ED-4DB2-BD59-A6C34878D82A}">
                    <a16:rowId xmlns:a16="http://schemas.microsoft.com/office/drawing/2014/main" xmlns="" val="3771864529"/>
                  </a:ext>
                </a:extLst>
              </a:tr>
              <a:tr h="213360">
                <a:tc>
                  <a:txBody>
                    <a:bodyPr/>
                    <a:lstStyle/>
                    <a:p>
                      <a:pPr marL="0" marR="0" algn="l" defTabSz="457200" rtl="0" eaLnBrk="1" latinLnBrk="0" hangingPunct="1">
                        <a:spcBef>
                          <a:spcPts val="0"/>
                        </a:spcBef>
                        <a:spcAft>
                          <a:spcPts val="0"/>
                        </a:spcAft>
                      </a:pPr>
                      <a:r>
                        <a:rPr lang="en-US" sz="1400" b="1" kern="1200" dirty="0" smtClean="0">
                          <a:solidFill>
                            <a:srgbClr val="373739"/>
                          </a:solidFill>
                          <a:effectLst/>
                          <a:latin typeface="Brandon Grotesque Regular"/>
                          <a:ea typeface="+mn-ea"/>
                          <a:cs typeface="+mn-cs"/>
                        </a:rPr>
                        <a:t>Other</a:t>
                      </a:r>
                      <a:endParaRPr lang="en-US" sz="1400" b="1" kern="1200" dirty="0">
                        <a:solidFill>
                          <a:srgbClr val="373739"/>
                        </a:solidFill>
                        <a:effectLst/>
                        <a:latin typeface="Brandon Grotesque Regular"/>
                        <a:ea typeface="+mn-ea"/>
                        <a:cs typeface="+mn-cs"/>
                      </a:endParaRPr>
                    </a:p>
                  </a:txBody>
                  <a:tcPr marL="65699" marR="65699" marT="0" marB="0" anchor="ctr">
                    <a:lnB w="3175" cap="flat" cmpd="sng" algn="ctr">
                      <a:solidFill>
                        <a:srgbClr val="0067AC"/>
                      </a:solidFill>
                      <a:prstDash val="solid"/>
                      <a:round/>
                      <a:headEnd type="none" w="med" len="med"/>
                      <a:tailEnd type="none" w="med" len="med"/>
                    </a:lnB>
                  </a:tcPr>
                </a:tc>
                <a:tc>
                  <a:txBody>
                    <a:bodyPr/>
                    <a:lstStyle/>
                    <a:p>
                      <a:pPr marL="0" marR="0" algn="ctr" defTabSz="457200" rtl="0" eaLnBrk="1" latinLnBrk="0" hangingPunct="1">
                        <a:spcBef>
                          <a:spcPts val="0"/>
                        </a:spcBef>
                        <a:spcAft>
                          <a:spcPts val="0"/>
                        </a:spcAft>
                      </a:pPr>
                      <a:r>
                        <a:rPr lang="en-US" sz="1400" b="1" kern="1200" dirty="0" smtClean="0">
                          <a:solidFill>
                            <a:srgbClr val="373739"/>
                          </a:solidFill>
                          <a:effectLst/>
                          <a:latin typeface="Brandon Grotesque Regular"/>
                          <a:ea typeface="+mn-ea"/>
                          <a:cs typeface="+mn-cs"/>
                        </a:rPr>
                        <a:t>14%</a:t>
                      </a:r>
                      <a:endParaRPr lang="en-US" sz="1400" b="1" kern="1200" dirty="0">
                        <a:solidFill>
                          <a:srgbClr val="373739"/>
                        </a:solidFill>
                        <a:effectLst/>
                        <a:latin typeface="Brandon Grotesque Regular"/>
                        <a:ea typeface="+mn-ea"/>
                        <a:cs typeface="+mn-cs"/>
                      </a:endParaRPr>
                    </a:p>
                  </a:txBody>
                  <a:tcPr marL="65699" marR="65699" marT="0" marB="0" anchor="ctr">
                    <a:lnB w="3175" cap="flat" cmpd="sng" algn="ctr">
                      <a:solidFill>
                        <a:srgbClr val="0067AC"/>
                      </a:solidFill>
                      <a:prstDash val="solid"/>
                      <a:round/>
                      <a:headEnd type="none" w="med" len="med"/>
                      <a:tailEnd type="none" w="med" len="med"/>
                    </a:lnB>
                  </a:tcPr>
                </a:tc>
                <a:extLst>
                  <a:ext uri="{0D108BD9-81ED-4DB2-BD59-A6C34878D82A}">
                    <a16:rowId xmlns:a16="http://schemas.microsoft.com/office/drawing/2014/main" xmlns="" val="2993134569"/>
                  </a:ext>
                </a:extLst>
              </a:tr>
              <a:tr h="213360">
                <a:tc>
                  <a:txBody>
                    <a:bodyPr/>
                    <a:lstStyle/>
                    <a:p>
                      <a:pPr marL="114300" marR="0" indent="-114300">
                        <a:spcBef>
                          <a:spcPts val="0"/>
                        </a:spcBef>
                        <a:spcAft>
                          <a:spcPts val="0"/>
                        </a:spcAft>
                      </a:pPr>
                      <a:r>
                        <a:rPr lang="en-US" sz="1200" dirty="0">
                          <a:solidFill>
                            <a:srgbClr val="373739"/>
                          </a:solidFill>
                          <a:effectLst/>
                          <a:latin typeface="Brandon Grotesque Regular"/>
                        </a:rPr>
                        <a:t>  All of it—everything sounds beneficial (general)</a:t>
                      </a:r>
                      <a:endParaRPr lang="en-US" sz="1600" dirty="0">
                        <a:solidFill>
                          <a:srgbClr val="373739"/>
                        </a:solidFill>
                        <a:effectLst/>
                        <a:latin typeface="Brandon Grotesque Regular"/>
                        <a:ea typeface="Calibri" panose="020F0502020204030204" pitchFamily="34" charset="0"/>
                        <a:cs typeface="Times New Roman" panose="02020603050405020304" pitchFamily="18" charset="0"/>
                      </a:endParaRPr>
                    </a:p>
                  </a:txBody>
                  <a:tcPr marL="65699" marR="65699" marT="0" marB="0" anchor="ctr">
                    <a:lnT w="3175" cap="flat" cmpd="sng" algn="ctr">
                      <a:solidFill>
                        <a:srgbClr val="0067AC"/>
                      </a:solidFill>
                      <a:prstDash val="solid"/>
                      <a:round/>
                      <a:headEnd type="none" w="med" len="med"/>
                      <a:tailEnd type="none" w="med" len="med"/>
                    </a:lnT>
                  </a:tcPr>
                </a:tc>
                <a:tc>
                  <a:txBody>
                    <a:bodyPr/>
                    <a:lstStyle/>
                    <a:p>
                      <a:pPr marL="0" marR="0" algn="ctr">
                        <a:spcBef>
                          <a:spcPts val="0"/>
                        </a:spcBef>
                        <a:spcAft>
                          <a:spcPts val="0"/>
                        </a:spcAft>
                      </a:pPr>
                      <a:r>
                        <a:rPr lang="en-US" sz="1200" dirty="0" smtClean="0">
                          <a:solidFill>
                            <a:srgbClr val="373739"/>
                          </a:solidFill>
                          <a:effectLst/>
                          <a:latin typeface="Brandon Grotesque Regular"/>
                        </a:rPr>
                        <a:t>6%</a:t>
                      </a:r>
                      <a:endParaRPr lang="en-US" sz="1600" dirty="0">
                        <a:solidFill>
                          <a:srgbClr val="373739"/>
                        </a:solidFill>
                        <a:effectLst/>
                        <a:latin typeface="Brandon Grotesque Regular"/>
                        <a:ea typeface="Calibri" panose="020F0502020204030204" pitchFamily="34" charset="0"/>
                        <a:cs typeface="Times New Roman" panose="02020603050405020304" pitchFamily="18" charset="0"/>
                      </a:endParaRPr>
                    </a:p>
                  </a:txBody>
                  <a:tcPr marL="65699" marR="65699" marT="0" marB="0" anchor="ctr">
                    <a:lnT w="3175" cap="flat" cmpd="sng" algn="ctr">
                      <a:solidFill>
                        <a:srgbClr val="0067AC"/>
                      </a:solidFill>
                      <a:prstDash val="solid"/>
                      <a:round/>
                      <a:headEnd type="none" w="med" len="med"/>
                      <a:tailEnd type="none" w="med" len="med"/>
                    </a:lnT>
                  </a:tcPr>
                </a:tc>
                <a:extLst>
                  <a:ext uri="{0D108BD9-81ED-4DB2-BD59-A6C34878D82A}">
                    <a16:rowId xmlns:a16="http://schemas.microsoft.com/office/drawing/2014/main" xmlns="" val="1675782240"/>
                  </a:ext>
                </a:extLst>
              </a:tr>
              <a:tr h="213360">
                <a:tc>
                  <a:txBody>
                    <a:bodyPr/>
                    <a:lstStyle/>
                    <a:p>
                      <a:pPr marL="114300" marR="0" indent="-114300">
                        <a:spcBef>
                          <a:spcPts val="0"/>
                        </a:spcBef>
                        <a:spcAft>
                          <a:spcPts val="0"/>
                        </a:spcAft>
                      </a:pPr>
                      <a:r>
                        <a:rPr lang="en-US" sz="1200" dirty="0">
                          <a:solidFill>
                            <a:srgbClr val="373739"/>
                          </a:solidFill>
                          <a:effectLst/>
                          <a:latin typeface="Brandon Grotesque Regular"/>
                        </a:rPr>
                        <a:t>  Helpful/helps people (non-specific)</a:t>
                      </a:r>
                      <a:endParaRPr lang="en-US" sz="1600" dirty="0">
                        <a:solidFill>
                          <a:srgbClr val="373739"/>
                        </a:solidFill>
                        <a:effectLst/>
                        <a:latin typeface="Brandon Grotesque Regular"/>
                        <a:ea typeface="Calibri" panose="020F0502020204030204" pitchFamily="34" charset="0"/>
                        <a:cs typeface="Times New Roman" panose="02020603050405020304" pitchFamily="18" charset="0"/>
                      </a:endParaRPr>
                    </a:p>
                  </a:txBody>
                  <a:tcPr marL="65699" marR="65699" marT="0" marB="0" anchor="ctr"/>
                </a:tc>
                <a:tc>
                  <a:txBody>
                    <a:bodyPr/>
                    <a:lstStyle/>
                    <a:p>
                      <a:pPr marL="0" marR="0" algn="ctr">
                        <a:spcBef>
                          <a:spcPts val="0"/>
                        </a:spcBef>
                        <a:spcAft>
                          <a:spcPts val="0"/>
                        </a:spcAft>
                      </a:pPr>
                      <a:r>
                        <a:rPr lang="en-US" sz="1200" dirty="0" smtClean="0">
                          <a:solidFill>
                            <a:srgbClr val="373739"/>
                          </a:solidFill>
                          <a:effectLst/>
                          <a:latin typeface="Brandon Grotesque Regular"/>
                        </a:rPr>
                        <a:t>3%</a:t>
                      </a:r>
                      <a:endParaRPr lang="en-US" sz="1600" dirty="0">
                        <a:solidFill>
                          <a:srgbClr val="373739"/>
                        </a:solidFill>
                        <a:effectLst/>
                        <a:latin typeface="Brandon Grotesque Regular"/>
                        <a:ea typeface="Calibri" panose="020F0502020204030204" pitchFamily="34" charset="0"/>
                        <a:cs typeface="Times New Roman" panose="02020603050405020304" pitchFamily="18" charset="0"/>
                      </a:endParaRPr>
                    </a:p>
                  </a:txBody>
                  <a:tcPr marL="65699" marR="65699" marT="0" marB="0" anchor="ctr"/>
                </a:tc>
                <a:extLst>
                  <a:ext uri="{0D108BD9-81ED-4DB2-BD59-A6C34878D82A}">
                    <a16:rowId xmlns:a16="http://schemas.microsoft.com/office/drawing/2014/main" xmlns="" val="1054310182"/>
                  </a:ext>
                </a:extLst>
              </a:tr>
              <a:tr h="213360">
                <a:tc>
                  <a:txBody>
                    <a:bodyPr/>
                    <a:lstStyle/>
                    <a:p>
                      <a:pPr marL="114300" marR="0" indent="-114300">
                        <a:spcBef>
                          <a:spcPts val="0"/>
                        </a:spcBef>
                        <a:spcAft>
                          <a:spcPts val="0"/>
                        </a:spcAft>
                      </a:pPr>
                      <a:r>
                        <a:rPr lang="en-US" sz="1200" dirty="0">
                          <a:solidFill>
                            <a:srgbClr val="373739"/>
                          </a:solidFill>
                          <a:effectLst/>
                          <a:latin typeface="Brandon Grotesque Regular"/>
                        </a:rPr>
                        <a:t>  New approach/new treatment</a:t>
                      </a:r>
                      <a:endParaRPr lang="en-US" sz="1600" dirty="0">
                        <a:solidFill>
                          <a:srgbClr val="373739"/>
                        </a:solidFill>
                        <a:effectLst/>
                        <a:latin typeface="Brandon Grotesque Regular"/>
                        <a:ea typeface="Calibri" panose="020F0502020204030204" pitchFamily="34" charset="0"/>
                        <a:cs typeface="Times New Roman" panose="02020603050405020304" pitchFamily="18" charset="0"/>
                      </a:endParaRPr>
                    </a:p>
                  </a:txBody>
                  <a:tcPr marL="65699" marR="65699" marT="0" marB="0" anchor="ctr"/>
                </a:tc>
                <a:tc>
                  <a:txBody>
                    <a:bodyPr/>
                    <a:lstStyle/>
                    <a:p>
                      <a:pPr marL="0" marR="0" algn="ctr">
                        <a:spcBef>
                          <a:spcPts val="0"/>
                        </a:spcBef>
                        <a:spcAft>
                          <a:spcPts val="0"/>
                        </a:spcAft>
                      </a:pPr>
                      <a:r>
                        <a:rPr lang="en-US" sz="1200" dirty="0" smtClean="0">
                          <a:solidFill>
                            <a:srgbClr val="373739"/>
                          </a:solidFill>
                          <a:effectLst/>
                          <a:latin typeface="Brandon Grotesque Regular"/>
                        </a:rPr>
                        <a:t>3%</a:t>
                      </a:r>
                      <a:endParaRPr lang="en-US" sz="1600" dirty="0">
                        <a:solidFill>
                          <a:srgbClr val="373739"/>
                        </a:solidFill>
                        <a:effectLst/>
                        <a:latin typeface="Brandon Grotesque Regular"/>
                        <a:ea typeface="Calibri" panose="020F0502020204030204" pitchFamily="34" charset="0"/>
                        <a:cs typeface="Times New Roman" panose="02020603050405020304" pitchFamily="18" charset="0"/>
                      </a:endParaRPr>
                    </a:p>
                  </a:txBody>
                  <a:tcPr marL="65699" marR="65699" marT="0" marB="0" anchor="ctr"/>
                </a:tc>
                <a:extLst>
                  <a:ext uri="{0D108BD9-81ED-4DB2-BD59-A6C34878D82A}">
                    <a16:rowId xmlns:a16="http://schemas.microsoft.com/office/drawing/2014/main" xmlns="" val="4228887156"/>
                  </a:ext>
                </a:extLst>
              </a:tr>
              <a:tr h="213360">
                <a:tc>
                  <a:txBody>
                    <a:bodyPr/>
                    <a:lstStyle/>
                    <a:p>
                      <a:pPr marL="114300" marR="0" indent="-114300">
                        <a:spcBef>
                          <a:spcPts val="0"/>
                        </a:spcBef>
                        <a:spcAft>
                          <a:spcPts val="0"/>
                        </a:spcAft>
                      </a:pPr>
                      <a:r>
                        <a:rPr lang="en-US" sz="1200" dirty="0">
                          <a:solidFill>
                            <a:srgbClr val="373739"/>
                          </a:solidFill>
                          <a:effectLst/>
                          <a:latin typeface="Brandon Grotesque Regular"/>
                        </a:rPr>
                        <a:t>  Less side effects/decrease in side effects</a:t>
                      </a:r>
                      <a:endParaRPr lang="en-US" sz="1600" dirty="0">
                        <a:solidFill>
                          <a:srgbClr val="373739"/>
                        </a:solidFill>
                        <a:effectLst/>
                        <a:latin typeface="Brandon Grotesque Regular"/>
                        <a:ea typeface="Calibri" panose="020F0502020204030204" pitchFamily="34" charset="0"/>
                        <a:cs typeface="Times New Roman" panose="02020603050405020304" pitchFamily="18" charset="0"/>
                      </a:endParaRPr>
                    </a:p>
                  </a:txBody>
                  <a:tcPr marL="65699" marR="65699" marT="0" marB="0" anchor="ctr"/>
                </a:tc>
                <a:tc>
                  <a:txBody>
                    <a:bodyPr/>
                    <a:lstStyle/>
                    <a:p>
                      <a:pPr marL="0" marR="0" algn="ctr">
                        <a:spcBef>
                          <a:spcPts val="0"/>
                        </a:spcBef>
                        <a:spcAft>
                          <a:spcPts val="0"/>
                        </a:spcAft>
                      </a:pPr>
                      <a:r>
                        <a:rPr lang="en-US" sz="1200" dirty="0" smtClean="0">
                          <a:solidFill>
                            <a:srgbClr val="373739"/>
                          </a:solidFill>
                          <a:effectLst/>
                          <a:latin typeface="Brandon Grotesque Regular"/>
                        </a:rPr>
                        <a:t>1%</a:t>
                      </a:r>
                      <a:endParaRPr lang="en-US" sz="1600" dirty="0">
                        <a:solidFill>
                          <a:srgbClr val="373739"/>
                        </a:solidFill>
                        <a:effectLst/>
                        <a:latin typeface="Brandon Grotesque Regular"/>
                        <a:ea typeface="Calibri" panose="020F0502020204030204" pitchFamily="34" charset="0"/>
                        <a:cs typeface="Times New Roman" panose="02020603050405020304" pitchFamily="18" charset="0"/>
                      </a:endParaRPr>
                    </a:p>
                  </a:txBody>
                  <a:tcPr marL="65699" marR="65699" marT="0" marB="0" anchor="ctr"/>
                </a:tc>
                <a:extLst>
                  <a:ext uri="{0D108BD9-81ED-4DB2-BD59-A6C34878D82A}">
                    <a16:rowId xmlns:a16="http://schemas.microsoft.com/office/drawing/2014/main" xmlns="" val="3052135960"/>
                  </a:ext>
                </a:extLst>
              </a:tr>
              <a:tr h="213360">
                <a:tc>
                  <a:txBody>
                    <a:bodyPr/>
                    <a:lstStyle/>
                    <a:p>
                      <a:pPr marL="114300" marR="0" indent="-114300">
                        <a:spcBef>
                          <a:spcPts val="0"/>
                        </a:spcBef>
                        <a:spcAft>
                          <a:spcPts val="0"/>
                        </a:spcAft>
                      </a:pPr>
                      <a:r>
                        <a:rPr lang="en-US" sz="1200" dirty="0">
                          <a:solidFill>
                            <a:srgbClr val="373739"/>
                          </a:solidFill>
                          <a:effectLst/>
                          <a:latin typeface="Brandon Grotesque Regular"/>
                        </a:rPr>
                        <a:t>  Affordable </a:t>
                      </a:r>
                      <a:r>
                        <a:rPr lang="en-US" sz="1200" dirty="0" smtClean="0">
                          <a:solidFill>
                            <a:srgbClr val="373739"/>
                          </a:solidFill>
                          <a:effectLst/>
                          <a:latin typeface="Brandon Grotesque Regular"/>
                        </a:rPr>
                        <a:t>health care/lowering </a:t>
                      </a:r>
                      <a:r>
                        <a:rPr lang="en-US" sz="1200" dirty="0">
                          <a:solidFill>
                            <a:srgbClr val="373739"/>
                          </a:solidFill>
                          <a:effectLst/>
                          <a:latin typeface="Brandon Grotesque Regular"/>
                        </a:rPr>
                        <a:t>the cost of </a:t>
                      </a:r>
                      <a:r>
                        <a:rPr lang="en-US" sz="1200" dirty="0" smtClean="0">
                          <a:solidFill>
                            <a:srgbClr val="373739"/>
                          </a:solidFill>
                          <a:effectLst/>
                          <a:latin typeface="Brandon Grotesque Regular"/>
                        </a:rPr>
                        <a:t>health care</a:t>
                      </a:r>
                      <a:endParaRPr lang="en-US" sz="1600" dirty="0">
                        <a:solidFill>
                          <a:srgbClr val="373739"/>
                        </a:solidFill>
                        <a:effectLst/>
                        <a:latin typeface="Brandon Grotesque Regular"/>
                        <a:ea typeface="Calibri" panose="020F0502020204030204" pitchFamily="34" charset="0"/>
                        <a:cs typeface="Times New Roman" panose="02020603050405020304" pitchFamily="18" charset="0"/>
                      </a:endParaRPr>
                    </a:p>
                  </a:txBody>
                  <a:tcPr marL="65699" marR="65699" marT="0" marB="0" anchor="ctr"/>
                </a:tc>
                <a:tc>
                  <a:txBody>
                    <a:bodyPr/>
                    <a:lstStyle/>
                    <a:p>
                      <a:pPr marL="0" marR="0" algn="ctr">
                        <a:spcBef>
                          <a:spcPts val="0"/>
                        </a:spcBef>
                        <a:spcAft>
                          <a:spcPts val="0"/>
                        </a:spcAft>
                      </a:pPr>
                      <a:r>
                        <a:rPr lang="en-US" sz="1200" dirty="0" smtClean="0">
                          <a:solidFill>
                            <a:srgbClr val="373739"/>
                          </a:solidFill>
                          <a:effectLst/>
                          <a:latin typeface="Brandon Grotesque Regular"/>
                        </a:rPr>
                        <a:t>1%</a:t>
                      </a:r>
                      <a:endParaRPr lang="en-US" sz="1600" dirty="0">
                        <a:solidFill>
                          <a:srgbClr val="373739"/>
                        </a:solidFill>
                        <a:effectLst/>
                        <a:latin typeface="Brandon Grotesque Regular"/>
                        <a:ea typeface="Calibri" panose="020F0502020204030204" pitchFamily="34" charset="0"/>
                        <a:cs typeface="Times New Roman" panose="02020603050405020304" pitchFamily="18" charset="0"/>
                      </a:endParaRPr>
                    </a:p>
                  </a:txBody>
                  <a:tcPr marL="65699" marR="65699" marT="0" marB="0" anchor="ctr"/>
                </a:tc>
                <a:extLst>
                  <a:ext uri="{0D108BD9-81ED-4DB2-BD59-A6C34878D82A}">
                    <a16:rowId xmlns:a16="http://schemas.microsoft.com/office/drawing/2014/main" xmlns="" val="3752446708"/>
                  </a:ext>
                </a:extLst>
              </a:tr>
              <a:tr h="213360">
                <a:tc>
                  <a:txBody>
                    <a:bodyPr/>
                    <a:lstStyle/>
                    <a:p>
                      <a:pPr marL="0" marR="0">
                        <a:spcBef>
                          <a:spcPts val="0"/>
                        </a:spcBef>
                        <a:spcAft>
                          <a:spcPts val="0"/>
                        </a:spcAft>
                      </a:pPr>
                      <a:r>
                        <a:rPr lang="en-US" sz="1200" b="1" dirty="0" smtClean="0">
                          <a:solidFill>
                            <a:srgbClr val="373739"/>
                          </a:solidFill>
                          <a:effectLst/>
                          <a:latin typeface="Brandon Grotesque Regular"/>
                        </a:rPr>
                        <a:t>Not sure</a:t>
                      </a:r>
                      <a:endParaRPr lang="en-US" sz="1600" b="1" dirty="0">
                        <a:solidFill>
                          <a:srgbClr val="373739"/>
                        </a:solidFill>
                        <a:effectLst/>
                        <a:latin typeface="Brandon Grotesque Regular"/>
                        <a:ea typeface="Calibri" panose="020F0502020204030204" pitchFamily="34" charset="0"/>
                        <a:cs typeface="Times New Roman" panose="02020603050405020304" pitchFamily="18" charset="0"/>
                      </a:endParaRPr>
                    </a:p>
                  </a:txBody>
                  <a:tcPr marL="65699" marR="65699" marT="0" marB="0" anchor="ctr"/>
                </a:tc>
                <a:tc>
                  <a:txBody>
                    <a:bodyPr/>
                    <a:lstStyle/>
                    <a:p>
                      <a:pPr marL="0" marR="0" algn="ctr">
                        <a:spcBef>
                          <a:spcPts val="0"/>
                        </a:spcBef>
                        <a:spcAft>
                          <a:spcPts val="0"/>
                        </a:spcAft>
                      </a:pPr>
                      <a:r>
                        <a:rPr lang="en-US" sz="1200" b="1" dirty="0" smtClean="0">
                          <a:solidFill>
                            <a:srgbClr val="373739"/>
                          </a:solidFill>
                          <a:effectLst/>
                          <a:latin typeface="Brandon Grotesque Regular"/>
                          <a:ea typeface="+mn-ea"/>
                          <a:cs typeface="+mn-cs"/>
                        </a:rPr>
                        <a:t>40%</a:t>
                      </a:r>
                      <a:endParaRPr lang="en-US" sz="1600" b="1" dirty="0">
                        <a:solidFill>
                          <a:srgbClr val="373739"/>
                        </a:solidFill>
                        <a:effectLst/>
                        <a:latin typeface="Brandon Grotesque Regular"/>
                        <a:ea typeface="Calibri" panose="020F0502020204030204" pitchFamily="34" charset="0"/>
                        <a:cs typeface="Times New Roman" panose="02020603050405020304" pitchFamily="18" charset="0"/>
                      </a:endParaRPr>
                    </a:p>
                  </a:txBody>
                  <a:tcPr marL="65699" marR="65699" marT="0" marB="0" anchor="ctr"/>
                </a:tc>
                <a:extLst>
                  <a:ext uri="{0D108BD9-81ED-4DB2-BD59-A6C34878D82A}">
                    <a16:rowId xmlns:a16="http://schemas.microsoft.com/office/drawing/2014/main" xmlns="" val="1516597359"/>
                  </a:ext>
                </a:extLst>
              </a:tr>
            </a:tbl>
          </a:graphicData>
        </a:graphic>
      </p:graphicFrame>
      <p:sp>
        <p:nvSpPr>
          <p:cNvPr id="14" name="Subtitle 2"/>
          <p:cNvSpPr>
            <a:spLocks noGrp="1"/>
          </p:cNvSpPr>
          <p:nvPr>
            <p:ph type="subTitle" idx="1"/>
          </p:nvPr>
        </p:nvSpPr>
        <p:spPr>
          <a:xfrm>
            <a:off x="378400" y="307006"/>
            <a:ext cx="8157215" cy="990981"/>
          </a:xfrm>
        </p:spPr>
        <p:txBody>
          <a:bodyPr anchor="ctr">
            <a:normAutofit fontScale="85000" lnSpcReduction="20000"/>
          </a:bodyPr>
          <a:lstStyle/>
          <a:p>
            <a:pPr algn="l"/>
            <a:r>
              <a:rPr lang="en-US" sz="2800" dirty="0" smtClean="0">
                <a:solidFill>
                  <a:srgbClr val="08436F"/>
                </a:solidFill>
                <a:latin typeface="Brandon Grotesque Regular"/>
                <a:cs typeface="Brandon Grotesque Regular"/>
              </a:rPr>
              <a:t>Top-of-mind excitement about personalized medicine centers around individualized treatment and its potential to be more effective than current treatment approaches. </a:t>
            </a:r>
            <a:endParaRPr lang="en-US" sz="2800" dirty="0">
              <a:solidFill>
                <a:srgbClr val="08436F"/>
              </a:solidFill>
              <a:latin typeface="Brandon Grotesque Regular"/>
              <a:cs typeface="Brandon Grotesque Regular"/>
            </a:endParaRPr>
          </a:p>
        </p:txBody>
      </p:sp>
      <p:cxnSp>
        <p:nvCxnSpPr>
          <p:cNvPr id="18" name="Straight Connector 17"/>
          <p:cNvCxnSpPr/>
          <p:nvPr/>
        </p:nvCxnSpPr>
        <p:spPr>
          <a:xfrm flipV="1">
            <a:off x="1215" y="1329724"/>
            <a:ext cx="8534400" cy="4354"/>
          </a:xfrm>
          <a:prstGeom prst="line">
            <a:avLst/>
          </a:prstGeom>
          <a:ln>
            <a:solidFill>
              <a:srgbClr val="00A8CC"/>
            </a:solidFill>
            <a:prstDash val="sysDot"/>
          </a:ln>
          <a:effectLst/>
        </p:spPr>
        <p:style>
          <a:lnRef idx="2">
            <a:schemeClr val="accent1"/>
          </a:lnRef>
          <a:fillRef idx="0">
            <a:schemeClr val="accent1"/>
          </a:fillRef>
          <a:effectRef idx="1">
            <a:schemeClr val="accent1"/>
          </a:effectRef>
          <a:fontRef idx="minor">
            <a:schemeClr val="tx1"/>
          </a:fontRef>
        </p:style>
      </p:cxnSp>
      <p:sp>
        <p:nvSpPr>
          <p:cNvPr id="19" name="Rounded Rectangular Callout 18"/>
          <p:cNvSpPr/>
          <p:nvPr/>
        </p:nvSpPr>
        <p:spPr>
          <a:xfrm>
            <a:off x="7199453" y="1765996"/>
            <a:ext cx="1336162" cy="1915447"/>
          </a:xfrm>
          <a:prstGeom prst="wedgeRoundRectCallout">
            <a:avLst/>
          </a:prstGeom>
          <a:noFill/>
          <a:ln>
            <a:solidFill>
              <a:srgbClr val="0067A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rgbClr val="00A8CC"/>
                </a:solidFill>
                <a:latin typeface="Brandon Grotesque Regular"/>
              </a:rPr>
              <a:t>“I think it’s developing medicine to a new level and </a:t>
            </a:r>
            <a:r>
              <a:rPr lang="en-US" sz="1200" dirty="0" smtClean="0">
                <a:solidFill>
                  <a:srgbClr val="00A8CC"/>
                </a:solidFill>
                <a:latin typeface="Brandon Grotesque Regular"/>
              </a:rPr>
              <a:t>serious </a:t>
            </a:r>
            <a:r>
              <a:rPr lang="en-US" sz="1200" dirty="0">
                <a:solidFill>
                  <a:srgbClr val="00A8CC"/>
                </a:solidFill>
                <a:latin typeface="Brandon Grotesque Regular"/>
              </a:rPr>
              <a:t>illnesses would be combatted in a more efficient </a:t>
            </a:r>
            <a:r>
              <a:rPr lang="en-US" sz="1200" dirty="0" smtClean="0">
                <a:solidFill>
                  <a:srgbClr val="00A8CC"/>
                </a:solidFill>
                <a:latin typeface="Brandon Grotesque Regular"/>
              </a:rPr>
              <a:t>manner.”</a:t>
            </a:r>
            <a:endParaRPr lang="en-US" sz="1200" dirty="0">
              <a:solidFill>
                <a:srgbClr val="00A8CC"/>
              </a:solidFill>
              <a:latin typeface="Brandon Grotesque Regular"/>
            </a:endParaRPr>
          </a:p>
        </p:txBody>
      </p:sp>
      <p:sp>
        <p:nvSpPr>
          <p:cNvPr id="20" name="Rounded Rectangular Callout 19"/>
          <p:cNvSpPr/>
          <p:nvPr/>
        </p:nvSpPr>
        <p:spPr>
          <a:xfrm>
            <a:off x="7199453" y="3987106"/>
            <a:ext cx="1336162" cy="2015342"/>
          </a:xfrm>
          <a:prstGeom prst="wedgeRoundRectCallout">
            <a:avLst/>
          </a:prstGeom>
          <a:noFill/>
          <a:ln>
            <a:solidFill>
              <a:srgbClr val="0067A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rgbClr val="00A8CC"/>
                </a:solidFill>
                <a:latin typeface="Brandon Grotesque Regular"/>
              </a:rPr>
              <a:t>“The fact that it is so specific is great. Doctors can see the root of the problem and fix it immediately with fewer </a:t>
            </a:r>
            <a:r>
              <a:rPr lang="en-US" sz="1200" dirty="0" smtClean="0">
                <a:solidFill>
                  <a:srgbClr val="00A8CC"/>
                </a:solidFill>
                <a:latin typeface="Brandon Grotesque Regular"/>
              </a:rPr>
              <a:t>tests.”</a:t>
            </a:r>
            <a:endParaRPr lang="en-US" sz="1200" dirty="0">
              <a:solidFill>
                <a:srgbClr val="00A8CC"/>
              </a:solidFill>
              <a:latin typeface="Brandon Grotesque Regular"/>
            </a:endParaRPr>
          </a:p>
        </p:txBody>
      </p:sp>
    </p:spTree>
    <p:extLst>
      <p:ext uri="{BB962C8B-B14F-4D97-AF65-F5344CB8AC3E}">
        <p14:creationId xmlns:p14="http://schemas.microsoft.com/office/powerpoint/2010/main" val="278104868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p:cNvGraphicFramePr/>
          <p:nvPr>
            <p:extLst>
              <p:ext uri="{D42A27DB-BD31-4B8C-83A1-F6EECF244321}">
                <p14:modId xmlns:p14="http://schemas.microsoft.com/office/powerpoint/2010/main" val="1589645171"/>
              </p:ext>
            </p:extLst>
          </p:nvPr>
        </p:nvGraphicFramePr>
        <p:xfrm>
          <a:off x="461773" y="2074903"/>
          <a:ext cx="7744967" cy="4322468"/>
        </p:xfrm>
        <a:graphic>
          <a:graphicData uri="http://schemas.openxmlformats.org/drawingml/2006/chart">
            <c:chart xmlns:c="http://schemas.openxmlformats.org/drawingml/2006/chart" xmlns:r="http://schemas.openxmlformats.org/officeDocument/2006/relationships" r:id="rId3"/>
          </a:graphicData>
        </a:graphic>
      </p:graphicFrame>
      <p:sp>
        <p:nvSpPr>
          <p:cNvPr id="10" name="Rectangle 9"/>
          <p:cNvSpPr/>
          <p:nvPr/>
        </p:nvSpPr>
        <p:spPr>
          <a:xfrm>
            <a:off x="378400" y="6463951"/>
            <a:ext cx="6522646" cy="230832"/>
          </a:xfrm>
          <a:prstGeom prst="rect">
            <a:avLst/>
          </a:prstGeom>
        </p:spPr>
        <p:txBody>
          <a:bodyPr wrap="square">
            <a:spAutoFit/>
          </a:bodyPr>
          <a:lstStyle/>
          <a:p>
            <a:r>
              <a:rPr lang="en-US" sz="900" dirty="0" smtClean="0">
                <a:latin typeface="Brandon Grotesque Regular"/>
              </a:rPr>
              <a:t>Q23-27. </a:t>
            </a:r>
            <a:r>
              <a:rPr lang="en-US" sz="900" dirty="0">
                <a:latin typeface="Brandon Grotesque Regular"/>
              </a:rPr>
              <a:t>How exciting would you say each of the following things about </a:t>
            </a:r>
            <a:r>
              <a:rPr lang="en-US" sz="900" dirty="0">
                <a:latin typeface="Brandon Grotesque Regular"/>
              </a:rPr>
              <a:t>p</a:t>
            </a:r>
            <a:r>
              <a:rPr lang="en-US" sz="900" dirty="0" smtClean="0">
                <a:latin typeface="Brandon Grotesque Regular"/>
              </a:rPr>
              <a:t>ersonalized </a:t>
            </a:r>
            <a:r>
              <a:rPr lang="en-US" sz="900" dirty="0" smtClean="0">
                <a:latin typeface="Brandon Grotesque Regular"/>
              </a:rPr>
              <a:t>medicine </a:t>
            </a:r>
            <a:r>
              <a:rPr lang="en-US" sz="900" dirty="0">
                <a:latin typeface="Brandon Grotesque Regular"/>
              </a:rPr>
              <a:t>are to you?</a:t>
            </a:r>
            <a:endParaRPr lang="en-US" sz="900" dirty="0" smtClean="0">
              <a:latin typeface="Brandon Grotesque Regular"/>
            </a:endParaRPr>
          </a:p>
        </p:txBody>
      </p:sp>
      <p:pic>
        <p:nvPicPr>
          <p:cNvPr id="11" name="Picture 2" descr="S:\- Design Documents - Templates, Logos, Style Guide\Image Gallery\KRC Logos\KRC_LI_CMYK_P.jpg"/>
          <p:cNvPicPr>
            <a:picLocks noChangeAspect="1" noChangeArrowheads="1"/>
          </p:cNvPicPr>
          <p:nvPr/>
        </p:nvPicPr>
        <p:blipFill>
          <a:blip r:embed="rId4" cstate="print">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8671804" y="6396659"/>
            <a:ext cx="469625" cy="469625"/>
          </a:xfrm>
          <a:prstGeom prst="rect">
            <a:avLst/>
          </a:prstGeom>
          <a:noFill/>
          <a:extLst>
            <a:ext uri="{909E8E84-426E-40DD-AFC4-6F175D3DCCD1}">
              <a14:hiddenFill xmlns:a14="http://schemas.microsoft.com/office/drawing/2010/main">
                <a:solidFill>
                  <a:srgbClr val="FFFFFF"/>
                </a:solidFill>
              </a14:hiddenFill>
            </a:ext>
          </a:extLst>
        </p:spPr>
      </p:pic>
      <p:sp>
        <p:nvSpPr>
          <p:cNvPr id="12" name="Slide Number Placeholder 5"/>
          <p:cNvSpPr txBox="1">
            <a:spLocks/>
          </p:cNvSpPr>
          <p:nvPr/>
        </p:nvSpPr>
        <p:spPr>
          <a:xfrm>
            <a:off x="7976057" y="6519138"/>
            <a:ext cx="720470" cy="220701"/>
          </a:xfrm>
          <a:prstGeom prst="rect">
            <a:avLst/>
          </a:prstGeom>
        </p:spPr>
        <p:txBody>
          <a:bodyPr/>
          <a:lstStyle>
            <a:defPPr>
              <a:defRPr lang="en-US"/>
            </a:defPPr>
            <a:lvl1pPr marL="0" algn="r" defTabSz="914400" rtl="0" eaLnBrk="1" latinLnBrk="0" hangingPunct="1">
              <a:defRPr sz="9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5A0E975F-4CC4-A547-941D-3161D2A3D523}" type="slidenum">
              <a:rPr kumimoji="0" lang="en-US" sz="900" b="0" i="0" u="none" strike="noStrike" kern="1200" cap="none" spc="0" normalizeH="0" baseline="0" noProof="0" smtClean="0">
                <a:ln>
                  <a:noFill/>
                </a:ln>
                <a:solidFill>
                  <a:srgbClr val="00306C"/>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900" b="0" i="0" u="none" strike="noStrike" kern="1200" cap="none" spc="0" normalizeH="0" baseline="0" noProof="0" dirty="0">
              <a:ln>
                <a:noFill/>
              </a:ln>
              <a:solidFill>
                <a:srgbClr val="00306C"/>
              </a:solidFill>
              <a:effectLst/>
              <a:uLnTx/>
              <a:uFillTx/>
              <a:latin typeface="Arial"/>
              <a:ea typeface="+mn-ea"/>
              <a:cs typeface="+mn-cs"/>
            </a:endParaRPr>
          </a:p>
        </p:txBody>
      </p:sp>
      <p:cxnSp>
        <p:nvCxnSpPr>
          <p:cNvPr id="13" name="Straight Connector 12"/>
          <p:cNvCxnSpPr/>
          <p:nvPr/>
        </p:nvCxnSpPr>
        <p:spPr>
          <a:xfrm>
            <a:off x="8709090" y="6519138"/>
            <a:ext cx="0" cy="220701"/>
          </a:xfrm>
          <a:prstGeom prst="line">
            <a:avLst/>
          </a:prstGeom>
          <a:ln w="9525" cmpd="sng">
            <a:solidFill>
              <a:schemeClr val="bg2"/>
            </a:solidFill>
          </a:ln>
          <a:effectLst/>
        </p:spPr>
        <p:style>
          <a:lnRef idx="2">
            <a:schemeClr val="accent1"/>
          </a:lnRef>
          <a:fillRef idx="0">
            <a:schemeClr val="accent1"/>
          </a:fillRef>
          <a:effectRef idx="1">
            <a:schemeClr val="accent1"/>
          </a:effectRef>
          <a:fontRef idx="minor">
            <a:schemeClr val="tx1"/>
          </a:fontRef>
        </p:style>
      </p:cxnSp>
      <p:graphicFrame>
        <p:nvGraphicFramePr>
          <p:cNvPr id="2" name="Table 1"/>
          <p:cNvGraphicFramePr>
            <a:graphicFrameLocks noGrp="1"/>
          </p:cNvGraphicFramePr>
          <p:nvPr>
            <p:extLst>
              <p:ext uri="{D42A27DB-BD31-4B8C-83A1-F6EECF244321}">
                <p14:modId xmlns:p14="http://schemas.microsoft.com/office/powerpoint/2010/main" val="4105980365"/>
              </p:ext>
            </p:extLst>
          </p:nvPr>
        </p:nvGraphicFramePr>
        <p:xfrm>
          <a:off x="7585710" y="2027720"/>
          <a:ext cx="914400" cy="4065996"/>
        </p:xfrm>
        <a:graphic>
          <a:graphicData uri="http://schemas.openxmlformats.org/drawingml/2006/table">
            <a:tbl>
              <a:tblPr firstRow="1" bandRow="1">
                <a:tableStyleId>{2D5ABB26-0587-4C30-8999-92F81FD0307C}</a:tableStyleId>
              </a:tblPr>
              <a:tblGrid>
                <a:gridCol w="914400">
                  <a:extLst>
                    <a:ext uri="{9D8B030D-6E8A-4147-A177-3AD203B41FA5}">
                      <a16:colId xmlns:a16="http://schemas.microsoft.com/office/drawing/2014/main" xmlns="" val="4128268954"/>
                    </a:ext>
                  </a:extLst>
                </a:gridCol>
              </a:tblGrid>
              <a:tr h="677666">
                <a:tc>
                  <a:txBody>
                    <a:bodyPr/>
                    <a:lstStyle/>
                    <a:p>
                      <a:pPr algn="ctr"/>
                      <a:r>
                        <a:rPr lang="en-US" sz="1600" dirty="0" smtClean="0">
                          <a:solidFill>
                            <a:srgbClr val="08436F"/>
                          </a:solidFill>
                          <a:latin typeface="Brandon Grotesque Regular"/>
                        </a:rPr>
                        <a:t>Total exciting</a:t>
                      </a:r>
                      <a:endParaRPr lang="en-US" sz="1600" dirty="0">
                        <a:solidFill>
                          <a:srgbClr val="08436F"/>
                        </a:solidFill>
                        <a:latin typeface="Brandon Grotesque Regular"/>
                      </a:endParaRPr>
                    </a:p>
                  </a:txBody>
                  <a:tcPr anchor="b">
                    <a:lnB w="3175" cap="flat" cmpd="sng" algn="ctr">
                      <a:solidFill>
                        <a:srgbClr val="0067AC"/>
                      </a:solidFill>
                      <a:prstDash val="solid"/>
                      <a:round/>
                      <a:headEnd type="none" w="med" len="med"/>
                      <a:tailEnd type="none" w="med" len="med"/>
                    </a:lnB>
                  </a:tcPr>
                </a:tc>
                <a:extLst>
                  <a:ext uri="{0D108BD9-81ED-4DB2-BD59-A6C34878D82A}">
                    <a16:rowId xmlns:a16="http://schemas.microsoft.com/office/drawing/2014/main" xmlns="" val="4074299279"/>
                  </a:ext>
                </a:extLst>
              </a:tr>
              <a:tr h="677666">
                <a:tc>
                  <a:txBody>
                    <a:bodyPr/>
                    <a:lstStyle/>
                    <a:p>
                      <a:pPr algn="ctr"/>
                      <a:r>
                        <a:rPr lang="en-US" sz="1600" dirty="0" smtClean="0">
                          <a:solidFill>
                            <a:srgbClr val="08436F"/>
                          </a:solidFill>
                          <a:latin typeface="Brandon Grotesque Regular"/>
                        </a:rPr>
                        <a:t>89%</a:t>
                      </a:r>
                      <a:endParaRPr lang="en-US" sz="1600" dirty="0">
                        <a:solidFill>
                          <a:srgbClr val="08436F"/>
                        </a:solidFill>
                        <a:latin typeface="Brandon Grotesque Regular"/>
                      </a:endParaRPr>
                    </a:p>
                  </a:txBody>
                  <a:tcPr anchor="ctr">
                    <a:lnT w="3175" cap="flat" cmpd="sng" algn="ctr">
                      <a:solidFill>
                        <a:srgbClr val="0067AC"/>
                      </a:solidFill>
                      <a:prstDash val="solid"/>
                      <a:round/>
                      <a:headEnd type="none" w="med" len="med"/>
                      <a:tailEnd type="none" w="med" len="med"/>
                    </a:lnT>
                  </a:tcPr>
                </a:tc>
                <a:extLst>
                  <a:ext uri="{0D108BD9-81ED-4DB2-BD59-A6C34878D82A}">
                    <a16:rowId xmlns:a16="http://schemas.microsoft.com/office/drawing/2014/main" xmlns="" val="4180718280"/>
                  </a:ext>
                </a:extLst>
              </a:tr>
              <a:tr h="677666">
                <a:tc>
                  <a:txBody>
                    <a:bodyPr/>
                    <a:lstStyle/>
                    <a:p>
                      <a:pPr algn="ctr"/>
                      <a:r>
                        <a:rPr lang="en-US" sz="1600" dirty="0" smtClean="0">
                          <a:solidFill>
                            <a:srgbClr val="08436F"/>
                          </a:solidFill>
                          <a:latin typeface="Brandon Grotesque Regular"/>
                        </a:rPr>
                        <a:t>88%</a:t>
                      </a:r>
                      <a:endParaRPr lang="en-US" sz="1600" dirty="0">
                        <a:solidFill>
                          <a:srgbClr val="08436F"/>
                        </a:solidFill>
                        <a:latin typeface="Brandon Grotesque Regular"/>
                      </a:endParaRPr>
                    </a:p>
                  </a:txBody>
                  <a:tcPr anchor="ctr"/>
                </a:tc>
                <a:extLst>
                  <a:ext uri="{0D108BD9-81ED-4DB2-BD59-A6C34878D82A}">
                    <a16:rowId xmlns:a16="http://schemas.microsoft.com/office/drawing/2014/main" xmlns="" val="3637504025"/>
                  </a:ext>
                </a:extLst>
              </a:tr>
              <a:tr h="677666">
                <a:tc>
                  <a:txBody>
                    <a:bodyPr/>
                    <a:lstStyle/>
                    <a:p>
                      <a:pPr algn="ctr"/>
                      <a:r>
                        <a:rPr lang="en-US" sz="1600" dirty="0" smtClean="0">
                          <a:solidFill>
                            <a:srgbClr val="08436F"/>
                          </a:solidFill>
                          <a:latin typeface="Brandon Grotesque Regular"/>
                        </a:rPr>
                        <a:t>88%</a:t>
                      </a:r>
                      <a:endParaRPr lang="en-US" sz="1600" dirty="0">
                        <a:solidFill>
                          <a:srgbClr val="08436F"/>
                        </a:solidFill>
                        <a:latin typeface="Brandon Grotesque Regular"/>
                      </a:endParaRPr>
                    </a:p>
                  </a:txBody>
                  <a:tcPr anchor="ctr"/>
                </a:tc>
                <a:extLst>
                  <a:ext uri="{0D108BD9-81ED-4DB2-BD59-A6C34878D82A}">
                    <a16:rowId xmlns:a16="http://schemas.microsoft.com/office/drawing/2014/main" xmlns="" val="3292098587"/>
                  </a:ext>
                </a:extLst>
              </a:tr>
              <a:tr h="677666">
                <a:tc>
                  <a:txBody>
                    <a:bodyPr/>
                    <a:lstStyle/>
                    <a:p>
                      <a:pPr algn="ctr"/>
                      <a:r>
                        <a:rPr lang="en-US" sz="1600" dirty="0" smtClean="0">
                          <a:solidFill>
                            <a:srgbClr val="08436F"/>
                          </a:solidFill>
                          <a:latin typeface="Brandon Grotesque Regular"/>
                        </a:rPr>
                        <a:t>87%</a:t>
                      </a:r>
                      <a:endParaRPr lang="en-US" sz="1600" dirty="0">
                        <a:solidFill>
                          <a:srgbClr val="08436F"/>
                        </a:solidFill>
                        <a:latin typeface="Brandon Grotesque Regular"/>
                      </a:endParaRPr>
                    </a:p>
                  </a:txBody>
                  <a:tcPr anchor="ctr"/>
                </a:tc>
                <a:extLst>
                  <a:ext uri="{0D108BD9-81ED-4DB2-BD59-A6C34878D82A}">
                    <a16:rowId xmlns:a16="http://schemas.microsoft.com/office/drawing/2014/main" xmlns="" val="167966046"/>
                  </a:ext>
                </a:extLst>
              </a:tr>
              <a:tr h="677666">
                <a:tc>
                  <a:txBody>
                    <a:bodyPr/>
                    <a:lstStyle/>
                    <a:p>
                      <a:pPr algn="ctr"/>
                      <a:r>
                        <a:rPr lang="en-US" sz="1600" dirty="0" smtClean="0">
                          <a:solidFill>
                            <a:srgbClr val="08436F"/>
                          </a:solidFill>
                          <a:latin typeface="Brandon Grotesque Regular"/>
                        </a:rPr>
                        <a:t>85%</a:t>
                      </a:r>
                      <a:endParaRPr lang="en-US" sz="1600" dirty="0">
                        <a:solidFill>
                          <a:srgbClr val="08436F"/>
                        </a:solidFill>
                        <a:latin typeface="Brandon Grotesque Regular"/>
                      </a:endParaRPr>
                    </a:p>
                  </a:txBody>
                  <a:tcPr anchor="ctr"/>
                </a:tc>
                <a:extLst>
                  <a:ext uri="{0D108BD9-81ED-4DB2-BD59-A6C34878D82A}">
                    <a16:rowId xmlns:a16="http://schemas.microsoft.com/office/drawing/2014/main" xmlns="" val="1365295172"/>
                  </a:ext>
                </a:extLst>
              </a:tr>
            </a:tbl>
          </a:graphicData>
        </a:graphic>
      </p:graphicFrame>
      <p:sp>
        <p:nvSpPr>
          <p:cNvPr id="14" name="Subtitle 2"/>
          <p:cNvSpPr txBox="1">
            <a:spLocks/>
          </p:cNvSpPr>
          <p:nvPr/>
        </p:nvSpPr>
        <p:spPr>
          <a:xfrm>
            <a:off x="378400" y="307006"/>
            <a:ext cx="8216960" cy="990981"/>
          </a:xfrm>
          <a:prstGeom prst="rect">
            <a:avLst/>
          </a:prstGeom>
        </p:spPr>
        <p:txBody>
          <a:bodyPr vert="horz" lIns="91440" tIns="45720" rIns="91440" bIns="45720" rtlCol="0" anchor="ctr">
            <a:normAutofit/>
          </a:bodyPr>
          <a:lstStyle>
            <a:lvl1pPr marL="0" indent="0" algn="ctr" defTabSz="457200" rtl="0" eaLnBrk="1" latinLnBrk="0" hangingPunct="1">
              <a:spcBef>
                <a:spcPct val="20000"/>
              </a:spcBef>
              <a:buClr>
                <a:schemeClr val="tx2"/>
              </a:buClr>
              <a:buFont typeface="Wingdings" charset="2"/>
              <a:buNone/>
              <a:defRPr sz="14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12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10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1000" kern="1200">
                <a:solidFill>
                  <a:schemeClr val="tx1">
                    <a:tint val="75000"/>
                  </a:schemeClr>
                </a:solidFill>
                <a:latin typeface="+mn-lt"/>
                <a:ea typeface="+mn-ea"/>
                <a:cs typeface="+mn-cs"/>
              </a:defRPr>
            </a:lvl4pPr>
            <a:lvl5pPr marL="1828800" indent="0" algn="ctr" defTabSz="401638" rtl="0" eaLnBrk="1" latinLnBrk="0" hangingPunct="1">
              <a:spcBef>
                <a:spcPct val="20000"/>
              </a:spcBef>
              <a:buFont typeface="Arial"/>
              <a:buNone/>
              <a:defRPr sz="1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2400" dirty="0" smtClean="0">
                <a:solidFill>
                  <a:srgbClr val="08436F"/>
                </a:solidFill>
                <a:latin typeface="Brandon Grotesque Regular"/>
                <a:cs typeface="Brandon Grotesque Regular"/>
              </a:rPr>
              <a:t>When presented with a list of benefits, the vast majority say that all are exciting—and half or more say </a:t>
            </a:r>
            <a:r>
              <a:rPr lang="en-US" sz="2400" i="1" dirty="0" smtClean="0">
                <a:solidFill>
                  <a:srgbClr val="08436F"/>
                </a:solidFill>
                <a:latin typeface="Brandon Grotesque Regular"/>
                <a:cs typeface="Brandon Grotesque Regular"/>
              </a:rPr>
              <a:t>very</a:t>
            </a:r>
            <a:r>
              <a:rPr lang="en-US" sz="2400" dirty="0" smtClean="0">
                <a:solidFill>
                  <a:srgbClr val="08436F"/>
                </a:solidFill>
                <a:latin typeface="Brandon Grotesque Regular"/>
                <a:cs typeface="Brandon Grotesque Regular"/>
              </a:rPr>
              <a:t> exciting.</a:t>
            </a:r>
            <a:endParaRPr lang="en-US" sz="2400" dirty="0">
              <a:solidFill>
                <a:srgbClr val="08436F"/>
              </a:solidFill>
              <a:latin typeface="Brandon Grotesque Regular"/>
              <a:cs typeface="Brandon Grotesque Regular"/>
            </a:endParaRPr>
          </a:p>
        </p:txBody>
      </p:sp>
      <p:sp>
        <p:nvSpPr>
          <p:cNvPr id="15" name="TextBox 14"/>
          <p:cNvSpPr txBox="1"/>
          <p:nvPr/>
        </p:nvSpPr>
        <p:spPr>
          <a:xfrm>
            <a:off x="378400" y="1442975"/>
            <a:ext cx="8293404" cy="338554"/>
          </a:xfrm>
          <a:prstGeom prst="rect">
            <a:avLst/>
          </a:prstGeom>
          <a:noFill/>
        </p:spPr>
        <p:txBody>
          <a:bodyPr wrap="square" rtlCol="0">
            <a:spAutoFit/>
          </a:bodyPr>
          <a:lstStyle/>
          <a:p>
            <a:r>
              <a:rPr lang="en-US" sz="1600" dirty="0" smtClean="0">
                <a:latin typeface="Brandon Grotesque Regular"/>
              </a:rPr>
              <a:t>The most intense excitement is around prevention and early detection of disease. </a:t>
            </a:r>
            <a:endParaRPr lang="en-US" sz="1600" dirty="0">
              <a:latin typeface="Brandon Grotesque Regular"/>
            </a:endParaRPr>
          </a:p>
        </p:txBody>
      </p:sp>
      <p:cxnSp>
        <p:nvCxnSpPr>
          <p:cNvPr id="16" name="Straight Connector 15"/>
          <p:cNvCxnSpPr/>
          <p:nvPr/>
        </p:nvCxnSpPr>
        <p:spPr>
          <a:xfrm flipV="1">
            <a:off x="1215" y="1329724"/>
            <a:ext cx="8534400" cy="4354"/>
          </a:xfrm>
          <a:prstGeom prst="line">
            <a:avLst/>
          </a:prstGeom>
          <a:ln>
            <a:solidFill>
              <a:srgbClr val="00A8CC"/>
            </a:solidFill>
            <a:prstDash val="sysDot"/>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2805152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p:cNvGraphicFramePr/>
          <p:nvPr>
            <p:extLst>
              <p:ext uri="{D42A27DB-BD31-4B8C-83A1-F6EECF244321}">
                <p14:modId xmlns:p14="http://schemas.microsoft.com/office/powerpoint/2010/main" val="329488634"/>
              </p:ext>
            </p:extLst>
          </p:nvPr>
        </p:nvGraphicFramePr>
        <p:xfrm>
          <a:off x="457201" y="2221969"/>
          <a:ext cx="7987284"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10" name="Rectangle 9"/>
          <p:cNvSpPr/>
          <p:nvPr/>
        </p:nvSpPr>
        <p:spPr>
          <a:xfrm>
            <a:off x="378400" y="6412397"/>
            <a:ext cx="7384929" cy="230832"/>
          </a:xfrm>
          <a:prstGeom prst="rect">
            <a:avLst/>
          </a:prstGeom>
        </p:spPr>
        <p:txBody>
          <a:bodyPr wrap="square">
            <a:spAutoFit/>
          </a:bodyPr>
          <a:lstStyle/>
          <a:p>
            <a:r>
              <a:rPr lang="en-US" sz="900" dirty="0" smtClean="0">
                <a:latin typeface="Brandon Grotesque Regular"/>
              </a:rPr>
              <a:t>Q28-31. </a:t>
            </a:r>
            <a:r>
              <a:rPr lang="en-US" sz="900" dirty="0">
                <a:latin typeface="Brandon Grotesque Regular"/>
              </a:rPr>
              <a:t>For each of the following benefits of </a:t>
            </a:r>
            <a:r>
              <a:rPr lang="en-US" sz="900" dirty="0">
                <a:latin typeface="Brandon Grotesque Regular"/>
              </a:rPr>
              <a:t>p</a:t>
            </a:r>
            <a:r>
              <a:rPr lang="en-US" sz="900" dirty="0" smtClean="0">
                <a:latin typeface="Brandon Grotesque Regular"/>
              </a:rPr>
              <a:t>ersonalized </a:t>
            </a:r>
            <a:r>
              <a:rPr lang="en-US" sz="900" dirty="0" smtClean="0">
                <a:latin typeface="Brandon Grotesque Regular"/>
              </a:rPr>
              <a:t>medicine, </a:t>
            </a:r>
            <a:r>
              <a:rPr lang="en-US" sz="900" dirty="0">
                <a:latin typeface="Brandon Grotesque Regular"/>
              </a:rPr>
              <a:t>please indicate how much of a benefit it would be to you personally.</a:t>
            </a:r>
            <a:endParaRPr lang="en-US" sz="900" dirty="0" smtClean="0">
              <a:latin typeface="Brandon Grotesque Regular"/>
            </a:endParaRPr>
          </a:p>
        </p:txBody>
      </p:sp>
      <p:pic>
        <p:nvPicPr>
          <p:cNvPr id="11" name="Picture 2" descr="S:\- Design Documents - Templates, Logos, Style Guide\Image Gallery\KRC Logos\KRC_LI_CMYK_P.jpg"/>
          <p:cNvPicPr>
            <a:picLocks noChangeAspect="1" noChangeArrowheads="1"/>
          </p:cNvPicPr>
          <p:nvPr/>
        </p:nvPicPr>
        <p:blipFill>
          <a:blip r:embed="rId4" cstate="print">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8671804" y="6396659"/>
            <a:ext cx="469625" cy="469625"/>
          </a:xfrm>
          <a:prstGeom prst="rect">
            <a:avLst/>
          </a:prstGeom>
          <a:noFill/>
          <a:extLst>
            <a:ext uri="{909E8E84-426E-40DD-AFC4-6F175D3DCCD1}">
              <a14:hiddenFill xmlns:a14="http://schemas.microsoft.com/office/drawing/2010/main">
                <a:solidFill>
                  <a:srgbClr val="FFFFFF"/>
                </a:solidFill>
              </a14:hiddenFill>
            </a:ext>
          </a:extLst>
        </p:spPr>
      </p:pic>
      <p:sp>
        <p:nvSpPr>
          <p:cNvPr id="12" name="Slide Number Placeholder 5"/>
          <p:cNvSpPr txBox="1">
            <a:spLocks/>
          </p:cNvSpPr>
          <p:nvPr/>
        </p:nvSpPr>
        <p:spPr>
          <a:xfrm>
            <a:off x="7976057" y="6519138"/>
            <a:ext cx="720470" cy="220701"/>
          </a:xfrm>
          <a:prstGeom prst="rect">
            <a:avLst/>
          </a:prstGeom>
        </p:spPr>
        <p:txBody>
          <a:bodyPr/>
          <a:lstStyle>
            <a:defPPr>
              <a:defRPr lang="en-US"/>
            </a:defPPr>
            <a:lvl1pPr marL="0" algn="r" defTabSz="914400" rtl="0" eaLnBrk="1" latinLnBrk="0" hangingPunct="1">
              <a:defRPr sz="9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5A0E975F-4CC4-A547-941D-3161D2A3D523}" type="slidenum">
              <a:rPr kumimoji="0" lang="en-US" sz="900" b="0" i="0" u="none" strike="noStrike" kern="1200" cap="none" spc="0" normalizeH="0" baseline="0" noProof="0" smtClean="0">
                <a:ln>
                  <a:noFill/>
                </a:ln>
                <a:solidFill>
                  <a:srgbClr val="00306C"/>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900" b="0" i="0" u="none" strike="noStrike" kern="1200" cap="none" spc="0" normalizeH="0" baseline="0" noProof="0" dirty="0">
              <a:ln>
                <a:noFill/>
              </a:ln>
              <a:solidFill>
                <a:srgbClr val="00306C"/>
              </a:solidFill>
              <a:effectLst/>
              <a:uLnTx/>
              <a:uFillTx/>
              <a:latin typeface="Arial"/>
              <a:ea typeface="+mn-ea"/>
              <a:cs typeface="+mn-cs"/>
            </a:endParaRPr>
          </a:p>
        </p:txBody>
      </p:sp>
      <p:cxnSp>
        <p:nvCxnSpPr>
          <p:cNvPr id="13" name="Straight Connector 12"/>
          <p:cNvCxnSpPr/>
          <p:nvPr/>
        </p:nvCxnSpPr>
        <p:spPr>
          <a:xfrm>
            <a:off x="8709090" y="6519138"/>
            <a:ext cx="0" cy="220701"/>
          </a:xfrm>
          <a:prstGeom prst="line">
            <a:avLst/>
          </a:prstGeom>
          <a:ln w="9525" cmpd="sng">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4" name="Subtitle 2"/>
          <p:cNvSpPr>
            <a:spLocks noGrp="1"/>
          </p:cNvSpPr>
          <p:nvPr>
            <p:ph type="subTitle" idx="1"/>
          </p:nvPr>
        </p:nvSpPr>
        <p:spPr>
          <a:xfrm>
            <a:off x="378400" y="307006"/>
            <a:ext cx="7984550" cy="990981"/>
          </a:xfrm>
        </p:spPr>
        <p:txBody>
          <a:bodyPr anchor="ctr">
            <a:normAutofit/>
          </a:bodyPr>
          <a:lstStyle/>
          <a:p>
            <a:pPr algn="l"/>
            <a:r>
              <a:rPr lang="en-US" sz="2400" dirty="0" smtClean="0">
                <a:solidFill>
                  <a:srgbClr val="08436F"/>
                </a:solidFill>
                <a:latin typeface="Brandon Grotesque Regular"/>
                <a:cs typeface="Brandon Grotesque Regular"/>
              </a:rPr>
              <a:t>The benefits of personalized medicine are clear to most—and most say these are MAJOR benefits.</a:t>
            </a:r>
            <a:endParaRPr lang="en-US" sz="2400" dirty="0">
              <a:solidFill>
                <a:srgbClr val="08436F"/>
              </a:solidFill>
              <a:latin typeface="Brandon Grotesque Regular"/>
              <a:cs typeface="Brandon Grotesque Regular"/>
            </a:endParaRPr>
          </a:p>
        </p:txBody>
      </p:sp>
      <p:sp>
        <p:nvSpPr>
          <p:cNvPr id="15" name="TextBox 14"/>
          <p:cNvSpPr txBox="1"/>
          <p:nvPr/>
        </p:nvSpPr>
        <p:spPr>
          <a:xfrm>
            <a:off x="378400" y="1395350"/>
            <a:ext cx="8293404" cy="830997"/>
          </a:xfrm>
          <a:prstGeom prst="rect">
            <a:avLst/>
          </a:prstGeom>
          <a:noFill/>
        </p:spPr>
        <p:txBody>
          <a:bodyPr wrap="square" rtlCol="0">
            <a:spAutoFit/>
          </a:bodyPr>
          <a:lstStyle/>
          <a:p>
            <a:r>
              <a:rPr lang="en-US" sz="1600" dirty="0" smtClean="0">
                <a:latin typeface="Brandon Grotesque Regular"/>
              </a:rPr>
              <a:t>Over two-thirds of respondents say each of the benefits would be </a:t>
            </a:r>
            <a:r>
              <a:rPr lang="en-US" sz="1600" i="1" dirty="0" smtClean="0">
                <a:latin typeface="Brandon Grotesque Regular"/>
              </a:rPr>
              <a:t>major, </a:t>
            </a:r>
            <a:r>
              <a:rPr lang="en-US" sz="1600" dirty="0" smtClean="0">
                <a:latin typeface="Brandon Grotesque Regular"/>
              </a:rPr>
              <a:t>with helping to avoid the trial-and-error process of finding effective treatments for patients being the most beneficial.</a:t>
            </a:r>
            <a:endParaRPr lang="en-US" sz="1600" dirty="0">
              <a:latin typeface="Brandon Grotesque Regular"/>
            </a:endParaRPr>
          </a:p>
        </p:txBody>
      </p:sp>
      <p:cxnSp>
        <p:nvCxnSpPr>
          <p:cNvPr id="16" name="Straight Connector 15"/>
          <p:cNvCxnSpPr/>
          <p:nvPr/>
        </p:nvCxnSpPr>
        <p:spPr>
          <a:xfrm flipV="1">
            <a:off x="1215" y="1329724"/>
            <a:ext cx="8534400" cy="4354"/>
          </a:xfrm>
          <a:prstGeom prst="line">
            <a:avLst/>
          </a:prstGeom>
          <a:ln>
            <a:solidFill>
              <a:srgbClr val="00A8CC"/>
            </a:solidFill>
            <a:prstDash val="sysDot"/>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3777616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S:\- Design Documents - Templates, Logos, Style Guide\Image Gallery\KRC Logos\KRC_LI_CMYK_P.jpg"/>
          <p:cNvPicPr>
            <a:picLocks noChangeAspect="1" noChangeArrowheads="1"/>
          </p:cNvPicPr>
          <p:nvPr/>
        </p:nvPicPr>
        <p:blipFill>
          <a:blip r:embed="rId3" cstate="print">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8671804" y="6396659"/>
            <a:ext cx="469625" cy="469625"/>
          </a:xfrm>
          <a:prstGeom prst="rect">
            <a:avLst/>
          </a:prstGeom>
          <a:noFill/>
          <a:extLst>
            <a:ext uri="{909E8E84-426E-40DD-AFC4-6F175D3DCCD1}">
              <a14:hiddenFill xmlns:a14="http://schemas.microsoft.com/office/drawing/2010/main">
                <a:solidFill>
                  <a:srgbClr val="FFFFFF"/>
                </a:solidFill>
              </a14:hiddenFill>
            </a:ext>
          </a:extLst>
        </p:spPr>
      </p:pic>
      <p:sp>
        <p:nvSpPr>
          <p:cNvPr id="12" name="Slide Number Placeholder 5"/>
          <p:cNvSpPr txBox="1">
            <a:spLocks/>
          </p:cNvSpPr>
          <p:nvPr/>
        </p:nvSpPr>
        <p:spPr>
          <a:xfrm>
            <a:off x="7976057" y="6519138"/>
            <a:ext cx="720470" cy="220701"/>
          </a:xfrm>
          <a:prstGeom prst="rect">
            <a:avLst/>
          </a:prstGeom>
        </p:spPr>
        <p:txBody>
          <a:bodyPr/>
          <a:lstStyle>
            <a:defPPr>
              <a:defRPr lang="en-US"/>
            </a:defPPr>
            <a:lvl1pPr marL="0" algn="r" defTabSz="914400" rtl="0" eaLnBrk="1" latinLnBrk="0" hangingPunct="1">
              <a:defRPr sz="9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5A0E975F-4CC4-A547-941D-3161D2A3D523}" type="slidenum">
              <a:rPr kumimoji="0" lang="en-US" sz="900" b="0" i="0" u="none" strike="noStrike" kern="1200" cap="none" spc="0" normalizeH="0" baseline="0" noProof="0" smtClean="0">
                <a:ln>
                  <a:noFill/>
                </a:ln>
                <a:solidFill>
                  <a:srgbClr val="00306C"/>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900" b="0" i="0" u="none" strike="noStrike" kern="1200" cap="none" spc="0" normalizeH="0" baseline="0" noProof="0" dirty="0">
              <a:ln>
                <a:noFill/>
              </a:ln>
              <a:solidFill>
                <a:srgbClr val="00306C"/>
              </a:solidFill>
              <a:effectLst/>
              <a:uLnTx/>
              <a:uFillTx/>
              <a:latin typeface="Arial"/>
              <a:ea typeface="+mn-ea"/>
              <a:cs typeface="+mn-cs"/>
            </a:endParaRPr>
          </a:p>
        </p:txBody>
      </p:sp>
      <p:cxnSp>
        <p:nvCxnSpPr>
          <p:cNvPr id="13" name="Straight Connector 12"/>
          <p:cNvCxnSpPr/>
          <p:nvPr/>
        </p:nvCxnSpPr>
        <p:spPr>
          <a:xfrm>
            <a:off x="8709090" y="6519138"/>
            <a:ext cx="0" cy="220701"/>
          </a:xfrm>
          <a:prstGeom prst="line">
            <a:avLst/>
          </a:prstGeom>
          <a:ln w="9525" cmpd="sng">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9" name="Rectangle 8"/>
          <p:cNvSpPr/>
          <p:nvPr/>
        </p:nvSpPr>
        <p:spPr>
          <a:xfrm>
            <a:off x="158789" y="6520426"/>
            <a:ext cx="7384929" cy="230832"/>
          </a:xfrm>
          <a:prstGeom prst="rect">
            <a:avLst/>
          </a:prstGeom>
        </p:spPr>
        <p:txBody>
          <a:bodyPr wrap="square">
            <a:spAutoFit/>
          </a:bodyPr>
          <a:lstStyle/>
          <a:p>
            <a:r>
              <a:rPr lang="en-US" sz="900" dirty="0" smtClean="0">
                <a:latin typeface="Brandon Grotesque Regular"/>
              </a:rPr>
              <a:t>Q28-31. </a:t>
            </a:r>
            <a:r>
              <a:rPr lang="en-US" sz="900" dirty="0">
                <a:latin typeface="Brandon Grotesque Regular"/>
              </a:rPr>
              <a:t>For each of the following benefits of </a:t>
            </a:r>
            <a:r>
              <a:rPr lang="en-US" sz="900" dirty="0">
                <a:latin typeface="Brandon Grotesque Regular"/>
              </a:rPr>
              <a:t>p</a:t>
            </a:r>
            <a:r>
              <a:rPr lang="en-US" sz="900" dirty="0" smtClean="0">
                <a:latin typeface="Brandon Grotesque Regular"/>
              </a:rPr>
              <a:t>ersonalized </a:t>
            </a:r>
            <a:r>
              <a:rPr lang="en-US" sz="900" dirty="0" smtClean="0">
                <a:latin typeface="Brandon Grotesque Regular"/>
              </a:rPr>
              <a:t>medicine, </a:t>
            </a:r>
            <a:r>
              <a:rPr lang="en-US" sz="900" dirty="0">
                <a:latin typeface="Brandon Grotesque Regular"/>
              </a:rPr>
              <a:t>please indicate how much of a benefit it would be to you personally.</a:t>
            </a:r>
            <a:endParaRPr lang="en-US" sz="900" dirty="0" smtClean="0">
              <a:latin typeface="Brandon Grotesque Regular"/>
            </a:endParaRPr>
          </a:p>
        </p:txBody>
      </p:sp>
      <p:sp>
        <p:nvSpPr>
          <p:cNvPr id="10" name="Subtitle 2"/>
          <p:cNvSpPr>
            <a:spLocks noGrp="1"/>
          </p:cNvSpPr>
          <p:nvPr>
            <p:ph type="subTitle" idx="1"/>
          </p:nvPr>
        </p:nvSpPr>
        <p:spPr>
          <a:xfrm>
            <a:off x="378400" y="307006"/>
            <a:ext cx="8157215" cy="990981"/>
          </a:xfrm>
        </p:spPr>
        <p:txBody>
          <a:bodyPr anchor="ctr">
            <a:normAutofit fontScale="85000" lnSpcReduction="20000"/>
          </a:bodyPr>
          <a:lstStyle/>
          <a:p>
            <a:pPr algn="l"/>
            <a:r>
              <a:rPr lang="en-US" sz="2800" dirty="0" smtClean="0">
                <a:solidFill>
                  <a:srgbClr val="08436F"/>
                </a:solidFill>
                <a:latin typeface="Brandon Grotesque Regular"/>
                <a:cs typeface="Brandon Grotesque Regular"/>
              </a:rPr>
              <a:t>Those who have faced a life </a:t>
            </a:r>
            <a:r>
              <a:rPr lang="en-US" sz="2800" dirty="0" smtClean="0">
                <a:solidFill>
                  <a:srgbClr val="08436F"/>
                </a:solidFill>
                <a:latin typeface="Brandon Grotesque Regular"/>
                <a:cs typeface="Brandon Grotesque Regular"/>
              </a:rPr>
              <a:t>threatening </a:t>
            </a:r>
            <a:r>
              <a:rPr lang="en-US" sz="2800" dirty="0" smtClean="0">
                <a:solidFill>
                  <a:srgbClr val="08436F"/>
                </a:solidFill>
                <a:latin typeface="Brandon Grotesque Regular"/>
                <a:cs typeface="Brandon Grotesque Regular"/>
              </a:rPr>
              <a:t>illness themselves or in their family are most likely to see major benefits in avoiding a trial-and-error treatment process</a:t>
            </a:r>
            <a:r>
              <a:rPr lang="en-US" sz="2800" i="1" dirty="0">
                <a:solidFill>
                  <a:srgbClr val="08436F"/>
                </a:solidFill>
                <a:latin typeface="Brandon Grotesque Regular"/>
                <a:cs typeface="Brandon Grotesque Regular"/>
              </a:rPr>
              <a:t> </a:t>
            </a:r>
            <a:r>
              <a:rPr lang="en-US" sz="2800" dirty="0" smtClean="0">
                <a:solidFill>
                  <a:srgbClr val="08436F"/>
                </a:solidFill>
                <a:latin typeface="Brandon Grotesque Regular"/>
                <a:cs typeface="Brandon Grotesque Regular"/>
              </a:rPr>
              <a:t>and less invasive procedures.</a:t>
            </a:r>
            <a:endParaRPr lang="en-US" sz="2800" dirty="0">
              <a:solidFill>
                <a:srgbClr val="08436F"/>
              </a:solidFill>
              <a:latin typeface="Brandon Grotesque Regular"/>
              <a:cs typeface="Brandon Grotesque Regular"/>
            </a:endParaRPr>
          </a:p>
        </p:txBody>
      </p:sp>
      <p:sp>
        <p:nvSpPr>
          <p:cNvPr id="14" name="TextBox 13"/>
          <p:cNvSpPr txBox="1"/>
          <p:nvPr/>
        </p:nvSpPr>
        <p:spPr>
          <a:xfrm>
            <a:off x="378400" y="1414400"/>
            <a:ext cx="8157215" cy="584775"/>
          </a:xfrm>
          <a:prstGeom prst="rect">
            <a:avLst/>
          </a:prstGeom>
          <a:noFill/>
        </p:spPr>
        <p:txBody>
          <a:bodyPr wrap="square" rtlCol="0">
            <a:spAutoFit/>
          </a:bodyPr>
          <a:lstStyle/>
          <a:p>
            <a:r>
              <a:rPr lang="en-US" sz="1600" dirty="0" smtClean="0">
                <a:latin typeface="Brandon Grotesque Regular"/>
              </a:rPr>
              <a:t>Those who’ve never dealt with a life threatening illness themselves or in their family are somewhat less likely to see </a:t>
            </a:r>
            <a:r>
              <a:rPr lang="en-US" sz="1600" i="1" dirty="0" smtClean="0">
                <a:latin typeface="Brandon Grotesque Regular"/>
              </a:rPr>
              <a:t>major </a:t>
            </a:r>
            <a:r>
              <a:rPr lang="en-US" sz="1600" dirty="0" smtClean="0">
                <a:latin typeface="Brandon Grotesque Regular"/>
              </a:rPr>
              <a:t>benefits</a:t>
            </a:r>
            <a:r>
              <a:rPr lang="en-US" sz="1600" dirty="0">
                <a:latin typeface="Brandon Grotesque Regular"/>
              </a:rPr>
              <a:t> </a:t>
            </a:r>
            <a:r>
              <a:rPr lang="en-US" sz="1600" dirty="0" smtClean="0">
                <a:latin typeface="Brandon Grotesque Regular"/>
              </a:rPr>
              <a:t>than those who have.</a:t>
            </a:r>
            <a:endParaRPr lang="en-US" sz="1600" dirty="0">
              <a:latin typeface="Brandon Grotesque Regular"/>
            </a:endParaRPr>
          </a:p>
        </p:txBody>
      </p:sp>
      <p:cxnSp>
        <p:nvCxnSpPr>
          <p:cNvPr id="15" name="Straight Connector 14"/>
          <p:cNvCxnSpPr/>
          <p:nvPr/>
        </p:nvCxnSpPr>
        <p:spPr>
          <a:xfrm flipV="1">
            <a:off x="1215" y="1329724"/>
            <a:ext cx="8534400" cy="4354"/>
          </a:xfrm>
          <a:prstGeom prst="line">
            <a:avLst/>
          </a:prstGeom>
          <a:ln>
            <a:solidFill>
              <a:srgbClr val="00A8CC"/>
            </a:solidFill>
            <a:prstDash val="sysDot"/>
          </a:ln>
          <a:effectLst/>
        </p:spPr>
        <p:style>
          <a:lnRef idx="2">
            <a:schemeClr val="accent1"/>
          </a:lnRef>
          <a:fillRef idx="0">
            <a:schemeClr val="accent1"/>
          </a:fillRef>
          <a:effectRef idx="1">
            <a:schemeClr val="accent1"/>
          </a:effectRef>
          <a:fontRef idx="minor">
            <a:schemeClr val="tx1"/>
          </a:fontRef>
        </p:style>
      </p:cxnSp>
      <p:graphicFrame>
        <p:nvGraphicFramePr>
          <p:cNvPr id="16" name="Table 15"/>
          <p:cNvGraphicFramePr>
            <a:graphicFrameLocks noGrp="1"/>
          </p:cNvGraphicFramePr>
          <p:nvPr>
            <p:extLst>
              <p:ext uri="{D42A27DB-BD31-4B8C-83A1-F6EECF244321}">
                <p14:modId xmlns:p14="http://schemas.microsoft.com/office/powerpoint/2010/main" val="4222824568"/>
              </p:ext>
            </p:extLst>
          </p:nvPr>
        </p:nvGraphicFramePr>
        <p:xfrm>
          <a:off x="457200" y="2196441"/>
          <a:ext cx="7700238" cy="3657600"/>
        </p:xfrm>
        <a:graphic>
          <a:graphicData uri="http://schemas.openxmlformats.org/drawingml/2006/table">
            <a:tbl>
              <a:tblPr firstRow="1" bandRow="1">
                <a:tableStyleId>{2D5ABB26-0587-4C30-8999-92F81FD0307C}</a:tableStyleId>
              </a:tblPr>
              <a:tblGrid>
                <a:gridCol w="3118762">
                  <a:extLst>
                    <a:ext uri="{9D8B030D-6E8A-4147-A177-3AD203B41FA5}">
                      <a16:colId xmlns:a16="http://schemas.microsoft.com/office/drawing/2014/main" xmlns="" val="676178913"/>
                    </a:ext>
                  </a:extLst>
                </a:gridCol>
                <a:gridCol w="1145369">
                  <a:extLst>
                    <a:ext uri="{9D8B030D-6E8A-4147-A177-3AD203B41FA5}">
                      <a16:colId xmlns:a16="http://schemas.microsoft.com/office/drawing/2014/main" xmlns="" val="3332810379"/>
                    </a:ext>
                  </a:extLst>
                </a:gridCol>
                <a:gridCol w="1145369">
                  <a:extLst>
                    <a:ext uri="{9D8B030D-6E8A-4147-A177-3AD203B41FA5}">
                      <a16:colId xmlns:a16="http://schemas.microsoft.com/office/drawing/2014/main" xmlns="" val="1200124206"/>
                    </a:ext>
                  </a:extLst>
                </a:gridCol>
                <a:gridCol w="1145369">
                  <a:extLst>
                    <a:ext uri="{9D8B030D-6E8A-4147-A177-3AD203B41FA5}">
                      <a16:colId xmlns:a16="http://schemas.microsoft.com/office/drawing/2014/main" xmlns="" val="1752527769"/>
                    </a:ext>
                  </a:extLst>
                </a:gridCol>
                <a:gridCol w="1145369">
                  <a:extLst>
                    <a:ext uri="{9D8B030D-6E8A-4147-A177-3AD203B41FA5}">
                      <a16:colId xmlns:a16="http://schemas.microsoft.com/office/drawing/2014/main" xmlns="" val="1401835609"/>
                    </a:ext>
                  </a:extLst>
                </a:gridCol>
              </a:tblGrid>
              <a:tr h="0">
                <a:tc>
                  <a:txBody>
                    <a:bodyPr/>
                    <a:lstStyle/>
                    <a:p>
                      <a:endParaRPr lang="en-US" dirty="0">
                        <a:solidFill>
                          <a:schemeClr val="bg1"/>
                        </a:solidFill>
                        <a:latin typeface="Brandon Grotesque Regular"/>
                      </a:endParaRPr>
                    </a:p>
                  </a:txBody>
                  <a:tcPr marL="45720" marR="45720" anchor="ctr">
                    <a:lnL w="12700" cap="flat" cmpd="sng" algn="ctr">
                      <a:solidFill>
                        <a:srgbClr val="0067AC"/>
                      </a:solidFill>
                      <a:prstDash val="solid"/>
                      <a:round/>
                      <a:headEnd type="none" w="med" len="med"/>
                      <a:tailEnd type="none" w="med" len="med"/>
                    </a:lnL>
                    <a:lnR w="12700" cap="flat" cmpd="sng" algn="ctr">
                      <a:solidFill>
                        <a:srgbClr val="0067AC"/>
                      </a:solidFill>
                      <a:prstDash val="solid"/>
                      <a:round/>
                      <a:headEnd type="none" w="med" len="med"/>
                      <a:tailEnd type="none" w="med" len="med"/>
                    </a:lnR>
                    <a:lnT w="12700" cap="flat" cmpd="sng" algn="ctr">
                      <a:solidFill>
                        <a:srgbClr val="0067AC"/>
                      </a:solidFill>
                      <a:prstDash val="solid"/>
                      <a:round/>
                      <a:headEnd type="none" w="med" len="med"/>
                      <a:tailEnd type="none" w="med" len="med"/>
                    </a:lnT>
                    <a:lnB w="12700" cap="flat" cmpd="sng" algn="ctr">
                      <a:solidFill>
                        <a:srgbClr val="0067AC"/>
                      </a:solidFill>
                      <a:prstDash val="solid"/>
                      <a:round/>
                      <a:headEnd type="none" w="med" len="med"/>
                      <a:tailEnd type="none" w="med" len="med"/>
                    </a:lnB>
                    <a:solidFill>
                      <a:srgbClr val="0067AC"/>
                    </a:solidFill>
                  </a:tcPr>
                </a:tc>
                <a:tc>
                  <a:txBody>
                    <a:bodyPr/>
                    <a:lstStyle/>
                    <a:p>
                      <a:pPr algn="ctr"/>
                      <a:r>
                        <a:rPr lang="en-US" sz="1400" b="1" i="0" dirty="0" smtClean="0">
                          <a:solidFill>
                            <a:schemeClr val="bg1"/>
                          </a:solidFill>
                          <a:latin typeface="Brandon Grotesque Regular"/>
                        </a:rPr>
                        <a:t>Total</a:t>
                      </a:r>
                      <a:r>
                        <a:rPr lang="en-US" sz="1400" b="1" i="1" dirty="0" smtClean="0">
                          <a:solidFill>
                            <a:schemeClr val="bg1"/>
                          </a:solidFill>
                          <a:latin typeface="Brandon Grotesque Regular"/>
                        </a:rPr>
                        <a:t> major </a:t>
                      </a:r>
                      <a:r>
                        <a:rPr lang="en-US" sz="1400" b="1" i="0" dirty="0" smtClean="0">
                          <a:solidFill>
                            <a:schemeClr val="bg1"/>
                          </a:solidFill>
                          <a:latin typeface="Brandon Grotesque Regular"/>
                        </a:rPr>
                        <a:t>benefit</a:t>
                      </a:r>
                      <a:endParaRPr lang="en-US" sz="1400" b="1" dirty="0">
                        <a:solidFill>
                          <a:schemeClr val="bg1"/>
                        </a:solidFill>
                        <a:latin typeface="Brandon Grotesque Regular"/>
                      </a:endParaRPr>
                    </a:p>
                  </a:txBody>
                  <a:tcPr marL="45720" marR="45720" anchor="ctr">
                    <a:lnL w="12700" cap="flat" cmpd="sng" algn="ctr">
                      <a:solidFill>
                        <a:srgbClr val="0067AC"/>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67AC"/>
                      </a:solidFill>
                      <a:prstDash val="solid"/>
                      <a:round/>
                      <a:headEnd type="none" w="med" len="med"/>
                      <a:tailEnd type="none" w="med" len="med"/>
                    </a:lnT>
                    <a:lnB w="12700" cap="flat" cmpd="sng" algn="ctr">
                      <a:solidFill>
                        <a:srgbClr val="0067AC"/>
                      </a:solidFill>
                      <a:prstDash val="solid"/>
                      <a:round/>
                      <a:headEnd type="none" w="med" len="med"/>
                      <a:tailEnd type="none" w="med" len="med"/>
                    </a:lnB>
                    <a:solidFill>
                      <a:srgbClr val="0067AC"/>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1" dirty="0" smtClean="0">
                          <a:solidFill>
                            <a:schemeClr val="bg1"/>
                          </a:solidFill>
                          <a:latin typeface="Brandon Grotesque Regular"/>
                        </a:rPr>
                        <a:t>Life threatening illness</a:t>
                      </a:r>
                      <a:r>
                        <a:rPr lang="en-US" sz="1400" b="1" baseline="0" dirty="0" smtClean="0">
                          <a:solidFill>
                            <a:schemeClr val="bg1"/>
                          </a:solidFill>
                          <a:latin typeface="Brandon Grotesque Regular"/>
                        </a:rPr>
                        <a:t>: </a:t>
                      </a:r>
                      <a:r>
                        <a:rPr lang="en-US" sz="1400" b="1" u="sng" baseline="0" dirty="0" smtClean="0">
                          <a:solidFill>
                            <a:schemeClr val="bg1"/>
                          </a:solidFill>
                          <a:latin typeface="Brandon Grotesque Regular"/>
                        </a:rPr>
                        <a:t>personally</a:t>
                      </a:r>
                      <a:endParaRPr lang="en-US" sz="1400" b="1" u="sng" dirty="0" smtClean="0">
                        <a:solidFill>
                          <a:schemeClr val="bg1"/>
                        </a:solidFill>
                        <a:latin typeface="Brandon Grotesque Regular"/>
                      </a:endParaRPr>
                    </a:p>
                  </a:txBody>
                  <a:tcPr marL="45720" marR="45720" anchor="ctr">
                    <a:lnL w="12700" cap="flat" cmpd="sng" algn="ctr">
                      <a:solidFill>
                        <a:schemeClr val="bg1"/>
                      </a:solidFill>
                      <a:prstDash val="solid"/>
                      <a:round/>
                      <a:headEnd type="none" w="med" len="med"/>
                      <a:tailEnd type="none" w="med" len="med"/>
                    </a:lnL>
                    <a:lnT w="12700" cap="flat" cmpd="sng" algn="ctr">
                      <a:solidFill>
                        <a:srgbClr val="0067AC"/>
                      </a:solidFill>
                      <a:prstDash val="solid"/>
                      <a:round/>
                      <a:headEnd type="none" w="med" len="med"/>
                      <a:tailEnd type="none" w="med" len="med"/>
                    </a:lnT>
                    <a:lnB w="12700" cap="flat" cmpd="sng" algn="ctr">
                      <a:solidFill>
                        <a:srgbClr val="0067AC"/>
                      </a:solidFill>
                      <a:prstDash val="solid"/>
                      <a:round/>
                      <a:headEnd type="none" w="med" len="med"/>
                      <a:tailEnd type="none" w="med" len="med"/>
                    </a:lnB>
                    <a:solidFill>
                      <a:srgbClr val="0067AC"/>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1" dirty="0" smtClean="0">
                          <a:solidFill>
                            <a:schemeClr val="bg1"/>
                          </a:solidFill>
                          <a:latin typeface="Brandon Grotesque Regular"/>
                        </a:rPr>
                        <a:t>Life threatening illness</a:t>
                      </a:r>
                      <a:r>
                        <a:rPr lang="en-US" sz="1400" b="1" baseline="0" dirty="0" smtClean="0">
                          <a:solidFill>
                            <a:schemeClr val="bg1"/>
                          </a:solidFill>
                          <a:latin typeface="Brandon Grotesque Regular"/>
                        </a:rPr>
                        <a:t>: </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1" u="sng" baseline="0" dirty="0" smtClean="0">
                          <a:solidFill>
                            <a:schemeClr val="bg1"/>
                          </a:solidFill>
                          <a:latin typeface="Brandon Grotesque Regular"/>
                        </a:rPr>
                        <a:t>family</a:t>
                      </a:r>
                      <a:endParaRPr lang="en-US" sz="1400" b="1" u="sng" dirty="0" smtClean="0">
                        <a:solidFill>
                          <a:schemeClr val="bg1"/>
                        </a:solidFill>
                        <a:latin typeface="Brandon Grotesque Regular"/>
                      </a:endParaRPr>
                    </a:p>
                  </a:txBody>
                  <a:tcPr marL="45720" marR="45720" anchor="ctr">
                    <a:lnT w="12700" cap="flat" cmpd="sng" algn="ctr">
                      <a:solidFill>
                        <a:srgbClr val="0067AC"/>
                      </a:solidFill>
                      <a:prstDash val="solid"/>
                      <a:round/>
                      <a:headEnd type="none" w="med" len="med"/>
                      <a:tailEnd type="none" w="med" len="med"/>
                    </a:lnT>
                    <a:lnB w="12700" cap="flat" cmpd="sng" algn="ctr">
                      <a:solidFill>
                        <a:srgbClr val="0067AC"/>
                      </a:solidFill>
                      <a:prstDash val="solid"/>
                      <a:round/>
                      <a:headEnd type="none" w="med" len="med"/>
                      <a:tailEnd type="none" w="med" len="med"/>
                    </a:lnB>
                    <a:solidFill>
                      <a:srgbClr val="0067AC"/>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1" dirty="0" smtClean="0">
                          <a:solidFill>
                            <a:schemeClr val="bg1"/>
                          </a:solidFill>
                          <a:latin typeface="Brandon Grotesque Regular"/>
                        </a:rPr>
                        <a:t>Neither</a:t>
                      </a:r>
                    </a:p>
                  </a:txBody>
                  <a:tcPr marL="45720" marR="45720" anchor="ctr">
                    <a:lnR w="12700" cap="flat" cmpd="sng" algn="ctr">
                      <a:solidFill>
                        <a:srgbClr val="0067AC"/>
                      </a:solidFill>
                      <a:prstDash val="solid"/>
                      <a:round/>
                      <a:headEnd type="none" w="med" len="med"/>
                      <a:tailEnd type="none" w="med" len="med"/>
                    </a:lnR>
                    <a:lnT w="12700" cap="flat" cmpd="sng" algn="ctr">
                      <a:solidFill>
                        <a:srgbClr val="0067AC"/>
                      </a:solidFill>
                      <a:prstDash val="solid"/>
                      <a:round/>
                      <a:headEnd type="none" w="med" len="med"/>
                      <a:tailEnd type="none" w="med" len="med"/>
                    </a:lnT>
                    <a:lnB w="12700" cap="flat" cmpd="sng" algn="ctr">
                      <a:solidFill>
                        <a:srgbClr val="0067AC"/>
                      </a:solidFill>
                      <a:prstDash val="solid"/>
                      <a:round/>
                      <a:headEnd type="none" w="med" len="med"/>
                      <a:tailEnd type="none" w="med" len="med"/>
                    </a:lnB>
                    <a:solidFill>
                      <a:srgbClr val="0067AC"/>
                    </a:solidFill>
                  </a:tcPr>
                </a:tc>
                <a:extLst>
                  <a:ext uri="{0D108BD9-81ED-4DB2-BD59-A6C34878D82A}">
                    <a16:rowId xmlns:a16="http://schemas.microsoft.com/office/drawing/2014/main" xmlns="" val="2095804284"/>
                  </a:ext>
                </a:extLst>
              </a:tr>
              <a:tr h="0">
                <a:tc>
                  <a:txBody>
                    <a:bodyPr/>
                    <a:lstStyle/>
                    <a:p>
                      <a:pPr marL="0" marR="0">
                        <a:spcBef>
                          <a:spcPts val="0"/>
                        </a:spcBef>
                        <a:spcAft>
                          <a:spcPts val="0"/>
                        </a:spcAft>
                      </a:pPr>
                      <a:r>
                        <a:rPr lang="en-US" sz="1400" dirty="0" smtClean="0">
                          <a:effectLst/>
                          <a:latin typeface="Brandon Grotesque Regular"/>
                          <a:ea typeface="Times New Roman" panose="02020603050405020304" pitchFamily="18" charset="0"/>
                          <a:cs typeface="Times New Roman" panose="02020603050405020304" pitchFamily="18" charset="0"/>
                        </a:rPr>
                        <a:t>Personalized </a:t>
                      </a:r>
                      <a:r>
                        <a:rPr lang="en-US" sz="1400" dirty="0">
                          <a:effectLst/>
                          <a:latin typeface="Brandon Grotesque Regular"/>
                          <a:ea typeface="Times New Roman" panose="02020603050405020304" pitchFamily="18" charset="0"/>
                          <a:cs typeface="Times New Roman" panose="02020603050405020304" pitchFamily="18" charset="0"/>
                        </a:rPr>
                        <a:t>medicine could help me avoid the trial-and-error process of finding which of several treatment options will work for me</a:t>
                      </a:r>
                      <a:endParaRPr lang="en-US" sz="1800" dirty="0">
                        <a:effectLst/>
                        <a:latin typeface="Brandon Grotesque Regular"/>
                        <a:ea typeface="Calibri" panose="020F0502020204030204" pitchFamily="34" charset="0"/>
                        <a:cs typeface="Times New Roman" panose="02020603050405020304" pitchFamily="18" charset="0"/>
                      </a:endParaRPr>
                    </a:p>
                  </a:txBody>
                  <a:tcPr marL="45720" marR="45720">
                    <a:lnL w="12700" cap="flat" cmpd="sng" algn="ctr">
                      <a:solidFill>
                        <a:srgbClr val="0067AC"/>
                      </a:solidFill>
                      <a:prstDash val="solid"/>
                      <a:round/>
                      <a:headEnd type="none" w="med" len="med"/>
                      <a:tailEnd type="none" w="med" len="med"/>
                    </a:lnL>
                    <a:lnR w="12700" cap="flat" cmpd="sng" algn="ctr">
                      <a:solidFill>
                        <a:srgbClr val="0067AC"/>
                      </a:solidFill>
                      <a:prstDash val="solid"/>
                      <a:round/>
                      <a:headEnd type="none" w="med" len="med"/>
                      <a:tailEnd type="none" w="med" len="med"/>
                    </a:lnR>
                    <a:lnT w="12700" cap="flat" cmpd="sng" algn="ctr">
                      <a:solidFill>
                        <a:srgbClr val="0067AC"/>
                      </a:solidFill>
                      <a:prstDash val="solid"/>
                      <a:round/>
                      <a:headEnd type="none" w="med" len="med"/>
                      <a:tailEnd type="none" w="med" len="med"/>
                    </a:lnT>
                    <a:lnB w="12700" cap="flat" cmpd="sng" algn="ctr">
                      <a:solidFill>
                        <a:srgbClr val="0067AC"/>
                      </a:solidFill>
                      <a:prstDash val="solid"/>
                      <a:round/>
                      <a:headEnd type="none" w="med" len="med"/>
                      <a:tailEnd type="none" w="med" len="med"/>
                    </a:lnB>
                  </a:tcPr>
                </a:tc>
                <a:tc>
                  <a:txBody>
                    <a:bodyPr/>
                    <a:lstStyle/>
                    <a:p>
                      <a:pPr marL="0" marR="0" algn="ctr" defTabSz="457200" rtl="0" eaLnBrk="1" latinLnBrk="0" hangingPunct="1">
                        <a:spcBef>
                          <a:spcPts val="0"/>
                        </a:spcBef>
                        <a:spcAft>
                          <a:spcPts val="0"/>
                        </a:spcAft>
                      </a:pPr>
                      <a:r>
                        <a:rPr lang="en-US" sz="1400" kern="1200" dirty="0" smtClean="0">
                          <a:solidFill>
                            <a:schemeClr val="tx1"/>
                          </a:solidFill>
                          <a:latin typeface="Brandon Grotesque Regular"/>
                          <a:ea typeface="+mn-ea"/>
                          <a:cs typeface="+mn-cs"/>
                        </a:rPr>
                        <a:t>70%</a:t>
                      </a:r>
                      <a:endParaRPr lang="en-US" sz="1400" kern="1200" dirty="0">
                        <a:solidFill>
                          <a:schemeClr val="tx1"/>
                        </a:solidFill>
                        <a:latin typeface="Brandon Grotesque Regular"/>
                        <a:ea typeface="+mn-ea"/>
                        <a:cs typeface="+mn-cs"/>
                      </a:endParaRPr>
                    </a:p>
                  </a:txBody>
                  <a:tcPr marL="45720" marR="45720" anchor="ctr">
                    <a:lnL w="12700" cap="flat" cmpd="sng" algn="ctr">
                      <a:solidFill>
                        <a:srgbClr val="0067AC"/>
                      </a:solidFill>
                      <a:prstDash val="solid"/>
                      <a:round/>
                      <a:headEnd type="none" w="med" len="med"/>
                      <a:tailEnd type="none" w="med" len="med"/>
                    </a:lnL>
                    <a:lnR w="12700" cap="flat" cmpd="sng" algn="ctr">
                      <a:solidFill>
                        <a:srgbClr val="0067AC"/>
                      </a:solidFill>
                      <a:prstDash val="solid"/>
                      <a:round/>
                      <a:headEnd type="none" w="med" len="med"/>
                      <a:tailEnd type="none" w="med" len="med"/>
                    </a:lnR>
                    <a:lnT w="12700" cap="flat" cmpd="sng" algn="ctr">
                      <a:solidFill>
                        <a:srgbClr val="0067AC"/>
                      </a:solidFill>
                      <a:prstDash val="solid"/>
                      <a:round/>
                      <a:headEnd type="none" w="med" len="med"/>
                      <a:tailEnd type="none" w="med" len="med"/>
                    </a:lnT>
                    <a:lnB w="12700" cap="flat" cmpd="sng" algn="ctr">
                      <a:solidFill>
                        <a:srgbClr val="0067AC"/>
                      </a:solidFill>
                      <a:prstDash val="solid"/>
                      <a:round/>
                      <a:headEnd type="none" w="med" len="med"/>
                      <a:tailEnd type="none" w="med" len="med"/>
                    </a:lnB>
                  </a:tcPr>
                </a:tc>
                <a:tc>
                  <a:txBody>
                    <a:bodyPr/>
                    <a:lstStyle/>
                    <a:p>
                      <a:pPr algn="ctr"/>
                      <a:r>
                        <a:rPr lang="en-US" sz="1400" b="1" kern="1200" dirty="0" smtClean="0">
                          <a:solidFill>
                            <a:schemeClr val="bg1"/>
                          </a:solidFill>
                          <a:latin typeface="Brandon Grotesque Regular"/>
                          <a:ea typeface="+mn-ea"/>
                          <a:cs typeface="+mn-cs"/>
                        </a:rPr>
                        <a:t>74%</a:t>
                      </a:r>
                      <a:endParaRPr lang="en-US" sz="1400" b="1" kern="1200" dirty="0">
                        <a:solidFill>
                          <a:schemeClr val="bg1"/>
                        </a:solidFill>
                        <a:latin typeface="Brandon Grotesque Regular"/>
                        <a:ea typeface="+mn-ea"/>
                        <a:cs typeface="+mn-cs"/>
                      </a:endParaRPr>
                    </a:p>
                  </a:txBody>
                  <a:tcPr marL="45720" marR="45720" anchor="ctr">
                    <a:lnL w="12700" cap="flat" cmpd="sng" algn="ctr">
                      <a:solidFill>
                        <a:srgbClr val="0067AC"/>
                      </a:solidFill>
                      <a:prstDash val="solid"/>
                      <a:round/>
                      <a:headEnd type="none" w="med" len="med"/>
                      <a:tailEnd type="none" w="med" len="med"/>
                    </a:lnL>
                    <a:lnT w="12700" cap="flat" cmpd="sng" algn="ctr">
                      <a:solidFill>
                        <a:srgbClr val="0067AC"/>
                      </a:solidFill>
                      <a:prstDash val="solid"/>
                      <a:round/>
                      <a:headEnd type="none" w="med" len="med"/>
                      <a:tailEnd type="none" w="med" len="med"/>
                    </a:lnT>
                    <a:lnB w="12700" cap="flat" cmpd="sng" algn="ctr">
                      <a:solidFill>
                        <a:srgbClr val="0067AC"/>
                      </a:solidFill>
                      <a:prstDash val="solid"/>
                      <a:round/>
                      <a:headEnd type="none" w="med" len="med"/>
                      <a:tailEnd type="none" w="med" len="med"/>
                    </a:lnB>
                    <a:solidFill>
                      <a:srgbClr val="00A8CC"/>
                    </a:solidFill>
                  </a:tcPr>
                </a:tc>
                <a:tc>
                  <a:txBody>
                    <a:bodyPr/>
                    <a:lstStyle/>
                    <a:p>
                      <a:pPr algn="ctr"/>
                      <a:r>
                        <a:rPr lang="en-US" sz="1400" b="1" kern="1200" dirty="0" smtClean="0">
                          <a:solidFill>
                            <a:schemeClr val="bg1"/>
                          </a:solidFill>
                          <a:latin typeface="Brandon Grotesque Regular"/>
                          <a:ea typeface="+mn-ea"/>
                          <a:cs typeface="+mn-cs"/>
                        </a:rPr>
                        <a:t>74%</a:t>
                      </a:r>
                      <a:endParaRPr lang="en-US" sz="1400" b="1" kern="1200" dirty="0">
                        <a:solidFill>
                          <a:schemeClr val="bg1"/>
                        </a:solidFill>
                        <a:latin typeface="Brandon Grotesque Regular"/>
                        <a:ea typeface="+mn-ea"/>
                        <a:cs typeface="+mn-cs"/>
                      </a:endParaRPr>
                    </a:p>
                  </a:txBody>
                  <a:tcPr marL="45720" marR="45720" anchor="ctr">
                    <a:lnT w="12700" cap="flat" cmpd="sng" algn="ctr">
                      <a:solidFill>
                        <a:srgbClr val="0067AC"/>
                      </a:solidFill>
                      <a:prstDash val="solid"/>
                      <a:round/>
                      <a:headEnd type="none" w="med" len="med"/>
                      <a:tailEnd type="none" w="med" len="med"/>
                    </a:lnT>
                    <a:lnB w="12700" cap="flat" cmpd="sng" algn="ctr">
                      <a:solidFill>
                        <a:srgbClr val="0067AC"/>
                      </a:solidFill>
                      <a:prstDash val="solid"/>
                      <a:round/>
                      <a:headEnd type="none" w="med" len="med"/>
                      <a:tailEnd type="none" w="med" len="med"/>
                    </a:lnB>
                    <a:solidFill>
                      <a:srgbClr val="00A8CC"/>
                    </a:solidFill>
                  </a:tcPr>
                </a:tc>
                <a:tc>
                  <a:txBody>
                    <a:bodyPr/>
                    <a:lstStyle/>
                    <a:p>
                      <a:pPr algn="ctr"/>
                      <a:r>
                        <a:rPr lang="en-US" sz="1400" b="0" kern="1200" dirty="0" smtClean="0">
                          <a:solidFill>
                            <a:schemeClr val="tx1"/>
                          </a:solidFill>
                          <a:latin typeface="Brandon Grotesque Regular"/>
                          <a:ea typeface="+mn-ea"/>
                          <a:cs typeface="+mn-cs"/>
                        </a:rPr>
                        <a:t>68%</a:t>
                      </a:r>
                      <a:endParaRPr lang="en-US" sz="1400" b="0" kern="1200" dirty="0">
                        <a:solidFill>
                          <a:schemeClr val="tx1"/>
                        </a:solidFill>
                        <a:latin typeface="Brandon Grotesque Regular"/>
                        <a:ea typeface="+mn-ea"/>
                        <a:cs typeface="+mn-cs"/>
                      </a:endParaRPr>
                    </a:p>
                  </a:txBody>
                  <a:tcPr marL="45720" marR="45720" anchor="ctr">
                    <a:lnR w="12700" cap="flat" cmpd="sng" algn="ctr">
                      <a:solidFill>
                        <a:srgbClr val="0067AC"/>
                      </a:solidFill>
                      <a:prstDash val="solid"/>
                      <a:round/>
                      <a:headEnd type="none" w="med" len="med"/>
                      <a:tailEnd type="none" w="med" len="med"/>
                    </a:lnR>
                    <a:lnT w="12700" cap="flat" cmpd="sng" algn="ctr">
                      <a:solidFill>
                        <a:srgbClr val="0067AC"/>
                      </a:solidFill>
                      <a:prstDash val="solid"/>
                      <a:round/>
                      <a:headEnd type="none" w="med" len="med"/>
                      <a:tailEnd type="none" w="med" len="med"/>
                    </a:lnT>
                    <a:lnB w="12700" cap="flat" cmpd="sng" algn="ctr">
                      <a:solidFill>
                        <a:srgbClr val="0067AC"/>
                      </a:solidFill>
                      <a:prstDash val="solid"/>
                      <a:round/>
                      <a:headEnd type="none" w="med" len="med"/>
                      <a:tailEnd type="none" w="med" len="med"/>
                    </a:lnB>
                  </a:tcPr>
                </a:tc>
                <a:extLst>
                  <a:ext uri="{0D108BD9-81ED-4DB2-BD59-A6C34878D82A}">
                    <a16:rowId xmlns:a16="http://schemas.microsoft.com/office/drawing/2014/main" xmlns="" val="133366232"/>
                  </a:ext>
                </a:extLst>
              </a:tr>
              <a:tr h="0">
                <a:tc>
                  <a:txBody>
                    <a:bodyPr/>
                    <a:lstStyle/>
                    <a:p>
                      <a:pPr marL="0" marR="0">
                        <a:spcBef>
                          <a:spcPts val="0"/>
                        </a:spcBef>
                        <a:spcAft>
                          <a:spcPts val="0"/>
                        </a:spcAft>
                      </a:pPr>
                      <a:r>
                        <a:rPr lang="en-US" sz="1400" dirty="0" smtClean="0">
                          <a:effectLst/>
                          <a:latin typeface="Brandon Grotesque Regular"/>
                          <a:ea typeface="Times New Roman" panose="02020603050405020304" pitchFamily="18" charset="0"/>
                          <a:cs typeface="Times New Roman" panose="02020603050405020304" pitchFamily="18" charset="0"/>
                        </a:rPr>
                        <a:t>Personalized </a:t>
                      </a:r>
                      <a:r>
                        <a:rPr lang="en-US" sz="1400" dirty="0">
                          <a:effectLst/>
                          <a:latin typeface="Brandon Grotesque Regular"/>
                          <a:ea typeface="Times New Roman" panose="02020603050405020304" pitchFamily="18" charset="0"/>
                          <a:cs typeface="Times New Roman" panose="02020603050405020304" pitchFamily="18" charset="0"/>
                        </a:rPr>
                        <a:t>medicine could result in less invasive procedures</a:t>
                      </a:r>
                      <a:endParaRPr lang="en-US" sz="1800" dirty="0">
                        <a:effectLst/>
                        <a:latin typeface="Brandon Grotesque Regular"/>
                        <a:ea typeface="Calibri" panose="020F0502020204030204" pitchFamily="34" charset="0"/>
                        <a:cs typeface="Times New Roman" panose="02020603050405020304" pitchFamily="18" charset="0"/>
                      </a:endParaRPr>
                    </a:p>
                  </a:txBody>
                  <a:tcPr marL="45720" marR="45720">
                    <a:lnL w="12700" cap="flat" cmpd="sng" algn="ctr">
                      <a:solidFill>
                        <a:srgbClr val="0067AC"/>
                      </a:solidFill>
                      <a:prstDash val="solid"/>
                      <a:round/>
                      <a:headEnd type="none" w="med" len="med"/>
                      <a:tailEnd type="none" w="med" len="med"/>
                    </a:lnL>
                    <a:lnR w="12700" cap="flat" cmpd="sng" algn="ctr">
                      <a:solidFill>
                        <a:srgbClr val="0067AC"/>
                      </a:solidFill>
                      <a:prstDash val="solid"/>
                      <a:round/>
                      <a:headEnd type="none" w="med" len="med"/>
                      <a:tailEnd type="none" w="med" len="med"/>
                    </a:lnR>
                    <a:lnT w="12700" cap="flat" cmpd="sng" algn="ctr">
                      <a:solidFill>
                        <a:srgbClr val="0067AC"/>
                      </a:solidFill>
                      <a:prstDash val="solid"/>
                      <a:round/>
                      <a:headEnd type="none" w="med" len="med"/>
                      <a:tailEnd type="none" w="med" len="med"/>
                    </a:lnT>
                    <a:lnB w="12700" cap="flat" cmpd="sng" algn="ctr">
                      <a:solidFill>
                        <a:srgbClr val="0067AC"/>
                      </a:solidFill>
                      <a:prstDash val="solid"/>
                      <a:round/>
                      <a:headEnd type="none" w="med" len="med"/>
                      <a:tailEnd type="none" w="med" len="med"/>
                    </a:lnB>
                  </a:tcPr>
                </a:tc>
                <a:tc>
                  <a:txBody>
                    <a:bodyPr/>
                    <a:lstStyle/>
                    <a:p>
                      <a:pPr marL="0" marR="0" algn="ctr" defTabSz="457200" rtl="0" eaLnBrk="1" latinLnBrk="0" hangingPunct="1">
                        <a:spcBef>
                          <a:spcPts val="0"/>
                        </a:spcBef>
                        <a:spcAft>
                          <a:spcPts val="0"/>
                        </a:spcAft>
                      </a:pPr>
                      <a:r>
                        <a:rPr lang="en-US" sz="1400" kern="1200" dirty="0" smtClean="0">
                          <a:solidFill>
                            <a:schemeClr val="tx1"/>
                          </a:solidFill>
                          <a:latin typeface="Brandon Grotesque Regular"/>
                          <a:ea typeface="+mn-ea"/>
                          <a:cs typeface="+mn-cs"/>
                        </a:rPr>
                        <a:t>67%</a:t>
                      </a:r>
                      <a:endParaRPr lang="en-US" sz="1400" kern="1200" dirty="0">
                        <a:solidFill>
                          <a:schemeClr val="tx1"/>
                        </a:solidFill>
                        <a:latin typeface="Brandon Grotesque Regular"/>
                        <a:ea typeface="+mn-ea"/>
                        <a:cs typeface="+mn-cs"/>
                      </a:endParaRPr>
                    </a:p>
                  </a:txBody>
                  <a:tcPr marL="45720" marR="45720" anchor="ctr">
                    <a:lnL w="12700" cap="flat" cmpd="sng" algn="ctr">
                      <a:solidFill>
                        <a:srgbClr val="0067AC"/>
                      </a:solidFill>
                      <a:prstDash val="solid"/>
                      <a:round/>
                      <a:headEnd type="none" w="med" len="med"/>
                      <a:tailEnd type="none" w="med" len="med"/>
                    </a:lnL>
                    <a:lnR w="12700" cap="flat" cmpd="sng" algn="ctr">
                      <a:solidFill>
                        <a:srgbClr val="0067AC"/>
                      </a:solidFill>
                      <a:prstDash val="solid"/>
                      <a:round/>
                      <a:headEnd type="none" w="med" len="med"/>
                      <a:tailEnd type="none" w="med" len="med"/>
                    </a:lnR>
                    <a:lnT w="12700" cap="flat" cmpd="sng" algn="ctr">
                      <a:solidFill>
                        <a:srgbClr val="0067AC"/>
                      </a:solidFill>
                      <a:prstDash val="solid"/>
                      <a:round/>
                      <a:headEnd type="none" w="med" len="med"/>
                      <a:tailEnd type="none" w="med" len="med"/>
                    </a:lnT>
                    <a:lnB w="12700" cap="flat" cmpd="sng" algn="ctr">
                      <a:solidFill>
                        <a:srgbClr val="0067AC"/>
                      </a:solidFill>
                      <a:prstDash val="solid"/>
                      <a:round/>
                      <a:headEnd type="none" w="med" len="med"/>
                      <a:tailEnd type="none" w="med" len="med"/>
                    </a:lnB>
                  </a:tcPr>
                </a:tc>
                <a:tc>
                  <a:txBody>
                    <a:bodyPr/>
                    <a:lstStyle/>
                    <a:p>
                      <a:pPr algn="ctr"/>
                      <a:r>
                        <a:rPr lang="en-US" sz="1400" b="0" kern="1200" dirty="0" smtClean="0">
                          <a:solidFill>
                            <a:schemeClr val="tx1"/>
                          </a:solidFill>
                          <a:latin typeface="Brandon Grotesque Regular"/>
                          <a:ea typeface="+mn-ea"/>
                          <a:cs typeface="+mn-cs"/>
                        </a:rPr>
                        <a:t>66%</a:t>
                      </a:r>
                      <a:endParaRPr lang="en-US" sz="1400" b="0" kern="1200" dirty="0">
                        <a:solidFill>
                          <a:schemeClr val="tx1"/>
                        </a:solidFill>
                        <a:latin typeface="Brandon Grotesque Regular"/>
                        <a:ea typeface="+mn-ea"/>
                        <a:cs typeface="+mn-cs"/>
                      </a:endParaRPr>
                    </a:p>
                  </a:txBody>
                  <a:tcPr marL="45720" marR="45720" anchor="ctr">
                    <a:lnL w="12700" cap="flat" cmpd="sng" algn="ctr">
                      <a:solidFill>
                        <a:srgbClr val="0067AC"/>
                      </a:solidFill>
                      <a:prstDash val="solid"/>
                      <a:round/>
                      <a:headEnd type="none" w="med" len="med"/>
                      <a:tailEnd type="none" w="med" len="med"/>
                    </a:lnL>
                    <a:lnT w="12700" cap="flat" cmpd="sng" algn="ctr">
                      <a:solidFill>
                        <a:srgbClr val="0067AC"/>
                      </a:solidFill>
                      <a:prstDash val="solid"/>
                      <a:round/>
                      <a:headEnd type="none" w="med" len="med"/>
                      <a:tailEnd type="none" w="med" len="med"/>
                    </a:lnT>
                    <a:lnB w="12700" cap="flat" cmpd="sng" algn="ctr">
                      <a:solidFill>
                        <a:srgbClr val="0067AC"/>
                      </a:solidFill>
                      <a:prstDash val="solid"/>
                      <a:round/>
                      <a:headEnd type="none" w="med" len="med"/>
                      <a:tailEnd type="none" w="med" len="med"/>
                    </a:lnB>
                  </a:tcPr>
                </a:tc>
                <a:tc>
                  <a:txBody>
                    <a:bodyPr/>
                    <a:lstStyle/>
                    <a:p>
                      <a:pPr algn="ctr"/>
                      <a:r>
                        <a:rPr lang="en-US" sz="1400" b="1" kern="1200" dirty="0" smtClean="0">
                          <a:solidFill>
                            <a:schemeClr val="bg1"/>
                          </a:solidFill>
                          <a:latin typeface="Brandon Grotesque Regular"/>
                          <a:ea typeface="+mn-ea"/>
                          <a:cs typeface="+mn-cs"/>
                        </a:rPr>
                        <a:t>71%</a:t>
                      </a:r>
                      <a:endParaRPr lang="en-US" sz="1400" b="1" kern="1200" dirty="0">
                        <a:solidFill>
                          <a:schemeClr val="bg1"/>
                        </a:solidFill>
                        <a:latin typeface="Brandon Grotesque Regular"/>
                        <a:ea typeface="+mn-ea"/>
                        <a:cs typeface="+mn-cs"/>
                      </a:endParaRPr>
                    </a:p>
                  </a:txBody>
                  <a:tcPr marL="45720" marR="45720" anchor="ctr">
                    <a:lnT w="12700" cap="flat" cmpd="sng" algn="ctr">
                      <a:solidFill>
                        <a:srgbClr val="0067AC"/>
                      </a:solidFill>
                      <a:prstDash val="solid"/>
                      <a:round/>
                      <a:headEnd type="none" w="med" len="med"/>
                      <a:tailEnd type="none" w="med" len="med"/>
                    </a:lnT>
                    <a:lnB w="12700" cap="flat" cmpd="sng" algn="ctr">
                      <a:solidFill>
                        <a:srgbClr val="0067AC"/>
                      </a:solidFill>
                      <a:prstDash val="solid"/>
                      <a:round/>
                      <a:headEnd type="none" w="med" len="med"/>
                      <a:tailEnd type="none" w="med" len="med"/>
                    </a:lnB>
                    <a:solidFill>
                      <a:srgbClr val="00A8CC"/>
                    </a:solidFill>
                  </a:tcPr>
                </a:tc>
                <a:tc>
                  <a:txBody>
                    <a:bodyPr/>
                    <a:lstStyle/>
                    <a:p>
                      <a:pPr algn="ctr"/>
                      <a:r>
                        <a:rPr lang="en-US" sz="1400" b="0" kern="1200" dirty="0" smtClean="0">
                          <a:solidFill>
                            <a:schemeClr val="tx1"/>
                          </a:solidFill>
                          <a:latin typeface="Brandon Grotesque Regular"/>
                          <a:ea typeface="+mn-ea"/>
                          <a:cs typeface="+mn-cs"/>
                        </a:rPr>
                        <a:t>65%</a:t>
                      </a:r>
                      <a:endParaRPr lang="en-US" sz="1400" b="0" kern="1200" dirty="0">
                        <a:solidFill>
                          <a:schemeClr val="tx1"/>
                        </a:solidFill>
                        <a:latin typeface="Brandon Grotesque Regular"/>
                        <a:ea typeface="+mn-ea"/>
                        <a:cs typeface="+mn-cs"/>
                      </a:endParaRPr>
                    </a:p>
                  </a:txBody>
                  <a:tcPr marL="45720" marR="45720" anchor="ctr">
                    <a:lnR w="12700" cap="flat" cmpd="sng" algn="ctr">
                      <a:solidFill>
                        <a:srgbClr val="0067AC"/>
                      </a:solidFill>
                      <a:prstDash val="solid"/>
                      <a:round/>
                      <a:headEnd type="none" w="med" len="med"/>
                      <a:tailEnd type="none" w="med" len="med"/>
                    </a:lnR>
                    <a:lnT w="12700" cap="flat" cmpd="sng" algn="ctr">
                      <a:solidFill>
                        <a:srgbClr val="0067AC"/>
                      </a:solidFill>
                      <a:prstDash val="solid"/>
                      <a:round/>
                      <a:headEnd type="none" w="med" len="med"/>
                      <a:tailEnd type="none" w="med" len="med"/>
                    </a:lnT>
                    <a:lnB w="12700" cap="flat" cmpd="sng" algn="ctr">
                      <a:solidFill>
                        <a:srgbClr val="0067AC"/>
                      </a:solidFill>
                      <a:prstDash val="solid"/>
                      <a:round/>
                      <a:headEnd type="none" w="med" len="med"/>
                      <a:tailEnd type="none" w="med" len="med"/>
                    </a:lnB>
                  </a:tcPr>
                </a:tc>
                <a:extLst>
                  <a:ext uri="{0D108BD9-81ED-4DB2-BD59-A6C34878D82A}">
                    <a16:rowId xmlns:a16="http://schemas.microsoft.com/office/drawing/2014/main" xmlns="" val="3201431643"/>
                  </a:ext>
                </a:extLst>
              </a:tr>
              <a:tr h="0">
                <a:tc>
                  <a:txBody>
                    <a:bodyPr/>
                    <a:lstStyle/>
                    <a:p>
                      <a:pPr marL="0" marR="0">
                        <a:spcBef>
                          <a:spcPts val="0"/>
                        </a:spcBef>
                        <a:spcAft>
                          <a:spcPts val="0"/>
                        </a:spcAft>
                      </a:pPr>
                      <a:r>
                        <a:rPr lang="en-US" sz="1400" dirty="0" smtClean="0">
                          <a:effectLst/>
                          <a:latin typeface="Brandon Grotesque Regular"/>
                          <a:ea typeface="Times New Roman" panose="02020603050405020304" pitchFamily="18" charset="0"/>
                          <a:cs typeface="Times New Roman" panose="02020603050405020304" pitchFamily="18" charset="0"/>
                        </a:rPr>
                        <a:t>Personalized </a:t>
                      </a:r>
                      <a:r>
                        <a:rPr lang="en-US" sz="1400" dirty="0">
                          <a:effectLst/>
                          <a:latin typeface="Brandon Grotesque Regular"/>
                          <a:ea typeface="Times New Roman" panose="02020603050405020304" pitchFamily="18" charset="0"/>
                          <a:cs typeface="Times New Roman" panose="02020603050405020304" pitchFamily="18" charset="0"/>
                        </a:rPr>
                        <a:t>medicine could help reduce or avoid treatment side effects</a:t>
                      </a:r>
                      <a:endParaRPr lang="en-US" sz="1800" dirty="0">
                        <a:effectLst/>
                        <a:latin typeface="Brandon Grotesque Regular"/>
                        <a:ea typeface="Calibri" panose="020F0502020204030204" pitchFamily="34" charset="0"/>
                        <a:cs typeface="Times New Roman" panose="02020603050405020304" pitchFamily="18" charset="0"/>
                      </a:endParaRPr>
                    </a:p>
                  </a:txBody>
                  <a:tcPr marL="45720" marR="45720">
                    <a:lnL w="12700" cap="flat" cmpd="sng" algn="ctr">
                      <a:solidFill>
                        <a:srgbClr val="0067AC"/>
                      </a:solidFill>
                      <a:prstDash val="solid"/>
                      <a:round/>
                      <a:headEnd type="none" w="med" len="med"/>
                      <a:tailEnd type="none" w="med" len="med"/>
                    </a:lnL>
                    <a:lnR w="12700" cap="flat" cmpd="sng" algn="ctr">
                      <a:solidFill>
                        <a:srgbClr val="0067AC"/>
                      </a:solidFill>
                      <a:prstDash val="solid"/>
                      <a:round/>
                      <a:headEnd type="none" w="med" len="med"/>
                      <a:tailEnd type="none" w="med" len="med"/>
                    </a:lnR>
                    <a:lnT w="12700" cap="flat" cmpd="sng" algn="ctr">
                      <a:solidFill>
                        <a:srgbClr val="0067AC"/>
                      </a:solidFill>
                      <a:prstDash val="solid"/>
                      <a:round/>
                      <a:headEnd type="none" w="med" len="med"/>
                      <a:tailEnd type="none" w="med" len="med"/>
                    </a:lnT>
                    <a:lnB w="12700" cap="flat" cmpd="sng" algn="ctr">
                      <a:solidFill>
                        <a:srgbClr val="0067AC"/>
                      </a:solidFill>
                      <a:prstDash val="solid"/>
                      <a:round/>
                      <a:headEnd type="none" w="med" len="med"/>
                      <a:tailEnd type="none" w="med" len="med"/>
                    </a:lnB>
                  </a:tcPr>
                </a:tc>
                <a:tc>
                  <a:txBody>
                    <a:bodyPr/>
                    <a:lstStyle/>
                    <a:p>
                      <a:pPr marL="0" marR="0" algn="ctr" defTabSz="457200" rtl="0" eaLnBrk="1" latinLnBrk="0" hangingPunct="1">
                        <a:spcBef>
                          <a:spcPts val="0"/>
                        </a:spcBef>
                        <a:spcAft>
                          <a:spcPts val="0"/>
                        </a:spcAft>
                      </a:pPr>
                      <a:r>
                        <a:rPr lang="en-US" sz="1400" kern="1200" dirty="0" smtClean="0">
                          <a:solidFill>
                            <a:schemeClr val="tx1"/>
                          </a:solidFill>
                          <a:latin typeface="Brandon Grotesque Regular"/>
                          <a:ea typeface="+mn-ea"/>
                          <a:cs typeface="+mn-cs"/>
                        </a:rPr>
                        <a:t>65%</a:t>
                      </a:r>
                      <a:endParaRPr lang="en-US" sz="1400" kern="1200" dirty="0">
                        <a:solidFill>
                          <a:schemeClr val="tx1"/>
                        </a:solidFill>
                        <a:latin typeface="Brandon Grotesque Regular"/>
                        <a:ea typeface="+mn-ea"/>
                        <a:cs typeface="+mn-cs"/>
                      </a:endParaRPr>
                    </a:p>
                  </a:txBody>
                  <a:tcPr marL="45720" marR="45720" anchor="ctr">
                    <a:lnL w="12700" cap="flat" cmpd="sng" algn="ctr">
                      <a:solidFill>
                        <a:srgbClr val="0067AC"/>
                      </a:solidFill>
                      <a:prstDash val="solid"/>
                      <a:round/>
                      <a:headEnd type="none" w="med" len="med"/>
                      <a:tailEnd type="none" w="med" len="med"/>
                    </a:lnL>
                    <a:lnR w="12700" cap="flat" cmpd="sng" algn="ctr">
                      <a:solidFill>
                        <a:srgbClr val="0067AC"/>
                      </a:solidFill>
                      <a:prstDash val="solid"/>
                      <a:round/>
                      <a:headEnd type="none" w="med" len="med"/>
                      <a:tailEnd type="none" w="med" len="med"/>
                    </a:lnR>
                    <a:lnT w="12700" cap="flat" cmpd="sng" algn="ctr">
                      <a:solidFill>
                        <a:srgbClr val="0067AC"/>
                      </a:solidFill>
                      <a:prstDash val="solid"/>
                      <a:round/>
                      <a:headEnd type="none" w="med" len="med"/>
                      <a:tailEnd type="none" w="med" len="med"/>
                    </a:lnT>
                    <a:lnB w="12700" cap="flat" cmpd="sng" algn="ctr">
                      <a:solidFill>
                        <a:srgbClr val="0067AC"/>
                      </a:solidFill>
                      <a:prstDash val="solid"/>
                      <a:round/>
                      <a:headEnd type="none" w="med" len="med"/>
                      <a:tailEnd type="none" w="med" len="med"/>
                    </a:lnB>
                  </a:tcPr>
                </a:tc>
                <a:tc>
                  <a:txBody>
                    <a:bodyPr/>
                    <a:lstStyle/>
                    <a:p>
                      <a:pPr algn="ctr"/>
                      <a:r>
                        <a:rPr lang="en-US" sz="1400" b="0" kern="1200" dirty="0" smtClean="0">
                          <a:solidFill>
                            <a:schemeClr val="tx1"/>
                          </a:solidFill>
                          <a:latin typeface="Brandon Grotesque Regular"/>
                          <a:ea typeface="+mn-ea"/>
                          <a:cs typeface="+mn-cs"/>
                        </a:rPr>
                        <a:t>68%</a:t>
                      </a:r>
                      <a:endParaRPr lang="en-US" sz="1400" b="0" kern="1200" dirty="0">
                        <a:solidFill>
                          <a:schemeClr val="tx1"/>
                        </a:solidFill>
                        <a:latin typeface="Brandon Grotesque Regular"/>
                        <a:ea typeface="+mn-ea"/>
                        <a:cs typeface="+mn-cs"/>
                      </a:endParaRPr>
                    </a:p>
                  </a:txBody>
                  <a:tcPr marL="45720" marR="45720" anchor="ctr">
                    <a:lnL w="12700" cap="flat" cmpd="sng" algn="ctr">
                      <a:solidFill>
                        <a:srgbClr val="0067AC"/>
                      </a:solidFill>
                      <a:prstDash val="solid"/>
                      <a:round/>
                      <a:headEnd type="none" w="med" len="med"/>
                      <a:tailEnd type="none" w="med" len="med"/>
                    </a:lnL>
                    <a:lnT w="12700" cap="flat" cmpd="sng" algn="ctr">
                      <a:solidFill>
                        <a:srgbClr val="0067AC"/>
                      </a:solidFill>
                      <a:prstDash val="solid"/>
                      <a:round/>
                      <a:headEnd type="none" w="med" len="med"/>
                      <a:tailEnd type="none" w="med" len="med"/>
                    </a:lnT>
                    <a:lnB w="12700" cap="flat" cmpd="sng" algn="ctr">
                      <a:solidFill>
                        <a:srgbClr val="0067AC"/>
                      </a:solidFill>
                      <a:prstDash val="solid"/>
                      <a:round/>
                      <a:headEnd type="none" w="med" len="med"/>
                      <a:tailEnd type="none" w="med" len="med"/>
                    </a:lnB>
                  </a:tcPr>
                </a:tc>
                <a:tc>
                  <a:txBody>
                    <a:bodyPr/>
                    <a:lstStyle/>
                    <a:p>
                      <a:pPr algn="ctr"/>
                      <a:r>
                        <a:rPr lang="en-US" sz="1400" b="1" kern="1200" dirty="0" smtClean="0">
                          <a:solidFill>
                            <a:schemeClr val="bg1"/>
                          </a:solidFill>
                          <a:latin typeface="Brandon Grotesque Regular"/>
                          <a:ea typeface="+mn-ea"/>
                          <a:cs typeface="+mn-cs"/>
                        </a:rPr>
                        <a:t>69%</a:t>
                      </a:r>
                      <a:endParaRPr lang="en-US" sz="1400" b="1" kern="1200" dirty="0">
                        <a:solidFill>
                          <a:schemeClr val="bg1"/>
                        </a:solidFill>
                        <a:latin typeface="Brandon Grotesque Regular"/>
                        <a:ea typeface="+mn-ea"/>
                        <a:cs typeface="+mn-cs"/>
                      </a:endParaRPr>
                    </a:p>
                  </a:txBody>
                  <a:tcPr marL="45720" marR="45720" anchor="ctr">
                    <a:lnT w="12700" cap="flat" cmpd="sng" algn="ctr">
                      <a:solidFill>
                        <a:srgbClr val="0067AC"/>
                      </a:solidFill>
                      <a:prstDash val="solid"/>
                      <a:round/>
                      <a:headEnd type="none" w="med" len="med"/>
                      <a:tailEnd type="none" w="med" len="med"/>
                    </a:lnT>
                    <a:lnB w="12700" cap="flat" cmpd="sng" algn="ctr">
                      <a:solidFill>
                        <a:srgbClr val="0067AC"/>
                      </a:solidFill>
                      <a:prstDash val="solid"/>
                      <a:round/>
                      <a:headEnd type="none" w="med" len="med"/>
                      <a:tailEnd type="none" w="med" len="med"/>
                    </a:lnB>
                    <a:solidFill>
                      <a:srgbClr val="00A8CC"/>
                    </a:solidFill>
                  </a:tcPr>
                </a:tc>
                <a:tc>
                  <a:txBody>
                    <a:bodyPr/>
                    <a:lstStyle/>
                    <a:p>
                      <a:pPr algn="ctr"/>
                      <a:r>
                        <a:rPr lang="en-US" sz="1400" b="0" kern="1200" dirty="0" smtClean="0">
                          <a:solidFill>
                            <a:schemeClr val="tx1"/>
                          </a:solidFill>
                          <a:latin typeface="Brandon Grotesque Regular"/>
                          <a:ea typeface="+mn-ea"/>
                          <a:cs typeface="+mn-cs"/>
                        </a:rPr>
                        <a:t>63%</a:t>
                      </a:r>
                      <a:endParaRPr lang="en-US" sz="1400" b="0" kern="1200" dirty="0">
                        <a:solidFill>
                          <a:schemeClr val="tx1"/>
                        </a:solidFill>
                        <a:latin typeface="Brandon Grotesque Regular"/>
                        <a:ea typeface="+mn-ea"/>
                        <a:cs typeface="+mn-cs"/>
                      </a:endParaRPr>
                    </a:p>
                  </a:txBody>
                  <a:tcPr marL="45720" marR="45720" anchor="ctr">
                    <a:lnR w="12700" cap="flat" cmpd="sng" algn="ctr">
                      <a:solidFill>
                        <a:srgbClr val="0067AC"/>
                      </a:solidFill>
                      <a:prstDash val="solid"/>
                      <a:round/>
                      <a:headEnd type="none" w="med" len="med"/>
                      <a:tailEnd type="none" w="med" len="med"/>
                    </a:lnR>
                    <a:lnT w="12700" cap="flat" cmpd="sng" algn="ctr">
                      <a:solidFill>
                        <a:srgbClr val="0067AC"/>
                      </a:solidFill>
                      <a:prstDash val="solid"/>
                      <a:round/>
                      <a:headEnd type="none" w="med" len="med"/>
                      <a:tailEnd type="none" w="med" len="med"/>
                    </a:lnT>
                    <a:lnB w="12700" cap="flat" cmpd="sng" algn="ctr">
                      <a:solidFill>
                        <a:srgbClr val="0067AC"/>
                      </a:solidFill>
                      <a:prstDash val="solid"/>
                      <a:round/>
                      <a:headEnd type="none" w="med" len="med"/>
                      <a:tailEnd type="none" w="med" len="med"/>
                    </a:lnB>
                    <a:noFill/>
                  </a:tcPr>
                </a:tc>
                <a:extLst>
                  <a:ext uri="{0D108BD9-81ED-4DB2-BD59-A6C34878D82A}">
                    <a16:rowId xmlns:a16="http://schemas.microsoft.com/office/drawing/2014/main" xmlns="" val="2773559259"/>
                  </a:ext>
                </a:extLst>
              </a:tr>
              <a:tr h="0">
                <a:tc>
                  <a:txBody>
                    <a:bodyPr/>
                    <a:lstStyle/>
                    <a:p>
                      <a:pPr marL="0" marR="0">
                        <a:spcBef>
                          <a:spcPts val="0"/>
                        </a:spcBef>
                        <a:spcAft>
                          <a:spcPts val="0"/>
                        </a:spcAft>
                      </a:pPr>
                      <a:r>
                        <a:rPr lang="en-US" sz="1400" dirty="0" smtClean="0">
                          <a:effectLst/>
                          <a:latin typeface="Brandon Grotesque Regular"/>
                          <a:ea typeface="Times New Roman" panose="02020603050405020304" pitchFamily="18" charset="0"/>
                          <a:cs typeface="Times New Roman" panose="02020603050405020304" pitchFamily="18" charset="0"/>
                        </a:rPr>
                        <a:t>Personalized </a:t>
                      </a:r>
                      <a:r>
                        <a:rPr lang="en-US" sz="1400" dirty="0">
                          <a:effectLst/>
                          <a:latin typeface="Brandon Grotesque Regular"/>
                          <a:ea typeface="Times New Roman" panose="02020603050405020304" pitchFamily="18" charset="0"/>
                          <a:cs typeface="Times New Roman" panose="02020603050405020304" pitchFamily="18" charset="0"/>
                        </a:rPr>
                        <a:t>medicine could shift the emphasis of my care from reaction to prevention of illness</a:t>
                      </a:r>
                      <a:endParaRPr lang="en-US" sz="1800" dirty="0">
                        <a:effectLst/>
                        <a:latin typeface="Brandon Grotesque Regular"/>
                        <a:ea typeface="Calibri" panose="020F0502020204030204" pitchFamily="34" charset="0"/>
                        <a:cs typeface="Times New Roman" panose="02020603050405020304" pitchFamily="18" charset="0"/>
                      </a:endParaRPr>
                    </a:p>
                  </a:txBody>
                  <a:tcPr marL="45720" marR="45720">
                    <a:lnL w="12700" cap="flat" cmpd="sng" algn="ctr">
                      <a:solidFill>
                        <a:srgbClr val="0067AC"/>
                      </a:solidFill>
                      <a:prstDash val="solid"/>
                      <a:round/>
                      <a:headEnd type="none" w="med" len="med"/>
                      <a:tailEnd type="none" w="med" len="med"/>
                    </a:lnL>
                    <a:lnR w="12700" cap="flat" cmpd="sng" algn="ctr">
                      <a:solidFill>
                        <a:srgbClr val="0067AC"/>
                      </a:solidFill>
                      <a:prstDash val="solid"/>
                      <a:round/>
                      <a:headEnd type="none" w="med" len="med"/>
                      <a:tailEnd type="none" w="med" len="med"/>
                    </a:lnR>
                    <a:lnT w="12700" cap="flat" cmpd="sng" algn="ctr">
                      <a:solidFill>
                        <a:srgbClr val="0067AC"/>
                      </a:solidFill>
                      <a:prstDash val="solid"/>
                      <a:round/>
                      <a:headEnd type="none" w="med" len="med"/>
                      <a:tailEnd type="none" w="med" len="med"/>
                    </a:lnT>
                    <a:lnB w="12700" cap="flat" cmpd="sng" algn="ctr">
                      <a:solidFill>
                        <a:srgbClr val="0067AC"/>
                      </a:solidFill>
                      <a:prstDash val="solid"/>
                      <a:round/>
                      <a:headEnd type="none" w="med" len="med"/>
                      <a:tailEnd type="none" w="med" len="med"/>
                    </a:lnB>
                  </a:tcPr>
                </a:tc>
                <a:tc>
                  <a:txBody>
                    <a:bodyPr/>
                    <a:lstStyle/>
                    <a:p>
                      <a:pPr marL="0" marR="0" algn="ctr" defTabSz="457200" rtl="0" eaLnBrk="1" latinLnBrk="0" hangingPunct="1">
                        <a:spcBef>
                          <a:spcPts val="0"/>
                        </a:spcBef>
                        <a:spcAft>
                          <a:spcPts val="0"/>
                        </a:spcAft>
                      </a:pPr>
                      <a:r>
                        <a:rPr lang="en-US" sz="1400" kern="1200" dirty="0" smtClean="0">
                          <a:solidFill>
                            <a:schemeClr val="tx1"/>
                          </a:solidFill>
                          <a:latin typeface="Brandon Grotesque Regular"/>
                          <a:ea typeface="+mn-ea"/>
                          <a:cs typeface="+mn-cs"/>
                        </a:rPr>
                        <a:t>64%</a:t>
                      </a:r>
                      <a:endParaRPr lang="en-US" sz="1400" kern="1200" dirty="0">
                        <a:solidFill>
                          <a:schemeClr val="tx1"/>
                        </a:solidFill>
                        <a:latin typeface="Brandon Grotesque Regular"/>
                        <a:ea typeface="+mn-ea"/>
                        <a:cs typeface="+mn-cs"/>
                      </a:endParaRPr>
                    </a:p>
                  </a:txBody>
                  <a:tcPr marL="45720" marR="45720" anchor="ctr">
                    <a:lnL w="12700" cap="flat" cmpd="sng" algn="ctr">
                      <a:solidFill>
                        <a:srgbClr val="0067AC"/>
                      </a:solidFill>
                      <a:prstDash val="solid"/>
                      <a:round/>
                      <a:headEnd type="none" w="med" len="med"/>
                      <a:tailEnd type="none" w="med" len="med"/>
                    </a:lnL>
                    <a:lnR w="12700" cap="flat" cmpd="sng" algn="ctr">
                      <a:solidFill>
                        <a:srgbClr val="0067AC"/>
                      </a:solidFill>
                      <a:prstDash val="solid"/>
                      <a:round/>
                      <a:headEnd type="none" w="med" len="med"/>
                      <a:tailEnd type="none" w="med" len="med"/>
                    </a:lnR>
                    <a:lnT w="12700" cap="flat" cmpd="sng" algn="ctr">
                      <a:solidFill>
                        <a:srgbClr val="0067AC"/>
                      </a:solidFill>
                      <a:prstDash val="solid"/>
                      <a:round/>
                      <a:headEnd type="none" w="med" len="med"/>
                      <a:tailEnd type="none" w="med" len="med"/>
                    </a:lnT>
                    <a:lnB w="12700" cap="flat" cmpd="sng" algn="ctr">
                      <a:solidFill>
                        <a:srgbClr val="0067AC"/>
                      </a:solidFill>
                      <a:prstDash val="solid"/>
                      <a:round/>
                      <a:headEnd type="none" w="med" len="med"/>
                      <a:tailEnd type="none" w="med" len="med"/>
                    </a:lnB>
                  </a:tcPr>
                </a:tc>
                <a:tc>
                  <a:txBody>
                    <a:bodyPr/>
                    <a:lstStyle/>
                    <a:p>
                      <a:pPr algn="ctr"/>
                      <a:r>
                        <a:rPr lang="en-US" sz="1400" b="0" kern="1200" dirty="0" smtClean="0">
                          <a:solidFill>
                            <a:schemeClr val="tx1"/>
                          </a:solidFill>
                          <a:latin typeface="Brandon Grotesque Regular"/>
                          <a:ea typeface="+mn-ea"/>
                          <a:cs typeface="+mn-cs"/>
                        </a:rPr>
                        <a:t>67%</a:t>
                      </a:r>
                      <a:endParaRPr lang="en-US" sz="1400" b="0" kern="1200" dirty="0">
                        <a:solidFill>
                          <a:schemeClr val="tx1"/>
                        </a:solidFill>
                        <a:latin typeface="Brandon Grotesque Regular"/>
                        <a:ea typeface="+mn-ea"/>
                        <a:cs typeface="+mn-cs"/>
                      </a:endParaRPr>
                    </a:p>
                  </a:txBody>
                  <a:tcPr marL="45720" marR="45720" anchor="ctr">
                    <a:lnL w="12700" cap="flat" cmpd="sng" algn="ctr">
                      <a:solidFill>
                        <a:srgbClr val="0067AC"/>
                      </a:solidFill>
                      <a:prstDash val="solid"/>
                      <a:round/>
                      <a:headEnd type="none" w="med" len="med"/>
                      <a:tailEnd type="none" w="med" len="med"/>
                    </a:lnL>
                    <a:lnT w="12700" cap="flat" cmpd="sng" algn="ctr">
                      <a:solidFill>
                        <a:srgbClr val="0067AC"/>
                      </a:solidFill>
                      <a:prstDash val="solid"/>
                      <a:round/>
                      <a:headEnd type="none" w="med" len="med"/>
                      <a:tailEnd type="none" w="med" len="med"/>
                    </a:lnT>
                    <a:lnB w="12700" cap="flat" cmpd="sng" algn="ctr">
                      <a:solidFill>
                        <a:srgbClr val="0067AC"/>
                      </a:solidFill>
                      <a:prstDash val="solid"/>
                      <a:round/>
                      <a:headEnd type="none" w="med" len="med"/>
                      <a:tailEnd type="none" w="med" len="med"/>
                    </a:lnB>
                    <a:noFill/>
                  </a:tcPr>
                </a:tc>
                <a:tc>
                  <a:txBody>
                    <a:bodyPr/>
                    <a:lstStyle/>
                    <a:p>
                      <a:pPr algn="ctr"/>
                      <a:r>
                        <a:rPr lang="en-US" sz="1400" b="0" kern="1200" dirty="0" smtClean="0">
                          <a:solidFill>
                            <a:schemeClr val="tx1"/>
                          </a:solidFill>
                          <a:latin typeface="Brandon Grotesque Regular"/>
                          <a:ea typeface="+mn-ea"/>
                          <a:cs typeface="+mn-cs"/>
                        </a:rPr>
                        <a:t>67%</a:t>
                      </a:r>
                      <a:endParaRPr lang="en-US" sz="1400" b="0" kern="1200" dirty="0">
                        <a:solidFill>
                          <a:schemeClr val="tx1"/>
                        </a:solidFill>
                        <a:latin typeface="Brandon Grotesque Regular"/>
                        <a:ea typeface="+mn-ea"/>
                        <a:cs typeface="+mn-cs"/>
                      </a:endParaRPr>
                    </a:p>
                  </a:txBody>
                  <a:tcPr marL="45720" marR="45720" anchor="ctr">
                    <a:lnT w="12700" cap="flat" cmpd="sng" algn="ctr">
                      <a:solidFill>
                        <a:srgbClr val="0067AC"/>
                      </a:solidFill>
                      <a:prstDash val="solid"/>
                      <a:round/>
                      <a:headEnd type="none" w="med" len="med"/>
                      <a:tailEnd type="none" w="med" len="med"/>
                    </a:lnT>
                    <a:lnB w="12700" cap="flat" cmpd="sng" algn="ctr">
                      <a:solidFill>
                        <a:srgbClr val="0067AC"/>
                      </a:solidFill>
                      <a:prstDash val="solid"/>
                      <a:round/>
                      <a:headEnd type="none" w="med" len="med"/>
                      <a:tailEnd type="none" w="med" len="med"/>
                    </a:lnB>
                  </a:tcPr>
                </a:tc>
                <a:tc>
                  <a:txBody>
                    <a:bodyPr/>
                    <a:lstStyle/>
                    <a:p>
                      <a:pPr algn="ctr"/>
                      <a:r>
                        <a:rPr lang="en-US" sz="1400" b="0" kern="1200" dirty="0" smtClean="0">
                          <a:solidFill>
                            <a:schemeClr val="tx1"/>
                          </a:solidFill>
                          <a:latin typeface="Brandon Grotesque Regular"/>
                          <a:ea typeface="+mn-ea"/>
                          <a:cs typeface="+mn-cs"/>
                        </a:rPr>
                        <a:t>63%</a:t>
                      </a:r>
                      <a:endParaRPr lang="en-US" sz="1400" b="0" kern="1200" dirty="0">
                        <a:solidFill>
                          <a:schemeClr val="tx1"/>
                        </a:solidFill>
                        <a:latin typeface="Brandon Grotesque Regular"/>
                        <a:ea typeface="+mn-ea"/>
                        <a:cs typeface="+mn-cs"/>
                      </a:endParaRPr>
                    </a:p>
                  </a:txBody>
                  <a:tcPr marL="45720" marR="45720" anchor="ctr">
                    <a:lnR w="12700" cap="flat" cmpd="sng" algn="ctr">
                      <a:solidFill>
                        <a:srgbClr val="0067AC"/>
                      </a:solidFill>
                      <a:prstDash val="solid"/>
                      <a:round/>
                      <a:headEnd type="none" w="med" len="med"/>
                      <a:tailEnd type="none" w="med" len="med"/>
                    </a:lnR>
                    <a:lnT w="12700" cap="flat" cmpd="sng" algn="ctr">
                      <a:solidFill>
                        <a:srgbClr val="0067AC"/>
                      </a:solidFill>
                      <a:prstDash val="solid"/>
                      <a:round/>
                      <a:headEnd type="none" w="med" len="med"/>
                      <a:tailEnd type="none" w="med" len="med"/>
                    </a:lnT>
                    <a:lnB w="12700" cap="flat" cmpd="sng" algn="ctr">
                      <a:solidFill>
                        <a:srgbClr val="0067AC"/>
                      </a:solidFill>
                      <a:prstDash val="solid"/>
                      <a:round/>
                      <a:headEnd type="none" w="med" len="med"/>
                      <a:tailEnd type="none" w="med" len="med"/>
                    </a:lnB>
                  </a:tcPr>
                </a:tc>
                <a:extLst>
                  <a:ext uri="{0D108BD9-81ED-4DB2-BD59-A6C34878D82A}">
                    <a16:rowId xmlns:a16="http://schemas.microsoft.com/office/drawing/2014/main" xmlns="" val="1160533559"/>
                  </a:ext>
                </a:extLst>
              </a:tr>
            </a:tbl>
          </a:graphicData>
        </a:graphic>
      </p:graphicFrame>
    </p:spTree>
    <p:extLst>
      <p:ext uri="{BB962C8B-B14F-4D97-AF65-F5344CB8AC3E}">
        <p14:creationId xmlns:p14="http://schemas.microsoft.com/office/powerpoint/2010/main" val="210185321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S:\- Design Documents - Templates, Logos, Style Guide\Image Gallery\KRC Logos\KRC_LI_CMYK_P.jpg"/>
          <p:cNvPicPr>
            <a:picLocks noChangeAspect="1" noChangeArrowheads="1"/>
          </p:cNvPicPr>
          <p:nvPr/>
        </p:nvPicPr>
        <p:blipFill>
          <a:blip r:embed="rId3" cstate="print">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8671804" y="6396659"/>
            <a:ext cx="469625" cy="469625"/>
          </a:xfrm>
          <a:prstGeom prst="rect">
            <a:avLst/>
          </a:prstGeom>
          <a:noFill/>
          <a:extLst>
            <a:ext uri="{909E8E84-426E-40DD-AFC4-6F175D3DCCD1}">
              <a14:hiddenFill xmlns:a14="http://schemas.microsoft.com/office/drawing/2010/main">
                <a:solidFill>
                  <a:srgbClr val="FFFFFF"/>
                </a:solidFill>
              </a14:hiddenFill>
            </a:ext>
          </a:extLst>
        </p:spPr>
      </p:pic>
      <p:sp>
        <p:nvSpPr>
          <p:cNvPr id="12" name="Slide Number Placeholder 5"/>
          <p:cNvSpPr txBox="1">
            <a:spLocks/>
          </p:cNvSpPr>
          <p:nvPr/>
        </p:nvSpPr>
        <p:spPr>
          <a:xfrm>
            <a:off x="7976057" y="6519138"/>
            <a:ext cx="720470" cy="220701"/>
          </a:xfrm>
          <a:prstGeom prst="rect">
            <a:avLst/>
          </a:prstGeom>
        </p:spPr>
        <p:txBody>
          <a:bodyPr/>
          <a:lstStyle>
            <a:defPPr>
              <a:defRPr lang="en-US"/>
            </a:defPPr>
            <a:lvl1pPr marL="0" algn="r" defTabSz="914400" rtl="0" eaLnBrk="1" latinLnBrk="0" hangingPunct="1">
              <a:defRPr sz="9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5A0E975F-4CC4-A547-941D-3161D2A3D523}" type="slidenum">
              <a:rPr kumimoji="0" lang="en-US" sz="900" b="0" i="0" u="none" strike="noStrike" kern="1200" cap="none" spc="0" normalizeH="0" baseline="0" noProof="0" smtClean="0">
                <a:ln>
                  <a:noFill/>
                </a:ln>
                <a:solidFill>
                  <a:srgbClr val="00306C"/>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900" b="0" i="0" u="none" strike="noStrike" kern="1200" cap="none" spc="0" normalizeH="0" baseline="0" noProof="0" dirty="0">
              <a:ln>
                <a:noFill/>
              </a:ln>
              <a:solidFill>
                <a:srgbClr val="00306C"/>
              </a:solidFill>
              <a:effectLst/>
              <a:uLnTx/>
              <a:uFillTx/>
              <a:latin typeface="Arial"/>
              <a:ea typeface="+mn-ea"/>
              <a:cs typeface="+mn-cs"/>
            </a:endParaRPr>
          </a:p>
        </p:txBody>
      </p:sp>
      <p:cxnSp>
        <p:nvCxnSpPr>
          <p:cNvPr id="13" name="Straight Connector 12"/>
          <p:cNvCxnSpPr/>
          <p:nvPr/>
        </p:nvCxnSpPr>
        <p:spPr>
          <a:xfrm>
            <a:off x="8709090" y="6519138"/>
            <a:ext cx="0" cy="220701"/>
          </a:xfrm>
          <a:prstGeom prst="line">
            <a:avLst/>
          </a:prstGeom>
          <a:ln w="9525" cmpd="sng">
            <a:solidFill>
              <a:schemeClr val="bg2"/>
            </a:solidFill>
          </a:ln>
          <a:effectLst/>
        </p:spPr>
        <p:style>
          <a:lnRef idx="2">
            <a:schemeClr val="accent1"/>
          </a:lnRef>
          <a:fillRef idx="0">
            <a:schemeClr val="accent1"/>
          </a:fillRef>
          <a:effectRef idx="1">
            <a:schemeClr val="accent1"/>
          </a:effectRef>
          <a:fontRef idx="minor">
            <a:schemeClr val="tx1"/>
          </a:fontRef>
        </p:style>
      </p:cxnSp>
      <p:graphicFrame>
        <p:nvGraphicFramePr>
          <p:cNvPr id="6" name="Chart 5"/>
          <p:cNvGraphicFramePr/>
          <p:nvPr>
            <p:extLst>
              <p:ext uri="{D42A27DB-BD31-4B8C-83A1-F6EECF244321}">
                <p14:modId xmlns:p14="http://schemas.microsoft.com/office/powerpoint/2010/main" val="3937024762"/>
              </p:ext>
            </p:extLst>
          </p:nvPr>
        </p:nvGraphicFramePr>
        <p:xfrm>
          <a:off x="1046798" y="1704975"/>
          <a:ext cx="7050405" cy="3957193"/>
        </p:xfrm>
        <a:graphic>
          <a:graphicData uri="http://schemas.openxmlformats.org/drawingml/2006/chart">
            <c:chart xmlns:c="http://schemas.openxmlformats.org/drawingml/2006/chart" xmlns:r="http://schemas.openxmlformats.org/officeDocument/2006/relationships" r:id="rId4"/>
          </a:graphicData>
        </a:graphic>
      </p:graphicFrame>
      <p:sp>
        <p:nvSpPr>
          <p:cNvPr id="9" name="Rectangle 8"/>
          <p:cNvSpPr/>
          <p:nvPr/>
        </p:nvSpPr>
        <p:spPr>
          <a:xfrm>
            <a:off x="378400" y="6294013"/>
            <a:ext cx="7384929" cy="230832"/>
          </a:xfrm>
          <a:prstGeom prst="rect">
            <a:avLst/>
          </a:prstGeom>
        </p:spPr>
        <p:txBody>
          <a:bodyPr wrap="square">
            <a:spAutoFit/>
          </a:bodyPr>
          <a:lstStyle/>
          <a:p>
            <a:r>
              <a:rPr lang="en-US" sz="900" dirty="0" smtClean="0">
                <a:latin typeface="Brandon Grotesque Regular"/>
              </a:rPr>
              <a:t>Q39. </a:t>
            </a:r>
            <a:r>
              <a:rPr lang="en-US" sz="900" dirty="0">
                <a:latin typeface="Brandon Grotesque Regular"/>
              </a:rPr>
              <a:t>Is there anything about </a:t>
            </a:r>
            <a:r>
              <a:rPr lang="en-US" sz="900" dirty="0">
                <a:latin typeface="Brandon Grotesque Regular"/>
              </a:rPr>
              <a:t>p</a:t>
            </a:r>
            <a:r>
              <a:rPr lang="en-US" sz="900" dirty="0" smtClean="0">
                <a:latin typeface="Brandon Grotesque Regular"/>
              </a:rPr>
              <a:t>ersonalized </a:t>
            </a:r>
            <a:r>
              <a:rPr lang="en-US" sz="900" dirty="0" smtClean="0">
                <a:latin typeface="Brandon Grotesque Regular"/>
              </a:rPr>
              <a:t>medicine </a:t>
            </a:r>
            <a:r>
              <a:rPr lang="en-US" sz="900" dirty="0">
                <a:latin typeface="Brandon Grotesque Regular"/>
              </a:rPr>
              <a:t>that is worrisome? If so, for what reasons do you find that worrisome? </a:t>
            </a:r>
          </a:p>
        </p:txBody>
      </p:sp>
      <p:sp>
        <p:nvSpPr>
          <p:cNvPr id="10" name="Subtitle 2"/>
          <p:cNvSpPr>
            <a:spLocks noGrp="1"/>
          </p:cNvSpPr>
          <p:nvPr>
            <p:ph type="subTitle" idx="1"/>
          </p:nvPr>
        </p:nvSpPr>
        <p:spPr>
          <a:xfrm>
            <a:off x="378400" y="307006"/>
            <a:ext cx="8157215" cy="990981"/>
          </a:xfrm>
        </p:spPr>
        <p:txBody>
          <a:bodyPr anchor="ctr">
            <a:normAutofit/>
          </a:bodyPr>
          <a:lstStyle/>
          <a:p>
            <a:pPr algn="l"/>
            <a:r>
              <a:rPr lang="en-US" sz="2400" dirty="0" smtClean="0">
                <a:solidFill>
                  <a:srgbClr val="08436F"/>
                </a:solidFill>
                <a:latin typeface="Brandon Grotesque Regular"/>
                <a:cs typeface="Brandon Grotesque Regular"/>
              </a:rPr>
              <a:t>Just over 4 in 10 have top-of-mind worries about personalized medicine, but close to 6 in 10 do not.</a:t>
            </a:r>
            <a:endParaRPr lang="en-US" sz="2400" dirty="0">
              <a:solidFill>
                <a:srgbClr val="08436F"/>
              </a:solidFill>
              <a:latin typeface="Brandon Grotesque Regular"/>
              <a:cs typeface="Brandon Grotesque Regular"/>
            </a:endParaRPr>
          </a:p>
        </p:txBody>
      </p:sp>
      <p:cxnSp>
        <p:nvCxnSpPr>
          <p:cNvPr id="15" name="Straight Connector 14"/>
          <p:cNvCxnSpPr/>
          <p:nvPr/>
        </p:nvCxnSpPr>
        <p:spPr>
          <a:xfrm flipV="1">
            <a:off x="1215" y="1329724"/>
            <a:ext cx="8534400" cy="4354"/>
          </a:xfrm>
          <a:prstGeom prst="line">
            <a:avLst/>
          </a:prstGeom>
          <a:ln>
            <a:solidFill>
              <a:srgbClr val="00A8CC"/>
            </a:solidFill>
            <a:prstDash val="sysDot"/>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463280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13" name="Title 3"/>
          <p:cNvSpPr txBox="1">
            <a:spLocks/>
          </p:cNvSpPr>
          <p:nvPr/>
        </p:nvSpPr>
        <p:spPr>
          <a:xfrm>
            <a:off x="0" y="3429000"/>
            <a:ext cx="9144000" cy="762000"/>
          </a:xfrm>
          <a:prstGeom prst="rect">
            <a:avLst/>
          </a:prstGeom>
          <a:solidFill>
            <a:schemeClr val="bg1"/>
          </a:solidFill>
          <a:ln>
            <a:noFill/>
          </a:ln>
        </p:spPr>
        <p:txBody>
          <a:bodyPr vert="horz" lIns="91440" tIns="45720" rIns="91440" bIns="45720" rtlCol="0" anchor="ctr">
            <a:normAutofit/>
          </a:bodyPr>
          <a:lstStyle>
            <a:lvl1pPr algn="r" defTabSz="457200" rtl="0" eaLnBrk="1" latinLnBrk="0" hangingPunct="1">
              <a:spcBef>
                <a:spcPct val="0"/>
              </a:spcBef>
              <a:buNone/>
              <a:defRPr sz="2800" b="1" kern="1200" spc="-150">
                <a:solidFill>
                  <a:schemeClr val="bg2"/>
                </a:solidFill>
                <a:latin typeface="Arial"/>
                <a:ea typeface="+mj-ea"/>
                <a:cs typeface="Arial"/>
              </a:defRPr>
            </a:lvl1pPr>
          </a:lstStyle>
          <a:p>
            <a:pPr marL="339725" marR="0" lvl="0" algn="l" defTabSz="4572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150" normalizeH="0" baseline="0" noProof="0" dirty="0">
                <a:ln>
                  <a:noFill/>
                </a:ln>
                <a:solidFill>
                  <a:srgbClr val="0067AC"/>
                </a:solidFill>
                <a:effectLst/>
                <a:uLnTx/>
                <a:uFillTx/>
                <a:latin typeface="Brandon Grotesque Regular"/>
              </a:rPr>
              <a:t>BACKGROUND</a:t>
            </a:r>
          </a:p>
        </p:txBody>
      </p:sp>
      <p:sp>
        <p:nvSpPr>
          <p:cNvPr id="10" name="Title 3"/>
          <p:cNvSpPr txBox="1">
            <a:spLocks/>
          </p:cNvSpPr>
          <p:nvPr/>
        </p:nvSpPr>
        <p:spPr>
          <a:xfrm>
            <a:off x="350196" y="4191000"/>
            <a:ext cx="8793804" cy="609600"/>
          </a:xfrm>
          <a:prstGeom prst="rect">
            <a:avLst/>
          </a:prstGeom>
          <a:noFill/>
          <a:ln>
            <a:noFill/>
          </a:ln>
        </p:spPr>
        <p:txBody>
          <a:bodyPr vert="horz" lIns="91440" tIns="45720" rIns="91440" bIns="45720" rtlCol="0" anchor="ctr">
            <a:normAutofit/>
          </a:bodyPr>
          <a:lstStyle>
            <a:lvl1pPr algn="r" defTabSz="457200" rtl="0" eaLnBrk="1" latinLnBrk="0" hangingPunct="1">
              <a:spcBef>
                <a:spcPct val="0"/>
              </a:spcBef>
              <a:buNone/>
              <a:defRPr sz="2800" b="1" kern="1200" spc="-150">
                <a:solidFill>
                  <a:schemeClr val="bg2"/>
                </a:solidFill>
                <a:latin typeface="Arial"/>
                <a:ea typeface="+mj-ea"/>
                <a:cs typeface="Arial"/>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150" normalizeH="0" baseline="0" noProof="0" dirty="0" smtClean="0">
                <a:ln>
                  <a:noFill/>
                </a:ln>
                <a:solidFill>
                  <a:srgbClr val="00A8CC"/>
                </a:solidFill>
                <a:effectLst/>
                <a:uLnTx/>
                <a:uFillTx/>
                <a:latin typeface="Brandon Grotesque Regular"/>
              </a:rPr>
              <a:t>Objectives </a:t>
            </a:r>
            <a:r>
              <a:rPr kumimoji="0" lang="en-US" sz="2800" b="1" i="0" u="none" strike="noStrike" kern="1200" cap="none" spc="-150" normalizeH="0" baseline="0" noProof="0" dirty="0">
                <a:ln>
                  <a:noFill/>
                </a:ln>
                <a:solidFill>
                  <a:srgbClr val="00A8CC"/>
                </a:solidFill>
                <a:effectLst/>
                <a:uLnTx/>
                <a:uFillTx/>
                <a:latin typeface="Brandon Grotesque Regular"/>
              </a:rPr>
              <a:t>and Methodology</a:t>
            </a:r>
          </a:p>
        </p:txBody>
      </p:sp>
    </p:spTree>
    <p:extLst>
      <p:ext uri="{BB962C8B-B14F-4D97-AF65-F5344CB8AC3E}">
        <p14:creationId xmlns:p14="http://schemas.microsoft.com/office/powerpoint/2010/main" val="106383635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58789" y="6566146"/>
            <a:ext cx="7384929" cy="230832"/>
          </a:xfrm>
          <a:prstGeom prst="rect">
            <a:avLst/>
          </a:prstGeom>
        </p:spPr>
        <p:txBody>
          <a:bodyPr wrap="square">
            <a:spAutoFit/>
          </a:bodyPr>
          <a:lstStyle/>
          <a:p>
            <a:r>
              <a:rPr lang="en-US" sz="900" dirty="0" smtClean="0">
                <a:latin typeface="Brandon Grotesque Regular"/>
              </a:rPr>
              <a:t>Q39. </a:t>
            </a:r>
            <a:r>
              <a:rPr lang="en-US" sz="900" dirty="0">
                <a:latin typeface="Brandon Grotesque Regular"/>
              </a:rPr>
              <a:t>Is there anything about </a:t>
            </a:r>
            <a:r>
              <a:rPr lang="en-US" sz="900" dirty="0">
                <a:latin typeface="Brandon Grotesque Regular"/>
              </a:rPr>
              <a:t>p</a:t>
            </a:r>
            <a:r>
              <a:rPr lang="en-US" sz="900" dirty="0" smtClean="0">
                <a:latin typeface="Brandon Grotesque Regular"/>
              </a:rPr>
              <a:t>ersonalized </a:t>
            </a:r>
            <a:r>
              <a:rPr lang="en-US" sz="900" dirty="0" smtClean="0">
                <a:latin typeface="Brandon Grotesque Regular"/>
              </a:rPr>
              <a:t>medicine </a:t>
            </a:r>
            <a:r>
              <a:rPr lang="en-US" sz="900" dirty="0">
                <a:latin typeface="Brandon Grotesque Regular"/>
              </a:rPr>
              <a:t>that is worrisome? If so, for what reasons do you find that worrisome? </a:t>
            </a:r>
          </a:p>
        </p:txBody>
      </p:sp>
      <p:pic>
        <p:nvPicPr>
          <p:cNvPr id="11" name="Picture 2" descr="S:\- Design Documents - Templates, Logos, Style Guide\Image Gallery\KRC Logos\KRC_LI_CMYK_P.jpg"/>
          <p:cNvPicPr>
            <a:picLocks noChangeAspect="1" noChangeArrowheads="1"/>
          </p:cNvPicPr>
          <p:nvPr/>
        </p:nvPicPr>
        <p:blipFill>
          <a:blip r:embed="rId3" cstate="print">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8671804" y="6396659"/>
            <a:ext cx="469625" cy="469625"/>
          </a:xfrm>
          <a:prstGeom prst="rect">
            <a:avLst/>
          </a:prstGeom>
          <a:noFill/>
          <a:extLst>
            <a:ext uri="{909E8E84-426E-40DD-AFC4-6F175D3DCCD1}">
              <a14:hiddenFill xmlns:a14="http://schemas.microsoft.com/office/drawing/2010/main">
                <a:solidFill>
                  <a:srgbClr val="FFFFFF"/>
                </a:solidFill>
              </a14:hiddenFill>
            </a:ext>
          </a:extLst>
        </p:spPr>
      </p:pic>
      <p:sp>
        <p:nvSpPr>
          <p:cNvPr id="12" name="Slide Number Placeholder 5"/>
          <p:cNvSpPr txBox="1">
            <a:spLocks/>
          </p:cNvSpPr>
          <p:nvPr/>
        </p:nvSpPr>
        <p:spPr>
          <a:xfrm>
            <a:off x="7976057" y="6519138"/>
            <a:ext cx="720470" cy="220701"/>
          </a:xfrm>
          <a:prstGeom prst="rect">
            <a:avLst/>
          </a:prstGeom>
        </p:spPr>
        <p:txBody>
          <a:bodyPr/>
          <a:lstStyle>
            <a:defPPr>
              <a:defRPr lang="en-US"/>
            </a:defPPr>
            <a:lvl1pPr marL="0" algn="r" defTabSz="914400" rtl="0" eaLnBrk="1" latinLnBrk="0" hangingPunct="1">
              <a:defRPr sz="9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5A0E975F-4CC4-A547-941D-3161D2A3D523}" type="slidenum">
              <a:rPr kumimoji="0" lang="en-US" sz="900" b="0" i="0" u="none" strike="noStrike" kern="1200" cap="none" spc="0" normalizeH="0" baseline="0" noProof="0" smtClean="0">
                <a:ln>
                  <a:noFill/>
                </a:ln>
                <a:solidFill>
                  <a:srgbClr val="00306C"/>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900" b="0" i="0" u="none" strike="noStrike" kern="1200" cap="none" spc="0" normalizeH="0" baseline="0" noProof="0" dirty="0">
              <a:ln>
                <a:noFill/>
              </a:ln>
              <a:solidFill>
                <a:srgbClr val="00306C"/>
              </a:solidFill>
              <a:effectLst/>
              <a:uLnTx/>
              <a:uFillTx/>
              <a:latin typeface="Arial"/>
              <a:ea typeface="+mn-ea"/>
              <a:cs typeface="+mn-cs"/>
            </a:endParaRPr>
          </a:p>
        </p:txBody>
      </p:sp>
      <p:cxnSp>
        <p:nvCxnSpPr>
          <p:cNvPr id="13" name="Straight Connector 12"/>
          <p:cNvCxnSpPr/>
          <p:nvPr/>
        </p:nvCxnSpPr>
        <p:spPr>
          <a:xfrm>
            <a:off x="8709090" y="6519138"/>
            <a:ext cx="0" cy="220701"/>
          </a:xfrm>
          <a:prstGeom prst="line">
            <a:avLst/>
          </a:prstGeom>
          <a:ln w="9525" cmpd="sng">
            <a:solidFill>
              <a:schemeClr val="bg2"/>
            </a:solidFill>
          </a:ln>
          <a:effectLst/>
        </p:spPr>
        <p:style>
          <a:lnRef idx="2">
            <a:schemeClr val="accent1"/>
          </a:lnRef>
          <a:fillRef idx="0">
            <a:schemeClr val="accent1"/>
          </a:fillRef>
          <a:effectRef idx="1">
            <a:schemeClr val="accent1"/>
          </a:effectRef>
          <a:fontRef idx="minor">
            <a:schemeClr val="tx1"/>
          </a:fontRef>
        </p:style>
      </p:cxnSp>
      <p:graphicFrame>
        <p:nvGraphicFramePr>
          <p:cNvPr id="2" name="Table 1"/>
          <p:cNvGraphicFramePr>
            <a:graphicFrameLocks noGrp="1"/>
          </p:cNvGraphicFramePr>
          <p:nvPr>
            <p:extLst>
              <p:ext uri="{D42A27DB-BD31-4B8C-83A1-F6EECF244321}">
                <p14:modId xmlns:p14="http://schemas.microsoft.com/office/powerpoint/2010/main" val="493708658"/>
              </p:ext>
            </p:extLst>
          </p:nvPr>
        </p:nvGraphicFramePr>
        <p:xfrm>
          <a:off x="457200" y="1504897"/>
          <a:ext cx="6519673" cy="4644964"/>
        </p:xfrm>
        <a:graphic>
          <a:graphicData uri="http://schemas.openxmlformats.org/drawingml/2006/table">
            <a:tbl>
              <a:tblPr firstRow="1" firstCol="1" bandRow="1">
                <a:tableStyleId>{2D5ABB26-0587-4C30-8999-92F81FD0307C}</a:tableStyleId>
              </a:tblPr>
              <a:tblGrid>
                <a:gridCol w="5702820">
                  <a:extLst>
                    <a:ext uri="{9D8B030D-6E8A-4147-A177-3AD203B41FA5}">
                      <a16:colId xmlns:a16="http://schemas.microsoft.com/office/drawing/2014/main" xmlns="" val="1096834123"/>
                    </a:ext>
                  </a:extLst>
                </a:gridCol>
                <a:gridCol w="816853">
                  <a:extLst>
                    <a:ext uri="{9D8B030D-6E8A-4147-A177-3AD203B41FA5}">
                      <a16:colId xmlns:a16="http://schemas.microsoft.com/office/drawing/2014/main" xmlns="" val="4026384991"/>
                    </a:ext>
                  </a:extLst>
                </a:gridCol>
              </a:tblGrid>
              <a:tr h="207686">
                <a:tc gridSpan="2">
                  <a:txBody>
                    <a:bodyPr/>
                    <a:lstStyle/>
                    <a:p>
                      <a:pPr marL="0" marR="0">
                        <a:spcBef>
                          <a:spcPts val="0"/>
                        </a:spcBef>
                        <a:spcAft>
                          <a:spcPts val="0"/>
                        </a:spcAft>
                      </a:pPr>
                      <a:r>
                        <a:rPr lang="en-US" sz="1600" b="1" dirty="0" smtClean="0">
                          <a:solidFill>
                            <a:schemeClr val="bg1"/>
                          </a:solidFill>
                          <a:effectLst/>
                          <a:latin typeface="Brandon Grotesque Regular"/>
                        </a:rPr>
                        <a:t>Worries Related to Personalized Medicine (unaided)</a:t>
                      </a:r>
                      <a:endParaRPr lang="en-US" sz="1600" b="1" dirty="0">
                        <a:solidFill>
                          <a:schemeClr val="bg1"/>
                        </a:solidFill>
                        <a:effectLst/>
                        <a:latin typeface="Brandon Grotesque Regular"/>
                        <a:ea typeface="Calibri" panose="020F0502020204030204" pitchFamily="34" charset="0"/>
                        <a:cs typeface="Times New Roman" panose="02020603050405020304" pitchFamily="18" charset="0"/>
                      </a:endParaRPr>
                    </a:p>
                  </a:txBody>
                  <a:tcPr marL="44076" marR="44076" marT="0" marB="0" anchor="ctr">
                    <a:solidFill>
                      <a:srgbClr val="0067AC"/>
                    </a:solidFill>
                  </a:tcPr>
                </a:tc>
                <a:tc hMerge="1">
                  <a:txBody>
                    <a:bodyPr/>
                    <a:lstStyle/>
                    <a:p>
                      <a:endParaRPr lang="en-US"/>
                    </a:p>
                  </a:txBody>
                  <a:tcPr/>
                </a:tc>
                <a:extLst>
                  <a:ext uri="{0D108BD9-81ED-4DB2-BD59-A6C34878D82A}">
                    <a16:rowId xmlns:a16="http://schemas.microsoft.com/office/drawing/2014/main" xmlns="" val="894225899"/>
                  </a:ext>
                </a:extLst>
              </a:tr>
              <a:tr h="207686">
                <a:tc>
                  <a:txBody>
                    <a:bodyPr/>
                    <a:lstStyle/>
                    <a:p>
                      <a:pPr marL="0" marR="0">
                        <a:spcBef>
                          <a:spcPts val="0"/>
                        </a:spcBef>
                        <a:spcAft>
                          <a:spcPts val="0"/>
                        </a:spcAft>
                      </a:pPr>
                      <a:r>
                        <a:rPr lang="en-US" sz="1400" b="1" dirty="0" smtClean="0">
                          <a:solidFill>
                            <a:srgbClr val="373739"/>
                          </a:solidFill>
                          <a:effectLst/>
                          <a:latin typeface="Brandon Grotesque Regular"/>
                        </a:rPr>
                        <a:t>Safety/side </a:t>
                      </a:r>
                      <a:r>
                        <a:rPr lang="en-US" sz="1400" b="1" dirty="0">
                          <a:solidFill>
                            <a:srgbClr val="373739"/>
                          </a:solidFill>
                          <a:effectLst/>
                          <a:latin typeface="Brandon Grotesque Regular"/>
                        </a:rPr>
                        <a:t>effects</a:t>
                      </a:r>
                      <a:endParaRPr lang="en-US" sz="1400" b="1" dirty="0">
                        <a:solidFill>
                          <a:srgbClr val="373739"/>
                        </a:solidFill>
                        <a:effectLst/>
                        <a:latin typeface="Brandon Grotesque Regular"/>
                        <a:ea typeface="Calibri" panose="020F0502020204030204" pitchFamily="34" charset="0"/>
                        <a:cs typeface="Times New Roman" panose="02020603050405020304" pitchFamily="18" charset="0"/>
                      </a:endParaRPr>
                    </a:p>
                  </a:txBody>
                  <a:tcPr marL="44076" marR="44076" marT="0" marB="0" anchor="ctr">
                    <a:lnB w="12700" cap="flat" cmpd="sng" algn="ctr">
                      <a:solidFill>
                        <a:srgbClr val="0067AC"/>
                      </a:solidFill>
                      <a:prstDash val="solid"/>
                      <a:round/>
                      <a:headEnd type="none" w="med" len="med"/>
                      <a:tailEnd type="none" w="med" len="med"/>
                    </a:lnB>
                  </a:tcPr>
                </a:tc>
                <a:tc>
                  <a:txBody>
                    <a:bodyPr/>
                    <a:lstStyle/>
                    <a:p>
                      <a:pPr marL="0" marR="0" algn="ctr">
                        <a:spcBef>
                          <a:spcPts val="0"/>
                        </a:spcBef>
                        <a:spcAft>
                          <a:spcPts val="0"/>
                        </a:spcAft>
                      </a:pPr>
                      <a:r>
                        <a:rPr lang="en-US" sz="1400" b="1" dirty="0" smtClean="0">
                          <a:solidFill>
                            <a:srgbClr val="373739"/>
                          </a:solidFill>
                          <a:effectLst/>
                          <a:latin typeface="Brandon Grotesque Regular"/>
                        </a:rPr>
                        <a:t>12%</a:t>
                      </a:r>
                      <a:endParaRPr lang="en-US" sz="1400" b="1" dirty="0">
                        <a:solidFill>
                          <a:srgbClr val="373739"/>
                        </a:solidFill>
                        <a:effectLst/>
                        <a:latin typeface="Brandon Grotesque Regular"/>
                        <a:ea typeface="Calibri" panose="020F0502020204030204" pitchFamily="34" charset="0"/>
                        <a:cs typeface="Times New Roman" panose="02020603050405020304" pitchFamily="18" charset="0"/>
                      </a:endParaRPr>
                    </a:p>
                  </a:txBody>
                  <a:tcPr marL="44076" marR="44076" marT="0" marB="0" anchor="ctr">
                    <a:lnB w="12700" cap="flat" cmpd="sng" algn="ctr">
                      <a:solidFill>
                        <a:srgbClr val="0067AC"/>
                      </a:solidFill>
                      <a:prstDash val="solid"/>
                      <a:round/>
                      <a:headEnd type="none" w="med" len="med"/>
                      <a:tailEnd type="none" w="med" len="med"/>
                    </a:lnB>
                  </a:tcPr>
                </a:tc>
                <a:extLst>
                  <a:ext uri="{0D108BD9-81ED-4DB2-BD59-A6C34878D82A}">
                    <a16:rowId xmlns:a16="http://schemas.microsoft.com/office/drawing/2014/main" xmlns="" val="1085596243"/>
                  </a:ext>
                </a:extLst>
              </a:tr>
              <a:tr h="207686">
                <a:tc>
                  <a:txBody>
                    <a:bodyPr/>
                    <a:lstStyle/>
                    <a:p>
                      <a:pPr marL="0" marR="0">
                        <a:spcBef>
                          <a:spcPts val="0"/>
                        </a:spcBef>
                        <a:spcAft>
                          <a:spcPts val="0"/>
                        </a:spcAft>
                      </a:pPr>
                      <a:r>
                        <a:rPr lang="en-US" sz="1200" dirty="0">
                          <a:solidFill>
                            <a:srgbClr val="373739"/>
                          </a:solidFill>
                          <a:effectLst/>
                          <a:latin typeface="Brandon Grotesque Regular"/>
                        </a:rPr>
                        <a:t>  Side effects/if there are side effects</a:t>
                      </a:r>
                      <a:endParaRPr lang="en-US" sz="1200" dirty="0">
                        <a:solidFill>
                          <a:srgbClr val="373739"/>
                        </a:solidFill>
                        <a:effectLst/>
                        <a:latin typeface="Brandon Grotesque Regular"/>
                        <a:ea typeface="Calibri" panose="020F0502020204030204" pitchFamily="34" charset="0"/>
                        <a:cs typeface="Times New Roman" panose="02020603050405020304" pitchFamily="18" charset="0"/>
                      </a:endParaRPr>
                    </a:p>
                  </a:txBody>
                  <a:tcPr marL="44076" marR="44076" marT="0" marB="0" anchor="ctr">
                    <a:lnT w="12700" cap="flat" cmpd="sng" algn="ctr">
                      <a:solidFill>
                        <a:srgbClr val="0067AC"/>
                      </a:solidFill>
                      <a:prstDash val="solid"/>
                      <a:round/>
                      <a:headEnd type="none" w="med" len="med"/>
                      <a:tailEnd type="none" w="med" len="med"/>
                    </a:lnT>
                  </a:tcPr>
                </a:tc>
                <a:tc>
                  <a:txBody>
                    <a:bodyPr/>
                    <a:lstStyle/>
                    <a:p>
                      <a:pPr marL="0" marR="0" algn="ctr">
                        <a:spcBef>
                          <a:spcPts val="0"/>
                        </a:spcBef>
                        <a:spcAft>
                          <a:spcPts val="0"/>
                        </a:spcAft>
                      </a:pPr>
                      <a:r>
                        <a:rPr lang="en-US" sz="1200" dirty="0" smtClean="0">
                          <a:solidFill>
                            <a:srgbClr val="373739"/>
                          </a:solidFill>
                          <a:effectLst/>
                          <a:latin typeface="Brandon Grotesque Regular"/>
                        </a:rPr>
                        <a:t>7%</a:t>
                      </a:r>
                      <a:endParaRPr lang="en-US" sz="1200" dirty="0">
                        <a:solidFill>
                          <a:srgbClr val="373739"/>
                        </a:solidFill>
                        <a:effectLst/>
                        <a:latin typeface="Brandon Grotesque Regular"/>
                        <a:ea typeface="Calibri" panose="020F0502020204030204" pitchFamily="34" charset="0"/>
                        <a:cs typeface="Times New Roman" panose="02020603050405020304" pitchFamily="18" charset="0"/>
                      </a:endParaRPr>
                    </a:p>
                  </a:txBody>
                  <a:tcPr marL="44076" marR="44076" marT="0" marB="0" anchor="ctr">
                    <a:lnT w="12700" cap="flat" cmpd="sng" algn="ctr">
                      <a:solidFill>
                        <a:srgbClr val="0067AC"/>
                      </a:solidFill>
                      <a:prstDash val="solid"/>
                      <a:round/>
                      <a:headEnd type="none" w="med" len="med"/>
                      <a:tailEnd type="none" w="med" len="med"/>
                    </a:lnT>
                  </a:tcPr>
                </a:tc>
                <a:extLst>
                  <a:ext uri="{0D108BD9-81ED-4DB2-BD59-A6C34878D82A}">
                    <a16:rowId xmlns:a16="http://schemas.microsoft.com/office/drawing/2014/main" xmlns="" val="4213614581"/>
                  </a:ext>
                </a:extLst>
              </a:tr>
              <a:tr h="207686">
                <a:tc>
                  <a:txBody>
                    <a:bodyPr/>
                    <a:lstStyle/>
                    <a:p>
                      <a:pPr marL="0" marR="0">
                        <a:spcBef>
                          <a:spcPts val="0"/>
                        </a:spcBef>
                        <a:spcAft>
                          <a:spcPts val="0"/>
                        </a:spcAft>
                      </a:pPr>
                      <a:r>
                        <a:rPr lang="en-US" sz="1200">
                          <a:solidFill>
                            <a:srgbClr val="373739"/>
                          </a:solidFill>
                          <a:effectLst/>
                          <a:latin typeface="Brandon Grotesque Regular"/>
                        </a:rPr>
                        <a:t>  Safety/is it safe/risks (non-specific)</a:t>
                      </a:r>
                      <a:endParaRPr lang="en-US" sz="1200">
                        <a:solidFill>
                          <a:srgbClr val="373739"/>
                        </a:solidFill>
                        <a:effectLst/>
                        <a:latin typeface="Brandon Grotesque Regular"/>
                        <a:ea typeface="Calibri" panose="020F0502020204030204" pitchFamily="34" charset="0"/>
                        <a:cs typeface="Times New Roman" panose="02020603050405020304" pitchFamily="18" charset="0"/>
                      </a:endParaRPr>
                    </a:p>
                  </a:txBody>
                  <a:tcPr marL="44076" marR="44076" marT="0" marB="0" anchor="ctr"/>
                </a:tc>
                <a:tc>
                  <a:txBody>
                    <a:bodyPr/>
                    <a:lstStyle/>
                    <a:p>
                      <a:pPr marL="0" marR="0" algn="ctr">
                        <a:spcBef>
                          <a:spcPts val="0"/>
                        </a:spcBef>
                        <a:spcAft>
                          <a:spcPts val="0"/>
                        </a:spcAft>
                      </a:pPr>
                      <a:r>
                        <a:rPr lang="en-US" sz="1200" dirty="0" smtClean="0">
                          <a:solidFill>
                            <a:srgbClr val="373739"/>
                          </a:solidFill>
                          <a:effectLst/>
                          <a:latin typeface="Brandon Grotesque Regular"/>
                        </a:rPr>
                        <a:t>5%</a:t>
                      </a:r>
                      <a:endParaRPr lang="en-US" sz="1200" dirty="0">
                        <a:solidFill>
                          <a:srgbClr val="373739"/>
                        </a:solidFill>
                        <a:effectLst/>
                        <a:latin typeface="Brandon Grotesque Regular"/>
                        <a:ea typeface="Calibri" panose="020F0502020204030204" pitchFamily="34" charset="0"/>
                        <a:cs typeface="Times New Roman" panose="02020603050405020304" pitchFamily="18" charset="0"/>
                      </a:endParaRPr>
                    </a:p>
                  </a:txBody>
                  <a:tcPr marL="44076" marR="44076" marT="0" marB="0" anchor="ctr"/>
                </a:tc>
                <a:extLst>
                  <a:ext uri="{0D108BD9-81ED-4DB2-BD59-A6C34878D82A}">
                    <a16:rowId xmlns:a16="http://schemas.microsoft.com/office/drawing/2014/main" xmlns="" val="458646227"/>
                  </a:ext>
                </a:extLst>
              </a:tr>
              <a:tr h="207686">
                <a:tc>
                  <a:txBody>
                    <a:bodyPr/>
                    <a:lstStyle/>
                    <a:p>
                      <a:pPr marL="0" marR="0">
                        <a:spcBef>
                          <a:spcPts val="0"/>
                        </a:spcBef>
                        <a:spcAft>
                          <a:spcPts val="0"/>
                        </a:spcAft>
                      </a:pPr>
                      <a:r>
                        <a:rPr lang="en-US" sz="1200">
                          <a:solidFill>
                            <a:srgbClr val="373739"/>
                          </a:solidFill>
                          <a:effectLst/>
                          <a:latin typeface="Brandon Grotesque Regular"/>
                        </a:rPr>
                        <a:t>  Addiction/addiction if pills are used</a:t>
                      </a:r>
                      <a:endParaRPr lang="en-US" sz="1200">
                        <a:solidFill>
                          <a:srgbClr val="373739"/>
                        </a:solidFill>
                        <a:effectLst/>
                        <a:latin typeface="Brandon Grotesque Regular"/>
                        <a:ea typeface="Calibri" panose="020F0502020204030204" pitchFamily="34" charset="0"/>
                        <a:cs typeface="Times New Roman" panose="02020603050405020304" pitchFamily="18" charset="0"/>
                      </a:endParaRPr>
                    </a:p>
                  </a:txBody>
                  <a:tcPr marL="44076" marR="44076" marT="0" marB="0" anchor="ctr"/>
                </a:tc>
                <a:tc>
                  <a:txBody>
                    <a:bodyPr/>
                    <a:lstStyle/>
                    <a:p>
                      <a:pPr marL="0" marR="0" algn="ctr">
                        <a:spcBef>
                          <a:spcPts val="0"/>
                        </a:spcBef>
                        <a:spcAft>
                          <a:spcPts val="0"/>
                        </a:spcAft>
                      </a:pPr>
                      <a:r>
                        <a:rPr lang="en-US" sz="1200" dirty="0" smtClean="0">
                          <a:solidFill>
                            <a:srgbClr val="373739"/>
                          </a:solidFill>
                          <a:effectLst/>
                          <a:latin typeface="Brandon Grotesque Regular"/>
                        </a:rPr>
                        <a:t>1%</a:t>
                      </a:r>
                      <a:endParaRPr lang="en-US" sz="1200" dirty="0">
                        <a:solidFill>
                          <a:srgbClr val="373739"/>
                        </a:solidFill>
                        <a:effectLst/>
                        <a:latin typeface="Brandon Grotesque Regular"/>
                        <a:ea typeface="Calibri" panose="020F0502020204030204" pitchFamily="34" charset="0"/>
                        <a:cs typeface="Times New Roman" panose="02020603050405020304" pitchFamily="18" charset="0"/>
                      </a:endParaRPr>
                    </a:p>
                  </a:txBody>
                  <a:tcPr marL="44076" marR="44076" marT="0" marB="0" anchor="ctr"/>
                </a:tc>
                <a:extLst>
                  <a:ext uri="{0D108BD9-81ED-4DB2-BD59-A6C34878D82A}">
                    <a16:rowId xmlns:a16="http://schemas.microsoft.com/office/drawing/2014/main" xmlns="" val="3764505842"/>
                  </a:ext>
                </a:extLst>
              </a:tr>
              <a:tr h="207686">
                <a:tc>
                  <a:txBody>
                    <a:bodyPr/>
                    <a:lstStyle/>
                    <a:p>
                      <a:pPr marL="0" marR="0" algn="l" defTabSz="457200" rtl="0" eaLnBrk="1" latinLnBrk="0" hangingPunct="1">
                        <a:spcBef>
                          <a:spcPts val="0"/>
                        </a:spcBef>
                        <a:spcAft>
                          <a:spcPts val="0"/>
                        </a:spcAft>
                      </a:pPr>
                      <a:r>
                        <a:rPr lang="en-US" sz="1400" b="1" kern="1200" dirty="0">
                          <a:solidFill>
                            <a:srgbClr val="373739"/>
                          </a:solidFill>
                          <a:effectLst/>
                          <a:latin typeface="Brandon Grotesque Regular"/>
                          <a:ea typeface="+mn-ea"/>
                          <a:cs typeface="+mn-cs"/>
                        </a:rPr>
                        <a:t>Effectiveness/accuracy</a:t>
                      </a:r>
                    </a:p>
                  </a:txBody>
                  <a:tcPr marL="44076" marR="44076" marT="0" marB="0" anchor="ctr">
                    <a:lnB w="12700" cap="flat" cmpd="sng" algn="ctr">
                      <a:solidFill>
                        <a:srgbClr val="0067AC"/>
                      </a:solidFill>
                      <a:prstDash val="solid"/>
                      <a:round/>
                      <a:headEnd type="none" w="med" len="med"/>
                      <a:tailEnd type="none" w="med" len="med"/>
                    </a:lnB>
                  </a:tcPr>
                </a:tc>
                <a:tc>
                  <a:txBody>
                    <a:bodyPr/>
                    <a:lstStyle/>
                    <a:p>
                      <a:pPr marL="0" marR="0" algn="ctr" defTabSz="457200" rtl="0" eaLnBrk="1" latinLnBrk="0" hangingPunct="1">
                        <a:spcBef>
                          <a:spcPts val="0"/>
                        </a:spcBef>
                        <a:spcAft>
                          <a:spcPts val="0"/>
                        </a:spcAft>
                      </a:pPr>
                      <a:r>
                        <a:rPr lang="en-US" sz="1400" b="1" kern="1200" dirty="0" smtClean="0">
                          <a:solidFill>
                            <a:srgbClr val="373739"/>
                          </a:solidFill>
                          <a:effectLst/>
                          <a:latin typeface="Brandon Grotesque Regular"/>
                          <a:ea typeface="+mn-ea"/>
                          <a:cs typeface="+mn-cs"/>
                        </a:rPr>
                        <a:t>8%</a:t>
                      </a:r>
                      <a:endParaRPr lang="en-US" sz="1400" b="1" kern="1200" dirty="0">
                        <a:solidFill>
                          <a:srgbClr val="373739"/>
                        </a:solidFill>
                        <a:effectLst/>
                        <a:latin typeface="Brandon Grotesque Regular"/>
                        <a:ea typeface="+mn-ea"/>
                        <a:cs typeface="+mn-cs"/>
                      </a:endParaRPr>
                    </a:p>
                  </a:txBody>
                  <a:tcPr marL="44076" marR="44076" marT="0" marB="0" anchor="ctr">
                    <a:lnB w="12700" cap="flat" cmpd="sng" algn="ctr">
                      <a:solidFill>
                        <a:srgbClr val="0067AC"/>
                      </a:solidFill>
                      <a:prstDash val="solid"/>
                      <a:round/>
                      <a:headEnd type="none" w="med" len="med"/>
                      <a:tailEnd type="none" w="med" len="med"/>
                    </a:lnB>
                  </a:tcPr>
                </a:tc>
                <a:extLst>
                  <a:ext uri="{0D108BD9-81ED-4DB2-BD59-A6C34878D82A}">
                    <a16:rowId xmlns:a16="http://schemas.microsoft.com/office/drawing/2014/main" xmlns="" val="4003464167"/>
                  </a:ext>
                </a:extLst>
              </a:tr>
              <a:tr h="207686">
                <a:tc>
                  <a:txBody>
                    <a:bodyPr/>
                    <a:lstStyle/>
                    <a:p>
                      <a:pPr marL="0" marR="0">
                        <a:spcBef>
                          <a:spcPts val="0"/>
                        </a:spcBef>
                        <a:spcAft>
                          <a:spcPts val="0"/>
                        </a:spcAft>
                      </a:pPr>
                      <a:r>
                        <a:rPr lang="en-US" sz="1200">
                          <a:solidFill>
                            <a:srgbClr val="373739"/>
                          </a:solidFill>
                          <a:effectLst/>
                          <a:latin typeface="Brandon Grotesque Regular"/>
                        </a:rPr>
                        <a:t>  Accuracy/diagnosis could be wrong</a:t>
                      </a:r>
                      <a:endParaRPr lang="en-US" sz="1200">
                        <a:solidFill>
                          <a:srgbClr val="373739"/>
                        </a:solidFill>
                        <a:effectLst/>
                        <a:latin typeface="Brandon Grotesque Regular"/>
                        <a:ea typeface="Calibri" panose="020F0502020204030204" pitchFamily="34" charset="0"/>
                        <a:cs typeface="Times New Roman" panose="02020603050405020304" pitchFamily="18" charset="0"/>
                      </a:endParaRPr>
                    </a:p>
                  </a:txBody>
                  <a:tcPr marL="44076" marR="44076" marT="0" marB="0" anchor="ctr">
                    <a:lnT w="12700" cap="flat" cmpd="sng" algn="ctr">
                      <a:solidFill>
                        <a:srgbClr val="0067AC"/>
                      </a:solidFill>
                      <a:prstDash val="solid"/>
                      <a:round/>
                      <a:headEnd type="none" w="med" len="med"/>
                      <a:tailEnd type="none" w="med" len="med"/>
                    </a:lnT>
                  </a:tcPr>
                </a:tc>
                <a:tc>
                  <a:txBody>
                    <a:bodyPr/>
                    <a:lstStyle/>
                    <a:p>
                      <a:pPr marL="0" marR="0" algn="ctr">
                        <a:spcBef>
                          <a:spcPts val="0"/>
                        </a:spcBef>
                        <a:spcAft>
                          <a:spcPts val="0"/>
                        </a:spcAft>
                      </a:pPr>
                      <a:r>
                        <a:rPr lang="en-US" sz="1200" dirty="0" smtClean="0">
                          <a:solidFill>
                            <a:srgbClr val="373739"/>
                          </a:solidFill>
                          <a:effectLst/>
                          <a:latin typeface="Brandon Grotesque Regular"/>
                        </a:rPr>
                        <a:t>6%</a:t>
                      </a:r>
                      <a:endParaRPr lang="en-US" sz="1200" dirty="0">
                        <a:solidFill>
                          <a:srgbClr val="373739"/>
                        </a:solidFill>
                        <a:effectLst/>
                        <a:latin typeface="Brandon Grotesque Regular"/>
                        <a:ea typeface="Calibri" panose="020F0502020204030204" pitchFamily="34" charset="0"/>
                        <a:cs typeface="Times New Roman" panose="02020603050405020304" pitchFamily="18" charset="0"/>
                      </a:endParaRPr>
                    </a:p>
                  </a:txBody>
                  <a:tcPr marL="44076" marR="44076" marT="0" marB="0" anchor="ctr">
                    <a:lnT w="12700" cap="flat" cmpd="sng" algn="ctr">
                      <a:solidFill>
                        <a:srgbClr val="0067AC"/>
                      </a:solidFill>
                      <a:prstDash val="solid"/>
                      <a:round/>
                      <a:headEnd type="none" w="med" len="med"/>
                      <a:tailEnd type="none" w="med" len="med"/>
                    </a:lnT>
                  </a:tcPr>
                </a:tc>
                <a:extLst>
                  <a:ext uri="{0D108BD9-81ED-4DB2-BD59-A6C34878D82A}">
                    <a16:rowId xmlns:a16="http://schemas.microsoft.com/office/drawing/2014/main" xmlns="" val="2322792684"/>
                  </a:ext>
                </a:extLst>
              </a:tr>
              <a:tr h="207686">
                <a:tc>
                  <a:txBody>
                    <a:bodyPr/>
                    <a:lstStyle/>
                    <a:p>
                      <a:pPr marL="0" marR="0">
                        <a:spcBef>
                          <a:spcPts val="0"/>
                        </a:spcBef>
                        <a:spcAft>
                          <a:spcPts val="0"/>
                        </a:spcAft>
                      </a:pPr>
                      <a:r>
                        <a:rPr lang="en-US" sz="1200">
                          <a:solidFill>
                            <a:srgbClr val="373739"/>
                          </a:solidFill>
                          <a:effectLst/>
                          <a:latin typeface="Brandon Grotesque Regular"/>
                        </a:rPr>
                        <a:t>  Effectiveness/will it really work</a:t>
                      </a:r>
                      <a:endParaRPr lang="en-US" sz="1200">
                        <a:solidFill>
                          <a:srgbClr val="373739"/>
                        </a:solidFill>
                        <a:effectLst/>
                        <a:latin typeface="Brandon Grotesque Regular"/>
                        <a:ea typeface="Calibri" panose="020F0502020204030204" pitchFamily="34" charset="0"/>
                        <a:cs typeface="Times New Roman" panose="02020603050405020304" pitchFamily="18" charset="0"/>
                      </a:endParaRPr>
                    </a:p>
                  </a:txBody>
                  <a:tcPr marL="44076" marR="44076" marT="0" marB="0" anchor="ctr"/>
                </a:tc>
                <a:tc>
                  <a:txBody>
                    <a:bodyPr/>
                    <a:lstStyle/>
                    <a:p>
                      <a:pPr marL="0" marR="0" algn="ctr">
                        <a:spcBef>
                          <a:spcPts val="0"/>
                        </a:spcBef>
                        <a:spcAft>
                          <a:spcPts val="0"/>
                        </a:spcAft>
                      </a:pPr>
                      <a:r>
                        <a:rPr lang="en-US" sz="1200" dirty="0" smtClean="0">
                          <a:solidFill>
                            <a:srgbClr val="373739"/>
                          </a:solidFill>
                          <a:effectLst/>
                          <a:latin typeface="Brandon Grotesque Regular"/>
                        </a:rPr>
                        <a:t>3%</a:t>
                      </a:r>
                      <a:endParaRPr lang="en-US" sz="1200" dirty="0">
                        <a:solidFill>
                          <a:srgbClr val="373739"/>
                        </a:solidFill>
                        <a:effectLst/>
                        <a:latin typeface="Brandon Grotesque Regular"/>
                        <a:ea typeface="Calibri" panose="020F0502020204030204" pitchFamily="34" charset="0"/>
                        <a:cs typeface="Times New Roman" panose="02020603050405020304" pitchFamily="18" charset="0"/>
                      </a:endParaRPr>
                    </a:p>
                  </a:txBody>
                  <a:tcPr marL="44076" marR="44076" marT="0" marB="0" anchor="ctr"/>
                </a:tc>
                <a:extLst>
                  <a:ext uri="{0D108BD9-81ED-4DB2-BD59-A6C34878D82A}">
                    <a16:rowId xmlns:a16="http://schemas.microsoft.com/office/drawing/2014/main" xmlns="" val="1152581845"/>
                  </a:ext>
                </a:extLst>
              </a:tr>
              <a:tr h="207686">
                <a:tc>
                  <a:txBody>
                    <a:bodyPr/>
                    <a:lstStyle/>
                    <a:p>
                      <a:pPr marL="0" marR="0">
                        <a:spcBef>
                          <a:spcPts val="0"/>
                        </a:spcBef>
                        <a:spcAft>
                          <a:spcPts val="0"/>
                        </a:spcAft>
                      </a:pPr>
                      <a:r>
                        <a:rPr lang="en-US" sz="1400" b="1" dirty="0">
                          <a:solidFill>
                            <a:srgbClr val="373739"/>
                          </a:solidFill>
                          <a:effectLst/>
                          <a:latin typeface="Brandon Grotesque Regular"/>
                        </a:rPr>
                        <a:t>Cost/coverage</a:t>
                      </a:r>
                      <a:endParaRPr lang="en-US" sz="1400" b="1" dirty="0">
                        <a:solidFill>
                          <a:srgbClr val="373739"/>
                        </a:solidFill>
                        <a:effectLst/>
                        <a:latin typeface="Brandon Grotesque Regular"/>
                        <a:ea typeface="Calibri" panose="020F0502020204030204" pitchFamily="34" charset="0"/>
                        <a:cs typeface="Times New Roman" panose="02020603050405020304" pitchFamily="18" charset="0"/>
                      </a:endParaRPr>
                    </a:p>
                  </a:txBody>
                  <a:tcPr marL="44076" marR="44076" marT="0" marB="0" anchor="ctr">
                    <a:lnB w="12700" cap="flat" cmpd="sng" algn="ctr">
                      <a:solidFill>
                        <a:srgbClr val="0067AC"/>
                      </a:solidFill>
                      <a:prstDash val="solid"/>
                      <a:round/>
                      <a:headEnd type="none" w="med" len="med"/>
                      <a:tailEnd type="none" w="med" len="med"/>
                    </a:lnB>
                  </a:tcPr>
                </a:tc>
                <a:tc>
                  <a:txBody>
                    <a:bodyPr/>
                    <a:lstStyle/>
                    <a:p>
                      <a:pPr marL="0" marR="0" algn="ctr">
                        <a:spcBef>
                          <a:spcPts val="0"/>
                        </a:spcBef>
                        <a:spcAft>
                          <a:spcPts val="0"/>
                        </a:spcAft>
                      </a:pPr>
                      <a:r>
                        <a:rPr lang="en-US" sz="1400" b="1" dirty="0" smtClean="0">
                          <a:solidFill>
                            <a:srgbClr val="373739"/>
                          </a:solidFill>
                          <a:effectLst/>
                          <a:latin typeface="Brandon Grotesque Regular"/>
                        </a:rPr>
                        <a:t>8%</a:t>
                      </a:r>
                      <a:endParaRPr lang="en-US" sz="1400" b="1" dirty="0">
                        <a:solidFill>
                          <a:srgbClr val="373739"/>
                        </a:solidFill>
                        <a:effectLst/>
                        <a:latin typeface="Brandon Grotesque Regular"/>
                        <a:ea typeface="Calibri" panose="020F0502020204030204" pitchFamily="34" charset="0"/>
                        <a:cs typeface="Times New Roman" panose="02020603050405020304" pitchFamily="18" charset="0"/>
                      </a:endParaRPr>
                    </a:p>
                  </a:txBody>
                  <a:tcPr marL="44076" marR="44076" marT="0" marB="0" anchor="ctr">
                    <a:lnB w="12700" cap="flat" cmpd="sng" algn="ctr">
                      <a:solidFill>
                        <a:srgbClr val="0067AC"/>
                      </a:solidFill>
                      <a:prstDash val="solid"/>
                      <a:round/>
                      <a:headEnd type="none" w="med" len="med"/>
                      <a:tailEnd type="none" w="med" len="med"/>
                    </a:lnB>
                  </a:tcPr>
                </a:tc>
                <a:extLst>
                  <a:ext uri="{0D108BD9-81ED-4DB2-BD59-A6C34878D82A}">
                    <a16:rowId xmlns:a16="http://schemas.microsoft.com/office/drawing/2014/main" xmlns="" val="952574489"/>
                  </a:ext>
                </a:extLst>
              </a:tr>
              <a:tr h="207686">
                <a:tc>
                  <a:txBody>
                    <a:bodyPr/>
                    <a:lstStyle/>
                    <a:p>
                      <a:pPr marL="0" marR="0">
                        <a:spcBef>
                          <a:spcPts val="0"/>
                        </a:spcBef>
                        <a:spcAft>
                          <a:spcPts val="0"/>
                        </a:spcAft>
                      </a:pPr>
                      <a:r>
                        <a:rPr lang="en-US" sz="1200">
                          <a:solidFill>
                            <a:srgbClr val="373739"/>
                          </a:solidFill>
                          <a:effectLst/>
                          <a:latin typeface="Brandon Grotesque Regular"/>
                        </a:rPr>
                        <a:t>  Cost/how much it costs/might be expensive</a:t>
                      </a:r>
                      <a:endParaRPr lang="en-US" sz="1200">
                        <a:solidFill>
                          <a:srgbClr val="373739"/>
                        </a:solidFill>
                        <a:effectLst/>
                        <a:latin typeface="Brandon Grotesque Regular"/>
                        <a:ea typeface="Calibri" panose="020F0502020204030204" pitchFamily="34" charset="0"/>
                        <a:cs typeface="Times New Roman" panose="02020603050405020304" pitchFamily="18" charset="0"/>
                      </a:endParaRPr>
                    </a:p>
                  </a:txBody>
                  <a:tcPr marL="44076" marR="44076" marT="0" marB="0" anchor="ctr">
                    <a:lnT w="12700" cap="flat" cmpd="sng" algn="ctr">
                      <a:solidFill>
                        <a:srgbClr val="0067AC"/>
                      </a:solidFill>
                      <a:prstDash val="solid"/>
                      <a:round/>
                      <a:headEnd type="none" w="med" len="med"/>
                      <a:tailEnd type="none" w="med" len="med"/>
                    </a:lnT>
                  </a:tcPr>
                </a:tc>
                <a:tc>
                  <a:txBody>
                    <a:bodyPr/>
                    <a:lstStyle/>
                    <a:p>
                      <a:pPr marL="0" marR="0" algn="ctr">
                        <a:spcBef>
                          <a:spcPts val="0"/>
                        </a:spcBef>
                        <a:spcAft>
                          <a:spcPts val="0"/>
                        </a:spcAft>
                      </a:pPr>
                      <a:r>
                        <a:rPr lang="en-US" sz="1200" dirty="0" smtClean="0">
                          <a:solidFill>
                            <a:srgbClr val="373739"/>
                          </a:solidFill>
                          <a:effectLst/>
                          <a:latin typeface="Brandon Grotesque Regular"/>
                        </a:rPr>
                        <a:t>6%</a:t>
                      </a:r>
                      <a:endParaRPr lang="en-US" sz="1200" dirty="0">
                        <a:solidFill>
                          <a:srgbClr val="373739"/>
                        </a:solidFill>
                        <a:effectLst/>
                        <a:latin typeface="Brandon Grotesque Regular"/>
                        <a:ea typeface="Calibri" panose="020F0502020204030204" pitchFamily="34" charset="0"/>
                        <a:cs typeface="Times New Roman" panose="02020603050405020304" pitchFamily="18" charset="0"/>
                      </a:endParaRPr>
                    </a:p>
                  </a:txBody>
                  <a:tcPr marL="44076" marR="44076" marT="0" marB="0" anchor="ctr">
                    <a:lnT w="12700" cap="flat" cmpd="sng" algn="ctr">
                      <a:solidFill>
                        <a:srgbClr val="0067AC"/>
                      </a:solidFill>
                      <a:prstDash val="solid"/>
                      <a:round/>
                      <a:headEnd type="none" w="med" len="med"/>
                      <a:tailEnd type="none" w="med" len="med"/>
                    </a:lnT>
                  </a:tcPr>
                </a:tc>
                <a:extLst>
                  <a:ext uri="{0D108BD9-81ED-4DB2-BD59-A6C34878D82A}">
                    <a16:rowId xmlns:a16="http://schemas.microsoft.com/office/drawing/2014/main" xmlns="" val="3444776136"/>
                  </a:ext>
                </a:extLst>
              </a:tr>
              <a:tr h="207686">
                <a:tc>
                  <a:txBody>
                    <a:bodyPr/>
                    <a:lstStyle/>
                    <a:p>
                      <a:pPr marL="0" marR="0">
                        <a:spcBef>
                          <a:spcPts val="0"/>
                        </a:spcBef>
                        <a:spcAft>
                          <a:spcPts val="0"/>
                        </a:spcAft>
                      </a:pPr>
                      <a:r>
                        <a:rPr lang="en-US" sz="1200">
                          <a:solidFill>
                            <a:srgbClr val="373739"/>
                          </a:solidFill>
                          <a:effectLst/>
                          <a:latin typeface="Brandon Grotesque Regular"/>
                        </a:rPr>
                        <a:t>  Coverage/will health insurance pay for it/refusals</a:t>
                      </a:r>
                      <a:endParaRPr lang="en-US" sz="1200">
                        <a:solidFill>
                          <a:srgbClr val="373739"/>
                        </a:solidFill>
                        <a:effectLst/>
                        <a:latin typeface="Brandon Grotesque Regular"/>
                        <a:ea typeface="Calibri" panose="020F0502020204030204" pitchFamily="34" charset="0"/>
                        <a:cs typeface="Times New Roman" panose="02020603050405020304" pitchFamily="18" charset="0"/>
                      </a:endParaRPr>
                    </a:p>
                  </a:txBody>
                  <a:tcPr marL="44076" marR="44076" marT="0" marB="0" anchor="ctr"/>
                </a:tc>
                <a:tc>
                  <a:txBody>
                    <a:bodyPr/>
                    <a:lstStyle/>
                    <a:p>
                      <a:pPr marL="0" marR="0" algn="ctr">
                        <a:spcBef>
                          <a:spcPts val="0"/>
                        </a:spcBef>
                        <a:spcAft>
                          <a:spcPts val="0"/>
                        </a:spcAft>
                      </a:pPr>
                      <a:r>
                        <a:rPr lang="en-US" sz="1200" dirty="0" smtClean="0">
                          <a:solidFill>
                            <a:srgbClr val="373739"/>
                          </a:solidFill>
                          <a:effectLst/>
                          <a:latin typeface="Brandon Grotesque Regular"/>
                        </a:rPr>
                        <a:t>3%</a:t>
                      </a:r>
                      <a:endParaRPr lang="en-US" sz="1200" dirty="0">
                        <a:solidFill>
                          <a:srgbClr val="373739"/>
                        </a:solidFill>
                        <a:effectLst/>
                        <a:latin typeface="Brandon Grotesque Regular"/>
                        <a:ea typeface="Calibri" panose="020F0502020204030204" pitchFamily="34" charset="0"/>
                        <a:cs typeface="Times New Roman" panose="02020603050405020304" pitchFamily="18" charset="0"/>
                      </a:endParaRPr>
                    </a:p>
                  </a:txBody>
                  <a:tcPr marL="44076" marR="44076" marT="0" marB="0" anchor="ctr"/>
                </a:tc>
                <a:extLst>
                  <a:ext uri="{0D108BD9-81ED-4DB2-BD59-A6C34878D82A}">
                    <a16:rowId xmlns:a16="http://schemas.microsoft.com/office/drawing/2014/main" xmlns="" val="2744334844"/>
                  </a:ext>
                </a:extLst>
              </a:tr>
              <a:tr h="207686">
                <a:tc>
                  <a:txBody>
                    <a:bodyPr/>
                    <a:lstStyle/>
                    <a:p>
                      <a:pPr marL="0" marR="0">
                        <a:spcBef>
                          <a:spcPts val="0"/>
                        </a:spcBef>
                        <a:spcAft>
                          <a:spcPts val="0"/>
                        </a:spcAft>
                      </a:pPr>
                      <a:r>
                        <a:rPr lang="en-US" sz="1400" b="1" dirty="0">
                          <a:solidFill>
                            <a:srgbClr val="373739"/>
                          </a:solidFill>
                          <a:effectLst/>
                          <a:latin typeface="Brandon Grotesque Regular"/>
                        </a:rPr>
                        <a:t>Privacy</a:t>
                      </a:r>
                      <a:endParaRPr lang="en-US" sz="1400" b="1" dirty="0">
                        <a:solidFill>
                          <a:srgbClr val="373739"/>
                        </a:solidFill>
                        <a:effectLst/>
                        <a:latin typeface="Brandon Grotesque Regular"/>
                        <a:ea typeface="Calibri" panose="020F0502020204030204" pitchFamily="34" charset="0"/>
                        <a:cs typeface="Times New Roman" panose="02020603050405020304" pitchFamily="18" charset="0"/>
                      </a:endParaRPr>
                    </a:p>
                  </a:txBody>
                  <a:tcPr marL="44076" marR="44076" marT="0" marB="0" anchor="ctr">
                    <a:lnB w="12700" cap="flat" cmpd="sng" algn="ctr">
                      <a:solidFill>
                        <a:srgbClr val="0067AC"/>
                      </a:solidFill>
                      <a:prstDash val="solid"/>
                      <a:round/>
                      <a:headEnd type="none" w="med" len="med"/>
                      <a:tailEnd type="none" w="med" len="med"/>
                    </a:lnB>
                  </a:tcPr>
                </a:tc>
                <a:tc>
                  <a:txBody>
                    <a:bodyPr/>
                    <a:lstStyle/>
                    <a:p>
                      <a:pPr marL="0" marR="0" algn="ctr">
                        <a:spcBef>
                          <a:spcPts val="0"/>
                        </a:spcBef>
                        <a:spcAft>
                          <a:spcPts val="0"/>
                        </a:spcAft>
                      </a:pPr>
                      <a:r>
                        <a:rPr lang="en-US" sz="1400" b="1" dirty="0" smtClean="0">
                          <a:solidFill>
                            <a:srgbClr val="373739"/>
                          </a:solidFill>
                          <a:effectLst/>
                          <a:latin typeface="Brandon Grotesque Regular"/>
                        </a:rPr>
                        <a:t>7%</a:t>
                      </a:r>
                      <a:endParaRPr lang="en-US" sz="1400" b="1" dirty="0">
                        <a:solidFill>
                          <a:srgbClr val="373739"/>
                        </a:solidFill>
                        <a:effectLst/>
                        <a:latin typeface="Brandon Grotesque Regular"/>
                        <a:ea typeface="Calibri" panose="020F0502020204030204" pitchFamily="34" charset="0"/>
                        <a:cs typeface="Times New Roman" panose="02020603050405020304" pitchFamily="18" charset="0"/>
                      </a:endParaRPr>
                    </a:p>
                  </a:txBody>
                  <a:tcPr marL="44076" marR="44076" marT="0" marB="0" anchor="ctr">
                    <a:lnB w="12700" cap="flat" cmpd="sng" algn="ctr">
                      <a:solidFill>
                        <a:srgbClr val="0067AC"/>
                      </a:solidFill>
                      <a:prstDash val="solid"/>
                      <a:round/>
                      <a:headEnd type="none" w="med" len="med"/>
                      <a:tailEnd type="none" w="med" len="med"/>
                    </a:lnB>
                  </a:tcPr>
                </a:tc>
                <a:extLst>
                  <a:ext uri="{0D108BD9-81ED-4DB2-BD59-A6C34878D82A}">
                    <a16:rowId xmlns:a16="http://schemas.microsoft.com/office/drawing/2014/main" xmlns="" val="4051587367"/>
                  </a:ext>
                </a:extLst>
              </a:tr>
              <a:tr h="207686">
                <a:tc>
                  <a:txBody>
                    <a:bodyPr/>
                    <a:lstStyle/>
                    <a:p>
                      <a:pPr marL="0" marR="0">
                        <a:spcBef>
                          <a:spcPts val="0"/>
                        </a:spcBef>
                        <a:spcAft>
                          <a:spcPts val="0"/>
                        </a:spcAft>
                      </a:pPr>
                      <a:r>
                        <a:rPr lang="en-US" sz="1200" dirty="0">
                          <a:solidFill>
                            <a:srgbClr val="373739"/>
                          </a:solidFill>
                          <a:effectLst/>
                          <a:latin typeface="Brandon Grotesque Regular"/>
                        </a:rPr>
                        <a:t>  Privacy/information kept private/genetic information getting into the wrong </a:t>
                      </a:r>
                      <a:r>
                        <a:rPr lang="en-US" sz="1200" dirty="0" smtClean="0">
                          <a:solidFill>
                            <a:srgbClr val="373739"/>
                          </a:solidFill>
                          <a:effectLst/>
                          <a:latin typeface="Brandon Grotesque Regular"/>
                        </a:rPr>
                        <a:t>hands</a:t>
                      </a:r>
                      <a:endParaRPr lang="en-US" sz="1200" dirty="0">
                        <a:solidFill>
                          <a:srgbClr val="373739"/>
                        </a:solidFill>
                        <a:effectLst/>
                        <a:latin typeface="Brandon Grotesque Regular"/>
                        <a:ea typeface="Calibri" panose="020F0502020204030204" pitchFamily="34" charset="0"/>
                        <a:cs typeface="Times New Roman" panose="02020603050405020304" pitchFamily="18" charset="0"/>
                      </a:endParaRPr>
                    </a:p>
                  </a:txBody>
                  <a:tcPr marL="44076" marR="44076" marT="0" marB="0" anchor="ctr">
                    <a:lnT w="12700" cap="flat" cmpd="sng" algn="ctr">
                      <a:solidFill>
                        <a:srgbClr val="0067AC"/>
                      </a:solidFill>
                      <a:prstDash val="solid"/>
                      <a:round/>
                      <a:headEnd type="none" w="med" len="med"/>
                      <a:tailEnd type="none" w="med" len="med"/>
                    </a:lnT>
                  </a:tcPr>
                </a:tc>
                <a:tc>
                  <a:txBody>
                    <a:bodyPr/>
                    <a:lstStyle/>
                    <a:p>
                      <a:pPr marL="0" marR="0" algn="ctr">
                        <a:spcBef>
                          <a:spcPts val="0"/>
                        </a:spcBef>
                        <a:spcAft>
                          <a:spcPts val="0"/>
                        </a:spcAft>
                      </a:pPr>
                      <a:r>
                        <a:rPr lang="en-US" sz="1200" dirty="0" smtClean="0">
                          <a:solidFill>
                            <a:srgbClr val="373739"/>
                          </a:solidFill>
                          <a:effectLst/>
                          <a:latin typeface="Brandon Grotesque Regular"/>
                        </a:rPr>
                        <a:t>7%</a:t>
                      </a:r>
                      <a:endParaRPr lang="en-US" sz="1200" dirty="0">
                        <a:solidFill>
                          <a:srgbClr val="373739"/>
                        </a:solidFill>
                        <a:effectLst/>
                        <a:latin typeface="Brandon Grotesque Regular"/>
                        <a:ea typeface="Calibri" panose="020F0502020204030204" pitchFamily="34" charset="0"/>
                        <a:cs typeface="Times New Roman" panose="02020603050405020304" pitchFamily="18" charset="0"/>
                      </a:endParaRPr>
                    </a:p>
                  </a:txBody>
                  <a:tcPr marL="44076" marR="44076" marT="0" marB="0" anchor="ctr">
                    <a:lnT w="12700" cap="flat" cmpd="sng" algn="ctr">
                      <a:solidFill>
                        <a:srgbClr val="0067AC"/>
                      </a:solidFill>
                      <a:prstDash val="solid"/>
                      <a:round/>
                      <a:headEnd type="none" w="med" len="med"/>
                      <a:tailEnd type="none" w="med" len="med"/>
                    </a:lnT>
                  </a:tcPr>
                </a:tc>
                <a:extLst>
                  <a:ext uri="{0D108BD9-81ED-4DB2-BD59-A6C34878D82A}">
                    <a16:rowId xmlns:a16="http://schemas.microsoft.com/office/drawing/2014/main" xmlns="" val="1641662885"/>
                  </a:ext>
                </a:extLst>
              </a:tr>
              <a:tr h="207686">
                <a:tc>
                  <a:txBody>
                    <a:bodyPr/>
                    <a:lstStyle/>
                    <a:p>
                      <a:pPr marL="0" marR="0">
                        <a:spcBef>
                          <a:spcPts val="0"/>
                        </a:spcBef>
                        <a:spcAft>
                          <a:spcPts val="0"/>
                        </a:spcAft>
                      </a:pPr>
                      <a:r>
                        <a:rPr lang="en-US" sz="1400" b="1" dirty="0">
                          <a:solidFill>
                            <a:srgbClr val="373739"/>
                          </a:solidFill>
                          <a:effectLst/>
                          <a:latin typeface="Brandon Grotesque Regular"/>
                        </a:rPr>
                        <a:t>Other concerns</a:t>
                      </a:r>
                      <a:endParaRPr lang="en-US" sz="1400" b="1" dirty="0">
                        <a:solidFill>
                          <a:srgbClr val="373739"/>
                        </a:solidFill>
                        <a:effectLst/>
                        <a:latin typeface="Brandon Grotesque Regular"/>
                        <a:ea typeface="Calibri" panose="020F0502020204030204" pitchFamily="34" charset="0"/>
                        <a:cs typeface="Times New Roman" panose="02020603050405020304" pitchFamily="18" charset="0"/>
                      </a:endParaRPr>
                    </a:p>
                  </a:txBody>
                  <a:tcPr marL="44076" marR="44076" marT="0" marB="0" anchor="ctr">
                    <a:lnB w="12700" cap="flat" cmpd="sng" algn="ctr">
                      <a:solidFill>
                        <a:srgbClr val="0067AC"/>
                      </a:solidFill>
                      <a:prstDash val="solid"/>
                      <a:round/>
                      <a:headEnd type="none" w="med" len="med"/>
                      <a:tailEnd type="none" w="med" len="med"/>
                    </a:lnB>
                  </a:tcPr>
                </a:tc>
                <a:tc>
                  <a:txBody>
                    <a:bodyPr/>
                    <a:lstStyle/>
                    <a:p>
                      <a:pPr marL="0" marR="0" algn="ctr">
                        <a:spcBef>
                          <a:spcPts val="0"/>
                        </a:spcBef>
                        <a:spcAft>
                          <a:spcPts val="0"/>
                        </a:spcAft>
                      </a:pPr>
                      <a:r>
                        <a:rPr lang="en-US" sz="1400" b="1" dirty="0" smtClean="0">
                          <a:solidFill>
                            <a:srgbClr val="373739"/>
                          </a:solidFill>
                          <a:effectLst/>
                          <a:latin typeface="Brandon Grotesque Regular"/>
                        </a:rPr>
                        <a:t>10%</a:t>
                      </a:r>
                      <a:endParaRPr lang="en-US" sz="1400" b="1" dirty="0">
                        <a:solidFill>
                          <a:srgbClr val="373739"/>
                        </a:solidFill>
                        <a:effectLst/>
                        <a:latin typeface="Brandon Grotesque Regular"/>
                        <a:ea typeface="Calibri" panose="020F0502020204030204" pitchFamily="34" charset="0"/>
                        <a:cs typeface="Times New Roman" panose="02020603050405020304" pitchFamily="18" charset="0"/>
                      </a:endParaRPr>
                    </a:p>
                  </a:txBody>
                  <a:tcPr marL="44076" marR="44076" marT="0" marB="0" anchor="ctr">
                    <a:lnB w="12700" cap="flat" cmpd="sng" algn="ctr">
                      <a:solidFill>
                        <a:srgbClr val="0067AC"/>
                      </a:solidFill>
                      <a:prstDash val="solid"/>
                      <a:round/>
                      <a:headEnd type="none" w="med" len="med"/>
                      <a:tailEnd type="none" w="med" len="med"/>
                    </a:lnB>
                  </a:tcPr>
                </a:tc>
                <a:extLst>
                  <a:ext uri="{0D108BD9-81ED-4DB2-BD59-A6C34878D82A}">
                    <a16:rowId xmlns:a16="http://schemas.microsoft.com/office/drawing/2014/main" xmlns="" val="1395761492"/>
                  </a:ext>
                </a:extLst>
              </a:tr>
              <a:tr h="207686">
                <a:tc>
                  <a:txBody>
                    <a:bodyPr/>
                    <a:lstStyle/>
                    <a:p>
                      <a:pPr marL="0" marR="0">
                        <a:spcBef>
                          <a:spcPts val="0"/>
                        </a:spcBef>
                        <a:spcAft>
                          <a:spcPts val="0"/>
                        </a:spcAft>
                      </a:pPr>
                      <a:r>
                        <a:rPr lang="en-US" sz="1200" dirty="0">
                          <a:solidFill>
                            <a:srgbClr val="373739"/>
                          </a:solidFill>
                          <a:effectLst/>
                          <a:latin typeface="Brandon Grotesque Regular"/>
                        </a:rPr>
                        <a:t>  New/untested/not around long enough</a:t>
                      </a:r>
                      <a:endParaRPr lang="en-US" sz="1200" dirty="0">
                        <a:solidFill>
                          <a:srgbClr val="373739"/>
                        </a:solidFill>
                        <a:effectLst/>
                        <a:latin typeface="Brandon Grotesque Regular"/>
                        <a:ea typeface="Calibri" panose="020F0502020204030204" pitchFamily="34" charset="0"/>
                        <a:cs typeface="Times New Roman" panose="02020603050405020304" pitchFamily="18" charset="0"/>
                      </a:endParaRPr>
                    </a:p>
                  </a:txBody>
                  <a:tcPr marL="44076" marR="44076" marT="0" marB="0" anchor="ctr">
                    <a:lnT w="12700" cap="flat" cmpd="sng" algn="ctr">
                      <a:solidFill>
                        <a:srgbClr val="0067AC"/>
                      </a:solidFill>
                      <a:prstDash val="solid"/>
                      <a:round/>
                      <a:headEnd type="none" w="med" len="med"/>
                      <a:tailEnd type="none" w="med" len="med"/>
                    </a:lnT>
                  </a:tcPr>
                </a:tc>
                <a:tc>
                  <a:txBody>
                    <a:bodyPr/>
                    <a:lstStyle/>
                    <a:p>
                      <a:pPr marL="0" marR="0" algn="ctr">
                        <a:spcBef>
                          <a:spcPts val="0"/>
                        </a:spcBef>
                        <a:spcAft>
                          <a:spcPts val="0"/>
                        </a:spcAft>
                      </a:pPr>
                      <a:r>
                        <a:rPr lang="en-US" sz="1200" dirty="0" smtClean="0">
                          <a:solidFill>
                            <a:srgbClr val="373739"/>
                          </a:solidFill>
                          <a:effectLst/>
                          <a:latin typeface="Brandon Grotesque Regular"/>
                        </a:rPr>
                        <a:t>4%</a:t>
                      </a:r>
                      <a:endParaRPr lang="en-US" sz="1200" dirty="0">
                        <a:solidFill>
                          <a:srgbClr val="373739"/>
                        </a:solidFill>
                        <a:effectLst/>
                        <a:latin typeface="Brandon Grotesque Regular"/>
                        <a:ea typeface="Calibri" panose="020F0502020204030204" pitchFamily="34" charset="0"/>
                        <a:cs typeface="Times New Roman" panose="02020603050405020304" pitchFamily="18" charset="0"/>
                      </a:endParaRPr>
                    </a:p>
                  </a:txBody>
                  <a:tcPr marL="44076" marR="44076" marT="0" marB="0" anchor="ctr">
                    <a:lnT w="12700" cap="flat" cmpd="sng" algn="ctr">
                      <a:solidFill>
                        <a:srgbClr val="0067AC"/>
                      </a:solidFill>
                      <a:prstDash val="solid"/>
                      <a:round/>
                      <a:headEnd type="none" w="med" len="med"/>
                      <a:tailEnd type="none" w="med" len="med"/>
                    </a:lnT>
                  </a:tcPr>
                </a:tc>
                <a:extLst>
                  <a:ext uri="{0D108BD9-81ED-4DB2-BD59-A6C34878D82A}">
                    <a16:rowId xmlns:a16="http://schemas.microsoft.com/office/drawing/2014/main" xmlns="" val="227862961"/>
                  </a:ext>
                </a:extLst>
              </a:tr>
              <a:tr h="207686">
                <a:tc>
                  <a:txBody>
                    <a:bodyPr/>
                    <a:lstStyle/>
                    <a:p>
                      <a:pPr marL="0" marR="0">
                        <a:spcBef>
                          <a:spcPts val="0"/>
                        </a:spcBef>
                        <a:spcAft>
                          <a:spcPts val="0"/>
                        </a:spcAft>
                      </a:pPr>
                      <a:r>
                        <a:rPr lang="en-US" sz="1200">
                          <a:solidFill>
                            <a:srgbClr val="373739"/>
                          </a:solidFill>
                          <a:effectLst/>
                          <a:latin typeface="Brandon Grotesque Regular"/>
                        </a:rPr>
                        <a:t>  Don't know enough/don't have enough information (non-specific)</a:t>
                      </a:r>
                      <a:endParaRPr lang="en-US" sz="1200">
                        <a:solidFill>
                          <a:srgbClr val="373739"/>
                        </a:solidFill>
                        <a:effectLst/>
                        <a:latin typeface="Brandon Grotesque Regular"/>
                        <a:ea typeface="Calibri" panose="020F0502020204030204" pitchFamily="34" charset="0"/>
                        <a:cs typeface="Times New Roman" panose="02020603050405020304" pitchFamily="18" charset="0"/>
                      </a:endParaRPr>
                    </a:p>
                  </a:txBody>
                  <a:tcPr marL="44076" marR="44076" marT="0" marB="0" anchor="ctr"/>
                </a:tc>
                <a:tc>
                  <a:txBody>
                    <a:bodyPr/>
                    <a:lstStyle/>
                    <a:p>
                      <a:pPr marL="0" marR="0" algn="ctr">
                        <a:spcBef>
                          <a:spcPts val="0"/>
                        </a:spcBef>
                        <a:spcAft>
                          <a:spcPts val="0"/>
                        </a:spcAft>
                      </a:pPr>
                      <a:r>
                        <a:rPr lang="en-US" sz="1200" dirty="0" smtClean="0">
                          <a:solidFill>
                            <a:srgbClr val="373739"/>
                          </a:solidFill>
                          <a:effectLst/>
                          <a:latin typeface="Brandon Grotesque Regular"/>
                        </a:rPr>
                        <a:t>3%</a:t>
                      </a:r>
                      <a:endParaRPr lang="en-US" sz="1200" dirty="0">
                        <a:solidFill>
                          <a:srgbClr val="373739"/>
                        </a:solidFill>
                        <a:effectLst/>
                        <a:latin typeface="Brandon Grotesque Regular"/>
                        <a:ea typeface="Calibri" panose="020F0502020204030204" pitchFamily="34" charset="0"/>
                        <a:cs typeface="Times New Roman" panose="02020603050405020304" pitchFamily="18" charset="0"/>
                      </a:endParaRPr>
                    </a:p>
                  </a:txBody>
                  <a:tcPr marL="44076" marR="44076" marT="0" marB="0" anchor="ctr"/>
                </a:tc>
                <a:extLst>
                  <a:ext uri="{0D108BD9-81ED-4DB2-BD59-A6C34878D82A}">
                    <a16:rowId xmlns:a16="http://schemas.microsoft.com/office/drawing/2014/main" xmlns="" val="2526328342"/>
                  </a:ext>
                </a:extLst>
              </a:tr>
              <a:tr h="207686">
                <a:tc>
                  <a:txBody>
                    <a:bodyPr/>
                    <a:lstStyle/>
                    <a:p>
                      <a:pPr marL="0" marR="0">
                        <a:spcBef>
                          <a:spcPts val="0"/>
                        </a:spcBef>
                        <a:spcAft>
                          <a:spcPts val="0"/>
                        </a:spcAft>
                      </a:pPr>
                      <a:r>
                        <a:rPr lang="en-US" sz="1200">
                          <a:solidFill>
                            <a:srgbClr val="373739"/>
                          </a:solidFill>
                          <a:effectLst/>
                          <a:latin typeface="Brandon Grotesque Regular"/>
                        </a:rPr>
                        <a:t>  All of it/everything is worrisome (general)</a:t>
                      </a:r>
                      <a:endParaRPr lang="en-US" sz="1200">
                        <a:solidFill>
                          <a:srgbClr val="373739"/>
                        </a:solidFill>
                        <a:effectLst/>
                        <a:latin typeface="Brandon Grotesque Regular"/>
                        <a:ea typeface="Calibri" panose="020F0502020204030204" pitchFamily="34" charset="0"/>
                        <a:cs typeface="Times New Roman" panose="02020603050405020304" pitchFamily="18" charset="0"/>
                      </a:endParaRPr>
                    </a:p>
                  </a:txBody>
                  <a:tcPr marL="44076" marR="44076" marT="0" marB="0" anchor="ctr"/>
                </a:tc>
                <a:tc>
                  <a:txBody>
                    <a:bodyPr/>
                    <a:lstStyle/>
                    <a:p>
                      <a:pPr marL="0" marR="0" algn="ctr">
                        <a:spcBef>
                          <a:spcPts val="0"/>
                        </a:spcBef>
                        <a:spcAft>
                          <a:spcPts val="0"/>
                        </a:spcAft>
                      </a:pPr>
                      <a:r>
                        <a:rPr lang="en-US" sz="1200" dirty="0" smtClean="0">
                          <a:solidFill>
                            <a:srgbClr val="373739"/>
                          </a:solidFill>
                          <a:effectLst/>
                          <a:latin typeface="Brandon Grotesque Regular"/>
                        </a:rPr>
                        <a:t>2%</a:t>
                      </a:r>
                      <a:endParaRPr lang="en-US" sz="1200" dirty="0">
                        <a:solidFill>
                          <a:srgbClr val="373739"/>
                        </a:solidFill>
                        <a:effectLst/>
                        <a:latin typeface="Brandon Grotesque Regular"/>
                        <a:ea typeface="Calibri" panose="020F0502020204030204" pitchFamily="34" charset="0"/>
                        <a:cs typeface="Times New Roman" panose="02020603050405020304" pitchFamily="18" charset="0"/>
                      </a:endParaRPr>
                    </a:p>
                  </a:txBody>
                  <a:tcPr marL="44076" marR="44076" marT="0" marB="0" anchor="ctr"/>
                </a:tc>
                <a:extLst>
                  <a:ext uri="{0D108BD9-81ED-4DB2-BD59-A6C34878D82A}">
                    <a16:rowId xmlns:a16="http://schemas.microsoft.com/office/drawing/2014/main" xmlns="" val="832313211"/>
                  </a:ext>
                </a:extLst>
              </a:tr>
              <a:tr h="207686">
                <a:tc>
                  <a:txBody>
                    <a:bodyPr/>
                    <a:lstStyle/>
                    <a:p>
                      <a:pPr marL="0" marR="0">
                        <a:spcBef>
                          <a:spcPts val="0"/>
                        </a:spcBef>
                        <a:spcAft>
                          <a:spcPts val="0"/>
                        </a:spcAft>
                      </a:pPr>
                      <a:r>
                        <a:rPr lang="en-US" sz="1200">
                          <a:solidFill>
                            <a:srgbClr val="373739"/>
                          </a:solidFill>
                          <a:effectLst/>
                          <a:latin typeface="Brandon Grotesque Regular"/>
                        </a:rPr>
                        <a:t>  Playing God/against God’s plan/meddling with nature</a:t>
                      </a:r>
                      <a:endParaRPr lang="en-US" sz="1200">
                        <a:solidFill>
                          <a:srgbClr val="373739"/>
                        </a:solidFill>
                        <a:effectLst/>
                        <a:latin typeface="Brandon Grotesque Regular"/>
                        <a:ea typeface="Calibri" panose="020F0502020204030204" pitchFamily="34" charset="0"/>
                        <a:cs typeface="Times New Roman" panose="02020603050405020304" pitchFamily="18" charset="0"/>
                      </a:endParaRPr>
                    </a:p>
                  </a:txBody>
                  <a:tcPr marL="44076" marR="44076" marT="0" marB="0" anchor="ctr"/>
                </a:tc>
                <a:tc>
                  <a:txBody>
                    <a:bodyPr/>
                    <a:lstStyle/>
                    <a:p>
                      <a:pPr marL="0" marR="0" algn="ctr">
                        <a:spcBef>
                          <a:spcPts val="0"/>
                        </a:spcBef>
                        <a:spcAft>
                          <a:spcPts val="0"/>
                        </a:spcAft>
                      </a:pPr>
                      <a:r>
                        <a:rPr lang="en-US" sz="1200" dirty="0" smtClean="0">
                          <a:solidFill>
                            <a:srgbClr val="373739"/>
                          </a:solidFill>
                          <a:effectLst/>
                          <a:latin typeface="Brandon Grotesque Regular"/>
                        </a:rPr>
                        <a:t>1%</a:t>
                      </a:r>
                      <a:endParaRPr lang="en-US" sz="1200" dirty="0">
                        <a:solidFill>
                          <a:srgbClr val="373739"/>
                        </a:solidFill>
                        <a:effectLst/>
                        <a:latin typeface="Brandon Grotesque Regular"/>
                        <a:ea typeface="Calibri" panose="020F0502020204030204" pitchFamily="34" charset="0"/>
                        <a:cs typeface="Times New Roman" panose="02020603050405020304" pitchFamily="18" charset="0"/>
                      </a:endParaRPr>
                    </a:p>
                  </a:txBody>
                  <a:tcPr marL="44076" marR="44076" marT="0" marB="0" anchor="ctr"/>
                </a:tc>
                <a:extLst>
                  <a:ext uri="{0D108BD9-81ED-4DB2-BD59-A6C34878D82A}">
                    <a16:rowId xmlns:a16="http://schemas.microsoft.com/office/drawing/2014/main" xmlns="" val="3205109228"/>
                  </a:ext>
                </a:extLst>
              </a:tr>
              <a:tr h="207686">
                <a:tc>
                  <a:txBody>
                    <a:bodyPr/>
                    <a:lstStyle/>
                    <a:p>
                      <a:pPr marL="0" marR="0">
                        <a:spcBef>
                          <a:spcPts val="0"/>
                        </a:spcBef>
                        <a:spcAft>
                          <a:spcPts val="0"/>
                        </a:spcAft>
                      </a:pPr>
                      <a:r>
                        <a:rPr lang="en-US" sz="1400" b="1" dirty="0">
                          <a:solidFill>
                            <a:srgbClr val="373739"/>
                          </a:solidFill>
                          <a:effectLst/>
                          <a:latin typeface="Brandon Grotesque Regular"/>
                        </a:rPr>
                        <a:t>Process/results concerns</a:t>
                      </a:r>
                      <a:endParaRPr lang="en-US" sz="1400" b="1" dirty="0">
                        <a:solidFill>
                          <a:srgbClr val="373739"/>
                        </a:solidFill>
                        <a:effectLst/>
                        <a:latin typeface="Brandon Grotesque Regular"/>
                        <a:ea typeface="Calibri" panose="020F0502020204030204" pitchFamily="34" charset="0"/>
                        <a:cs typeface="Times New Roman" panose="02020603050405020304" pitchFamily="18" charset="0"/>
                      </a:endParaRPr>
                    </a:p>
                  </a:txBody>
                  <a:tcPr marL="44076" marR="44076" marT="0" marB="0" anchor="ctr">
                    <a:lnB w="12700" cap="flat" cmpd="sng" algn="ctr">
                      <a:solidFill>
                        <a:srgbClr val="0067AC"/>
                      </a:solidFill>
                      <a:prstDash val="solid"/>
                      <a:round/>
                      <a:headEnd type="none" w="med" len="med"/>
                      <a:tailEnd type="none" w="med" len="med"/>
                    </a:lnB>
                  </a:tcPr>
                </a:tc>
                <a:tc>
                  <a:txBody>
                    <a:bodyPr/>
                    <a:lstStyle/>
                    <a:p>
                      <a:pPr marL="0" marR="0" algn="ctr">
                        <a:spcBef>
                          <a:spcPts val="0"/>
                        </a:spcBef>
                        <a:spcAft>
                          <a:spcPts val="0"/>
                        </a:spcAft>
                      </a:pPr>
                      <a:r>
                        <a:rPr lang="en-US" sz="1400" b="1" dirty="0" smtClean="0">
                          <a:solidFill>
                            <a:srgbClr val="373739"/>
                          </a:solidFill>
                          <a:effectLst/>
                          <a:latin typeface="Brandon Grotesque Regular"/>
                        </a:rPr>
                        <a:t>5%</a:t>
                      </a:r>
                      <a:endParaRPr lang="en-US" sz="1400" b="1" dirty="0">
                        <a:solidFill>
                          <a:srgbClr val="373739"/>
                        </a:solidFill>
                        <a:effectLst/>
                        <a:latin typeface="Brandon Grotesque Regular"/>
                        <a:ea typeface="Calibri" panose="020F0502020204030204" pitchFamily="34" charset="0"/>
                        <a:cs typeface="Times New Roman" panose="02020603050405020304" pitchFamily="18" charset="0"/>
                      </a:endParaRPr>
                    </a:p>
                  </a:txBody>
                  <a:tcPr marL="44076" marR="44076" marT="0" marB="0" anchor="ctr">
                    <a:lnB w="12700" cap="flat" cmpd="sng" algn="ctr">
                      <a:solidFill>
                        <a:srgbClr val="0067AC"/>
                      </a:solidFill>
                      <a:prstDash val="solid"/>
                      <a:round/>
                      <a:headEnd type="none" w="med" len="med"/>
                      <a:tailEnd type="none" w="med" len="med"/>
                    </a:lnB>
                  </a:tcPr>
                </a:tc>
                <a:extLst>
                  <a:ext uri="{0D108BD9-81ED-4DB2-BD59-A6C34878D82A}">
                    <a16:rowId xmlns:a16="http://schemas.microsoft.com/office/drawing/2014/main" xmlns="" val="568497266"/>
                  </a:ext>
                </a:extLst>
              </a:tr>
              <a:tr h="207686">
                <a:tc>
                  <a:txBody>
                    <a:bodyPr/>
                    <a:lstStyle/>
                    <a:p>
                      <a:pPr marL="0" marR="0">
                        <a:spcBef>
                          <a:spcPts val="0"/>
                        </a:spcBef>
                        <a:spcAft>
                          <a:spcPts val="0"/>
                        </a:spcAft>
                      </a:pPr>
                      <a:r>
                        <a:rPr lang="en-US" sz="1200">
                          <a:solidFill>
                            <a:srgbClr val="373739"/>
                          </a:solidFill>
                          <a:effectLst/>
                          <a:latin typeface="Brandon Grotesque Regular"/>
                        </a:rPr>
                        <a:t>  Terminal diagnosis/finding out about an incurable disease/will impact quality of life</a:t>
                      </a:r>
                      <a:endParaRPr lang="en-US" sz="1200">
                        <a:solidFill>
                          <a:srgbClr val="373739"/>
                        </a:solidFill>
                        <a:effectLst/>
                        <a:latin typeface="Brandon Grotesque Regular"/>
                        <a:ea typeface="Calibri" panose="020F0502020204030204" pitchFamily="34" charset="0"/>
                        <a:cs typeface="Times New Roman" panose="02020603050405020304" pitchFamily="18" charset="0"/>
                      </a:endParaRPr>
                    </a:p>
                  </a:txBody>
                  <a:tcPr marL="44076" marR="44076" marT="0" marB="0" anchor="ctr">
                    <a:lnT w="12700" cap="flat" cmpd="sng" algn="ctr">
                      <a:solidFill>
                        <a:srgbClr val="0067AC"/>
                      </a:solidFill>
                      <a:prstDash val="solid"/>
                      <a:round/>
                      <a:headEnd type="none" w="med" len="med"/>
                      <a:tailEnd type="none" w="med" len="med"/>
                    </a:lnT>
                  </a:tcPr>
                </a:tc>
                <a:tc>
                  <a:txBody>
                    <a:bodyPr/>
                    <a:lstStyle/>
                    <a:p>
                      <a:pPr marL="0" marR="0" algn="ctr">
                        <a:spcBef>
                          <a:spcPts val="0"/>
                        </a:spcBef>
                        <a:spcAft>
                          <a:spcPts val="0"/>
                        </a:spcAft>
                      </a:pPr>
                      <a:r>
                        <a:rPr lang="en-US" sz="1200" dirty="0" smtClean="0">
                          <a:solidFill>
                            <a:srgbClr val="373739"/>
                          </a:solidFill>
                          <a:effectLst/>
                          <a:latin typeface="Brandon Grotesque Regular"/>
                        </a:rPr>
                        <a:t>4%</a:t>
                      </a:r>
                      <a:endParaRPr lang="en-US" sz="1200" dirty="0">
                        <a:solidFill>
                          <a:srgbClr val="373739"/>
                        </a:solidFill>
                        <a:effectLst/>
                        <a:latin typeface="Brandon Grotesque Regular"/>
                        <a:ea typeface="Calibri" panose="020F0502020204030204" pitchFamily="34" charset="0"/>
                        <a:cs typeface="Times New Roman" panose="02020603050405020304" pitchFamily="18" charset="0"/>
                      </a:endParaRPr>
                    </a:p>
                  </a:txBody>
                  <a:tcPr marL="44076" marR="44076" marT="0" marB="0" anchor="ctr">
                    <a:lnT w="12700" cap="flat" cmpd="sng" algn="ctr">
                      <a:solidFill>
                        <a:srgbClr val="0067AC"/>
                      </a:solidFill>
                      <a:prstDash val="solid"/>
                      <a:round/>
                      <a:headEnd type="none" w="med" len="med"/>
                      <a:tailEnd type="none" w="med" len="med"/>
                    </a:lnT>
                  </a:tcPr>
                </a:tc>
                <a:extLst>
                  <a:ext uri="{0D108BD9-81ED-4DB2-BD59-A6C34878D82A}">
                    <a16:rowId xmlns:a16="http://schemas.microsoft.com/office/drawing/2014/main" xmlns="" val="1433640413"/>
                  </a:ext>
                </a:extLst>
              </a:tr>
              <a:tr h="207686">
                <a:tc>
                  <a:txBody>
                    <a:bodyPr/>
                    <a:lstStyle/>
                    <a:p>
                      <a:pPr marL="0" marR="0">
                        <a:spcBef>
                          <a:spcPts val="0"/>
                        </a:spcBef>
                        <a:spcAft>
                          <a:spcPts val="0"/>
                        </a:spcAft>
                      </a:pPr>
                      <a:r>
                        <a:rPr lang="en-US" sz="1200">
                          <a:solidFill>
                            <a:srgbClr val="373739"/>
                          </a:solidFill>
                          <a:effectLst/>
                          <a:latin typeface="Brandon Grotesque Regular"/>
                        </a:rPr>
                        <a:t>  How it works/how it's done</a:t>
                      </a:r>
                      <a:endParaRPr lang="en-US" sz="1200">
                        <a:solidFill>
                          <a:srgbClr val="373739"/>
                        </a:solidFill>
                        <a:effectLst/>
                        <a:latin typeface="Brandon Grotesque Regular"/>
                        <a:ea typeface="Calibri" panose="020F0502020204030204" pitchFamily="34" charset="0"/>
                        <a:cs typeface="Times New Roman" panose="02020603050405020304" pitchFamily="18" charset="0"/>
                      </a:endParaRPr>
                    </a:p>
                  </a:txBody>
                  <a:tcPr marL="44076" marR="44076" marT="0" marB="0" anchor="ctr"/>
                </a:tc>
                <a:tc>
                  <a:txBody>
                    <a:bodyPr/>
                    <a:lstStyle/>
                    <a:p>
                      <a:pPr marL="0" marR="0" algn="ctr">
                        <a:spcBef>
                          <a:spcPts val="0"/>
                        </a:spcBef>
                        <a:spcAft>
                          <a:spcPts val="0"/>
                        </a:spcAft>
                      </a:pPr>
                      <a:r>
                        <a:rPr lang="en-US" sz="1200" dirty="0" smtClean="0">
                          <a:solidFill>
                            <a:srgbClr val="373739"/>
                          </a:solidFill>
                          <a:effectLst/>
                          <a:latin typeface="Brandon Grotesque Regular"/>
                        </a:rPr>
                        <a:t>1%</a:t>
                      </a:r>
                      <a:endParaRPr lang="en-US" sz="1200" dirty="0">
                        <a:solidFill>
                          <a:srgbClr val="373739"/>
                        </a:solidFill>
                        <a:effectLst/>
                        <a:latin typeface="Brandon Grotesque Regular"/>
                        <a:ea typeface="Calibri" panose="020F0502020204030204" pitchFamily="34" charset="0"/>
                        <a:cs typeface="Times New Roman" panose="02020603050405020304" pitchFamily="18" charset="0"/>
                      </a:endParaRPr>
                    </a:p>
                  </a:txBody>
                  <a:tcPr marL="44076" marR="44076" marT="0" marB="0" anchor="ctr"/>
                </a:tc>
                <a:extLst>
                  <a:ext uri="{0D108BD9-81ED-4DB2-BD59-A6C34878D82A}">
                    <a16:rowId xmlns:a16="http://schemas.microsoft.com/office/drawing/2014/main" xmlns="" val="661010465"/>
                  </a:ext>
                </a:extLst>
              </a:tr>
              <a:tr h="207686">
                <a:tc>
                  <a:txBody>
                    <a:bodyPr/>
                    <a:lstStyle/>
                    <a:p>
                      <a:pPr marL="0" marR="0">
                        <a:spcBef>
                          <a:spcPts val="0"/>
                        </a:spcBef>
                        <a:spcAft>
                          <a:spcPts val="0"/>
                        </a:spcAft>
                      </a:pPr>
                      <a:r>
                        <a:rPr lang="en-US" sz="1400" b="1" dirty="0" smtClean="0">
                          <a:solidFill>
                            <a:srgbClr val="373739"/>
                          </a:solidFill>
                          <a:effectLst/>
                          <a:latin typeface="Brandon Grotesque Regular"/>
                        </a:rPr>
                        <a:t>No worries</a:t>
                      </a:r>
                      <a:endParaRPr lang="en-US" sz="1400" b="1" dirty="0">
                        <a:solidFill>
                          <a:srgbClr val="373739"/>
                        </a:solidFill>
                        <a:effectLst/>
                        <a:latin typeface="Brandon Grotesque Regular"/>
                        <a:ea typeface="Calibri" panose="020F0502020204030204" pitchFamily="34" charset="0"/>
                        <a:cs typeface="Times New Roman" panose="02020603050405020304" pitchFamily="18" charset="0"/>
                      </a:endParaRPr>
                    </a:p>
                  </a:txBody>
                  <a:tcPr marL="44076" marR="44076" marT="0" marB="0" anchor="ctr"/>
                </a:tc>
                <a:tc>
                  <a:txBody>
                    <a:bodyPr/>
                    <a:lstStyle/>
                    <a:p>
                      <a:pPr marL="0" marR="0" algn="ctr">
                        <a:spcBef>
                          <a:spcPts val="0"/>
                        </a:spcBef>
                        <a:spcAft>
                          <a:spcPts val="0"/>
                        </a:spcAft>
                      </a:pPr>
                      <a:r>
                        <a:rPr lang="en-US" sz="1400" b="1" dirty="0" smtClean="0">
                          <a:solidFill>
                            <a:srgbClr val="373739"/>
                          </a:solidFill>
                          <a:effectLst/>
                          <a:latin typeface="Brandon Grotesque Regular"/>
                        </a:rPr>
                        <a:t>56%</a:t>
                      </a:r>
                      <a:endParaRPr lang="en-US" sz="1400" b="1" dirty="0">
                        <a:solidFill>
                          <a:srgbClr val="373739"/>
                        </a:solidFill>
                        <a:effectLst/>
                        <a:latin typeface="Brandon Grotesque Regular"/>
                        <a:ea typeface="Calibri" panose="020F0502020204030204" pitchFamily="34" charset="0"/>
                        <a:cs typeface="Times New Roman" panose="02020603050405020304" pitchFamily="18" charset="0"/>
                      </a:endParaRPr>
                    </a:p>
                  </a:txBody>
                  <a:tcPr marL="44076" marR="44076" marT="0" marB="0" anchor="ctr"/>
                </a:tc>
                <a:extLst>
                  <a:ext uri="{0D108BD9-81ED-4DB2-BD59-A6C34878D82A}">
                    <a16:rowId xmlns:a16="http://schemas.microsoft.com/office/drawing/2014/main" xmlns="" val="1038636359"/>
                  </a:ext>
                </a:extLst>
              </a:tr>
            </a:tbl>
          </a:graphicData>
        </a:graphic>
      </p:graphicFrame>
      <p:sp>
        <p:nvSpPr>
          <p:cNvPr id="19" name="Subtitle 2"/>
          <p:cNvSpPr>
            <a:spLocks noGrp="1"/>
          </p:cNvSpPr>
          <p:nvPr>
            <p:ph type="subTitle" idx="1"/>
          </p:nvPr>
        </p:nvSpPr>
        <p:spPr>
          <a:xfrm>
            <a:off x="378400" y="307006"/>
            <a:ext cx="7927400" cy="990981"/>
          </a:xfrm>
        </p:spPr>
        <p:txBody>
          <a:bodyPr anchor="ctr">
            <a:normAutofit/>
          </a:bodyPr>
          <a:lstStyle/>
          <a:p>
            <a:pPr algn="l"/>
            <a:r>
              <a:rPr lang="en-US" sz="2400" dirty="0" smtClean="0">
                <a:solidFill>
                  <a:srgbClr val="08436F"/>
                </a:solidFill>
                <a:latin typeface="Brandon Grotesque Regular"/>
                <a:cs typeface="Brandon Grotesque Regular"/>
              </a:rPr>
              <a:t>The most common top-of-mind worries focus on safety, side effects, accuracy, and cost.</a:t>
            </a:r>
            <a:endParaRPr lang="en-US" sz="2400" dirty="0">
              <a:solidFill>
                <a:srgbClr val="08436F"/>
              </a:solidFill>
              <a:latin typeface="Brandon Grotesque Regular"/>
              <a:cs typeface="Brandon Grotesque Regular"/>
            </a:endParaRPr>
          </a:p>
        </p:txBody>
      </p:sp>
      <p:cxnSp>
        <p:nvCxnSpPr>
          <p:cNvPr id="21" name="Straight Connector 20"/>
          <p:cNvCxnSpPr/>
          <p:nvPr/>
        </p:nvCxnSpPr>
        <p:spPr>
          <a:xfrm flipV="1">
            <a:off x="1215" y="1329724"/>
            <a:ext cx="8534400" cy="4354"/>
          </a:xfrm>
          <a:prstGeom prst="line">
            <a:avLst/>
          </a:prstGeom>
          <a:ln>
            <a:solidFill>
              <a:srgbClr val="00A8CC"/>
            </a:solidFill>
            <a:prstDash val="sysDot"/>
          </a:ln>
          <a:effectLst/>
        </p:spPr>
        <p:style>
          <a:lnRef idx="2">
            <a:schemeClr val="accent1"/>
          </a:lnRef>
          <a:fillRef idx="0">
            <a:schemeClr val="accent1"/>
          </a:fillRef>
          <a:effectRef idx="1">
            <a:schemeClr val="accent1"/>
          </a:effectRef>
          <a:fontRef idx="minor">
            <a:schemeClr val="tx1"/>
          </a:fontRef>
        </p:style>
      </p:cxnSp>
      <p:sp>
        <p:nvSpPr>
          <p:cNvPr id="17" name="Rounded Rectangular Callout 16"/>
          <p:cNvSpPr/>
          <p:nvPr/>
        </p:nvSpPr>
        <p:spPr>
          <a:xfrm>
            <a:off x="7100122" y="1504897"/>
            <a:ext cx="1415542" cy="1258120"/>
          </a:xfrm>
          <a:prstGeom prst="wedgeRoundRectCallout">
            <a:avLst/>
          </a:prstGeom>
          <a:noFill/>
          <a:ln>
            <a:solidFill>
              <a:srgbClr val="0067A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rgbClr val="00A8CC"/>
                </a:solidFill>
                <a:latin typeface="Brandon Grotesque Regular"/>
              </a:rPr>
              <a:t>“How reliable is this technology, taking into consideration how new it is.”</a:t>
            </a:r>
          </a:p>
        </p:txBody>
      </p:sp>
      <p:sp>
        <p:nvSpPr>
          <p:cNvPr id="18" name="Rounded Rectangular Callout 17"/>
          <p:cNvSpPr/>
          <p:nvPr/>
        </p:nvSpPr>
        <p:spPr>
          <a:xfrm>
            <a:off x="7100122" y="3017658"/>
            <a:ext cx="1415542" cy="1753903"/>
          </a:xfrm>
          <a:prstGeom prst="wedgeRoundRectCallout">
            <a:avLst/>
          </a:prstGeom>
          <a:noFill/>
          <a:ln>
            <a:solidFill>
              <a:srgbClr val="0067A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rgbClr val="00A8CC"/>
                </a:solidFill>
                <a:latin typeface="Brandon Grotesque Regular"/>
              </a:rPr>
              <a:t>“It worries </a:t>
            </a:r>
            <a:r>
              <a:rPr lang="en-US" sz="1200" dirty="0">
                <a:solidFill>
                  <a:srgbClr val="00A8CC"/>
                </a:solidFill>
                <a:latin typeface="Brandon Grotesque Regular"/>
              </a:rPr>
              <a:t>me that maybe it </a:t>
            </a:r>
            <a:r>
              <a:rPr lang="en-US" sz="1200" dirty="0" smtClean="0">
                <a:solidFill>
                  <a:srgbClr val="00A8CC"/>
                </a:solidFill>
                <a:latin typeface="Brandon Grotesque Regular"/>
              </a:rPr>
              <a:t>wouldn’t </a:t>
            </a:r>
            <a:r>
              <a:rPr lang="en-US" sz="1200" dirty="0">
                <a:solidFill>
                  <a:srgbClr val="00A8CC"/>
                </a:solidFill>
                <a:latin typeface="Brandon Grotesque Regular"/>
              </a:rPr>
              <a:t>work </a:t>
            </a:r>
            <a:r>
              <a:rPr lang="en-US" sz="1200" dirty="0" smtClean="0">
                <a:solidFill>
                  <a:srgbClr val="00A8CC"/>
                </a:solidFill>
                <a:latin typeface="Brandon Grotesque Regular"/>
              </a:rPr>
              <a:t>and </a:t>
            </a:r>
            <a:r>
              <a:rPr lang="en-US" sz="1200" dirty="0">
                <a:solidFill>
                  <a:srgbClr val="00A8CC"/>
                </a:solidFill>
                <a:latin typeface="Brandon Grotesque Regular"/>
              </a:rPr>
              <a:t>people would still end up with </a:t>
            </a:r>
            <a:r>
              <a:rPr lang="en-US" sz="1200" dirty="0" smtClean="0">
                <a:solidFill>
                  <a:srgbClr val="00A8CC"/>
                </a:solidFill>
                <a:latin typeface="Brandon Grotesque Regular"/>
              </a:rPr>
              <a:t>side </a:t>
            </a:r>
            <a:r>
              <a:rPr lang="en-US" sz="1200" dirty="0">
                <a:solidFill>
                  <a:srgbClr val="00A8CC"/>
                </a:solidFill>
                <a:latin typeface="Brandon Grotesque Regular"/>
              </a:rPr>
              <a:t>effects </a:t>
            </a:r>
            <a:r>
              <a:rPr lang="en-US" sz="1200" dirty="0" smtClean="0">
                <a:solidFill>
                  <a:srgbClr val="00A8CC"/>
                </a:solidFill>
                <a:latin typeface="Brandon Grotesque Regular"/>
              </a:rPr>
              <a:t>from medication.”</a:t>
            </a:r>
            <a:endParaRPr lang="en-US" sz="1200" dirty="0">
              <a:solidFill>
                <a:srgbClr val="00A8CC"/>
              </a:solidFill>
              <a:latin typeface="Brandon Grotesque Regular"/>
            </a:endParaRPr>
          </a:p>
        </p:txBody>
      </p:sp>
      <p:sp>
        <p:nvSpPr>
          <p:cNvPr id="20" name="Rounded Rectangular Callout 19"/>
          <p:cNvSpPr/>
          <p:nvPr/>
        </p:nvSpPr>
        <p:spPr>
          <a:xfrm>
            <a:off x="7100122" y="5077832"/>
            <a:ext cx="1415542" cy="996165"/>
          </a:xfrm>
          <a:prstGeom prst="wedgeRoundRectCallout">
            <a:avLst/>
          </a:prstGeom>
          <a:noFill/>
          <a:ln>
            <a:solidFill>
              <a:srgbClr val="0067A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rgbClr val="00A8CC"/>
                </a:solidFill>
                <a:latin typeface="Brandon Grotesque Regular"/>
              </a:rPr>
              <a:t>“It may be more expensive due to so much personalization</a:t>
            </a:r>
            <a:r>
              <a:rPr lang="en-US" sz="1200" dirty="0" smtClean="0">
                <a:solidFill>
                  <a:srgbClr val="00A8CC"/>
                </a:solidFill>
                <a:latin typeface="Brandon Grotesque Regular"/>
              </a:rPr>
              <a:t>.”</a:t>
            </a:r>
            <a:endParaRPr lang="en-US" sz="1200" dirty="0">
              <a:solidFill>
                <a:srgbClr val="00A8CC"/>
              </a:solidFill>
              <a:latin typeface="Brandon Grotesque Regular"/>
            </a:endParaRPr>
          </a:p>
        </p:txBody>
      </p:sp>
    </p:spTree>
    <p:extLst>
      <p:ext uri="{BB962C8B-B14F-4D97-AF65-F5344CB8AC3E}">
        <p14:creationId xmlns:p14="http://schemas.microsoft.com/office/powerpoint/2010/main" val="105791414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p:cNvGraphicFramePr/>
          <p:nvPr>
            <p:extLst>
              <p:ext uri="{D42A27DB-BD31-4B8C-83A1-F6EECF244321}">
                <p14:modId xmlns:p14="http://schemas.microsoft.com/office/powerpoint/2010/main" val="1324953604"/>
              </p:ext>
            </p:extLst>
          </p:nvPr>
        </p:nvGraphicFramePr>
        <p:xfrm>
          <a:off x="376049" y="2078332"/>
          <a:ext cx="7396352"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10" name="Rectangle 9"/>
          <p:cNvSpPr/>
          <p:nvPr/>
        </p:nvSpPr>
        <p:spPr>
          <a:xfrm>
            <a:off x="387472" y="6334472"/>
            <a:ext cx="7384929" cy="369332"/>
          </a:xfrm>
          <a:prstGeom prst="rect">
            <a:avLst/>
          </a:prstGeom>
        </p:spPr>
        <p:txBody>
          <a:bodyPr wrap="square">
            <a:spAutoFit/>
          </a:bodyPr>
          <a:lstStyle/>
          <a:p>
            <a:r>
              <a:rPr lang="en-US" sz="900" dirty="0" smtClean="0">
                <a:latin typeface="Brandon Grotesque Regular"/>
              </a:rPr>
              <a:t>Q40-43</a:t>
            </a:r>
            <a:r>
              <a:rPr lang="en-US" sz="900" dirty="0" smtClean="0">
                <a:latin typeface="Brandon Grotesque Regular"/>
              </a:rPr>
              <a:t>. Here </a:t>
            </a:r>
            <a:r>
              <a:rPr lang="en-US" sz="900" dirty="0">
                <a:latin typeface="Brandon Grotesque Regular"/>
              </a:rPr>
              <a:t>are some reasons some people give for why they worry about </a:t>
            </a:r>
            <a:r>
              <a:rPr lang="en-US" sz="900" dirty="0">
                <a:latin typeface="Brandon Grotesque Regular"/>
              </a:rPr>
              <a:t>p</a:t>
            </a:r>
            <a:r>
              <a:rPr lang="en-US" sz="900" dirty="0" smtClean="0">
                <a:latin typeface="Brandon Grotesque Regular"/>
              </a:rPr>
              <a:t>ersonalized </a:t>
            </a:r>
            <a:r>
              <a:rPr lang="en-US" sz="900" dirty="0" smtClean="0">
                <a:latin typeface="Brandon Grotesque Regular"/>
              </a:rPr>
              <a:t>medicine. </a:t>
            </a:r>
            <a:r>
              <a:rPr lang="en-US" sz="900" dirty="0">
                <a:latin typeface="Brandon Grotesque Regular"/>
              </a:rPr>
              <a:t>For each one, please indicate how much of a concern it would be for you </a:t>
            </a:r>
            <a:r>
              <a:rPr lang="en-US" sz="900" dirty="0" smtClean="0">
                <a:latin typeface="Brandon Grotesque Regular"/>
              </a:rPr>
              <a:t>personally.</a:t>
            </a:r>
            <a:endParaRPr lang="en-US" sz="900" dirty="0" smtClean="0">
              <a:latin typeface="Brandon Grotesque Regular"/>
            </a:endParaRPr>
          </a:p>
        </p:txBody>
      </p:sp>
      <p:pic>
        <p:nvPicPr>
          <p:cNvPr id="11" name="Picture 2" descr="S:\- Design Documents - Templates, Logos, Style Guide\Image Gallery\KRC Logos\KRC_LI_CMYK_P.jpg"/>
          <p:cNvPicPr>
            <a:picLocks noChangeAspect="1" noChangeArrowheads="1"/>
          </p:cNvPicPr>
          <p:nvPr/>
        </p:nvPicPr>
        <p:blipFill>
          <a:blip r:embed="rId4" cstate="print">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8671804" y="6396659"/>
            <a:ext cx="469625" cy="469625"/>
          </a:xfrm>
          <a:prstGeom prst="rect">
            <a:avLst/>
          </a:prstGeom>
          <a:noFill/>
          <a:extLst>
            <a:ext uri="{909E8E84-426E-40DD-AFC4-6F175D3DCCD1}">
              <a14:hiddenFill xmlns:a14="http://schemas.microsoft.com/office/drawing/2010/main">
                <a:solidFill>
                  <a:srgbClr val="FFFFFF"/>
                </a:solidFill>
              </a14:hiddenFill>
            </a:ext>
          </a:extLst>
        </p:spPr>
      </p:pic>
      <p:sp>
        <p:nvSpPr>
          <p:cNvPr id="12" name="Slide Number Placeholder 5"/>
          <p:cNvSpPr txBox="1">
            <a:spLocks/>
          </p:cNvSpPr>
          <p:nvPr/>
        </p:nvSpPr>
        <p:spPr>
          <a:xfrm>
            <a:off x="7976057" y="6519138"/>
            <a:ext cx="720470" cy="220701"/>
          </a:xfrm>
          <a:prstGeom prst="rect">
            <a:avLst/>
          </a:prstGeom>
        </p:spPr>
        <p:txBody>
          <a:bodyPr/>
          <a:lstStyle>
            <a:defPPr>
              <a:defRPr lang="en-US"/>
            </a:defPPr>
            <a:lvl1pPr marL="0" algn="r" defTabSz="914400" rtl="0" eaLnBrk="1" latinLnBrk="0" hangingPunct="1">
              <a:defRPr sz="9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5A0E975F-4CC4-A547-941D-3161D2A3D523}" type="slidenum">
              <a:rPr kumimoji="0" lang="en-US" sz="900" b="0" i="0" u="none" strike="noStrike" kern="1200" cap="none" spc="0" normalizeH="0" baseline="0" noProof="0" smtClean="0">
                <a:ln>
                  <a:noFill/>
                </a:ln>
                <a:solidFill>
                  <a:srgbClr val="00306C"/>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900" b="0" i="0" u="none" strike="noStrike" kern="1200" cap="none" spc="0" normalizeH="0" baseline="0" noProof="0" dirty="0">
              <a:ln>
                <a:noFill/>
              </a:ln>
              <a:solidFill>
                <a:srgbClr val="00306C"/>
              </a:solidFill>
              <a:effectLst/>
              <a:uLnTx/>
              <a:uFillTx/>
              <a:latin typeface="Arial"/>
              <a:ea typeface="+mn-ea"/>
              <a:cs typeface="+mn-cs"/>
            </a:endParaRPr>
          </a:p>
        </p:txBody>
      </p:sp>
      <p:cxnSp>
        <p:nvCxnSpPr>
          <p:cNvPr id="13" name="Straight Connector 12"/>
          <p:cNvCxnSpPr/>
          <p:nvPr/>
        </p:nvCxnSpPr>
        <p:spPr>
          <a:xfrm>
            <a:off x="8709090" y="6519138"/>
            <a:ext cx="0" cy="220701"/>
          </a:xfrm>
          <a:prstGeom prst="line">
            <a:avLst/>
          </a:prstGeom>
          <a:ln w="9525" cmpd="sng">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4" name="Subtitle 2"/>
          <p:cNvSpPr>
            <a:spLocks noGrp="1"/>
          </p:cNvSpPr>
          <p:nvPr>
            <p:ph type="subTitle" idx="1"/>
          </p:nvPr>
        </p:nvSpPr>
        <p:spPr>
          <a:xfrm>
            <a:off x="378400" y="307006"/>
            <a:ext cx="8157215" cy="990981"/>
          </a:xfrm>
        </p:spPr>
        <p:txBody>
          <a:bodyPr anchor="ctr">
            <a:normAutofit/>
          </a:bodyPr>
          <a:lstStyle/>
          <a:p>
            <a:pPr algn="l"/>
            <a:r>
              <a:rPr lang="en-US" sz="2400" dirty="0" smtClean="0">
                <a:solidFill>
                  <a:srgbClr val="08436F"/>
                </a:solidFill>
                <a:latin typeface="Brandon Grotesque Regular"/>
                <a:cs typeface="Brandon Grotesque Regular"/>
              </a:rPr>
              <a:t>When presented with a list of specific worries, coverage and cost are top concerns.</a:t>
            </a:r>
            <a:endParaRPr lang="en-US" sz="2400" dirty="0">
              <a:solidFill>
                <a:srgbClr val="08436F"/>
              </a:solidFill>
              <a:latin typeface="Brandon Grotesque Regular"/>
              <a:cs typeface="Brandon Grotesque Regular"/>
            </a:endParaRPr>
          </a:p>
        </p:txBody>
      </p:sp>
      <p:sp>
        <p:nvSpPr>
          <p:cNvPr id="15" name="TextBox 14"/>
          <p:cNvSpPr txBox="1"/>
          <p:nvPr/>
        </p:nvSpPr>
        <p:spPr>
          <a:xfrm>
            <a:off x="378400" y="1423925"/>
            <a:ext cx="8293404" cy="584775"/>
          </a:xfrm>
          <a:prstGeom prst="rect">
            <a:avLst/>
          </a:prstGeom>
          <a:noFill/>
        </p:spPr>
        <p:txBody>
          <a:bodyPr wrap="square" rtlCol="0">
            <a:spAutoFit/>
          </a:bodyPr>
          <a:lstStyle/>
          <a:p>
            <a:r>
              <a:rPr lang="en-US" sz="1600" dirty="0" smtClean="0">
                <a:latin typeface="Brandon Grotesque Regular"/>
              </a:rPr>
              <a:t>The most intense concerns are around the test not being covered by insurance and not being able to afford it. Many also worry about denial of coverage. </a:t>
            </a:r>
            <a:endParaRPr lang="en-US" sz="1600" dirty="0">
              <a:latin typeface="Brandon Grotesque Regular"/>
            </a:endParaRPr>
          </a:p>
        </p:txBody>
      </p:sp>
      <p:cxnSp>
        <p:nvCxnSpPr>
          <p:cNvPr id="16" name="Straight Connector 15"/>
          <p:cNvCxnSpPr/>
          <p:nvPr/>
        </p:nvCxnSpPr>
        <p:spPr>
          <a:xfrm flipV="1">
            <a:off x="1215" y="1329724"/>
            <a:ext cx="8534400" cy="4354"/>
          </a:xfrm>
          <a:prstGeom prst="line">
            <a:avLst/>
          </a:prstGeom>
          <a:ln>
            <a:solidFill>
              <a:srgbClr val="00A8CC"/>
            </a:solidFill>
            <a:prstDash val="sysDot"/>
          </a:ln>
          <a:effectLst/>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4410075" y="3321781"/>
            <a:ext cx="1040670" cy="307777"/>
          </a:xfrm>
          <a:prstGeom prst="rect">
            <a:avLst/>
          </a:prstGeom>
          <a:noFill/>
          <a:ln>
            <a:solidFill>
              <a:srgbClr val="C1CD23"/>
            </a:solidFill>
          </a:ln>
        </p:spPr>
        <p:txBody>
          <a:bodyPr wrap="none" rtlCol="0">
            <a:spAutoFit/>
          </a:bodyPr>
          <a:lstStyle/>
          <a:p>
            <a:r>
              <a:rPr lang="en-US" sz="1400" dirty="0" smtClean="0">
                <a:latin typeface="Brandon Grotesque Regular"/>
              </a:rPr>
              <a:t>2014: 69%</a:t>
            </a:r>
            <a:endParaRPr lang="en-US" sz="1400" dirty="0">
              <a:latin typeface="Brandon Grotesque Regular"/>
            </a:endParaRPr>
          </a:p>
        </p:txBody>
      </p:sp>
      <p:sp>
        <p:nvSpPr>
          <p:cNvPr id="18" name="TextBox 17"/>
          <p:cNvSpPr txBox="1"/>
          <p:nvPr/>
        </p:nvSpPr>
        <p:spPr>
          <a:xfrm>
            <a:off x="4232095" y="4992645"/>
            <a:ext cx="1040670" cy="307777"/>
          </a:xfrm>
          <a:prstGeom prst="rect">
            <a:avLst/>
          </a:prstGeom>
          <a:noFill/>
          <a:ln>
            <a:solidFill>
              <a:srgbClr val="C1CD23"/>
            </a:solidFill>
          </a:ln>
        </p:spPr>
        <p:txBody>
          <a:bodyPr wrap="none" rtlCol="0">
            <a:spAutoFit/>
          </a:bodyPr>
          <a:lstStyle/>
          <a:p>
            <a:r>
              <a:rPr lang="en-US" sz="1400" dirty="0" smtClean="0">
                <a:latin typeface="Brandon Grotesque Regular"/>
              </a:rPr>
              <a:t>2014: 55%</a:t>
            </a:r>
            <a:endParaRPr lang="en-US" sz="1400" dirty="0">
              <a:latin typeface="Brandon Grotesque Regular"/>
            </a:endParaRPr>
          </a:p>
        </p:txBody>
      </p:sp>
    </p:spTree>
    <p:extLst>
      <p:ext uri="{BB962C8B-B14F-4D97-AF65-F5344CB8AC3E}">
        <p14:creationId xmlns:p14="http://schemas.microsoft.com/office/powerpoint/2010/main" val="321676013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S:\- Design Documents - Templates, Logos, Style Guide\Image Gallery\KRC Logos\KRC_LI_CMYK_P.jpg"/>
          <p:cNvPicPr>
            <a:picLocks noChangeAspect="1" noChangeArrowheads="1"/>
          </p:cNvPicPr>
          <p:nvPr/>
        </p:nvPicPr>
        <p:blipFill>
          <a:blip r:embed="rId3" cstate="print">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8671804" y="6396659"/>
            <a:ext cx="469625" cy="469625"/>
          </a:xfrm>
          <a:prstGeom prst="rect">
            <a:avLst/>
          </a:prstGeom>
          <a:noFill/>
          <a:extLst>
            <a:ext uri="{909E8E84-426E-40DD-AFC4-6F175D3DCCD1}">
              <a14:hiddenFill xmlns:a14="http://schemas.microsoft.com/office/drawing/2010/main">
                <a:solidFill>
                  <a:srgbClr val="FFFFFF"/>
                </a:solidFill>
              </a14:hiddenFill>
            </a:ext>
          </a:extLst>
        </p:spPr>
      </p:pic>
      <p:sp>
        <p:nvSpPr>
          <p:cNvPr id="12" name="Slide Number Placeholder 5"/>
          <p:cNvSpPr txBox="1">
            <a:spLocks/>
          </p:cNvSpPr>
          <p:nvPr/>
        </p:nvSpPr>
        <p:spPr>
          <a:xfrm>
            <a:off x="7976057" y="6519138"/>
            <a:ext cx="720470" cy="220701"/>
          </a:xfrm>
          <a:prstGeom prst="rect">
            <a:avLst/>
          </a:prstGeom>
        </p:spPr>
        <p:txBody>
          <a:bodyPr/>
          <a:lstStyle>
            <a:defPPr>
              <a:defRPr lang="en-US"/>
            </a:defPPr>
            <a:lvl1pPr marL="0" algn="r" defTabSz="914400" rtl="0" eaLnBrk="1" latinLnBrk="0" hangingPunct="1">
              <a:defRPr sz="9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5A0E975F-4CC4-A547-941D-3161D2A3D523}" type="slidenum">
              <a:rPr kumimoji="0" lang="en-US" sz="900" b="0" i="0" u="none" strike="noStrike" kern="1200" cap="none" spc="0" normalizeH="0" baseline="0" noProof="0" smtClean="0">
                <a:ln>
                  <a:noFill/>
                </a:ln>
                <a:solidFill>
                  <a:srgbClr val="00306C"/>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sz="900" b="0" i="0" u="none" strike="noStrike" kern="1200" cap="none" spc="0" normalizeH="0" baseline="0" noProof="0" dirty="0">
              <a:ln>
                <a:noFill/>
              </a:ln>
              <a:solidFill>
                <a:srgbClr val="00306C"/>
              </a:solidFill>
              <a:effectLst/>
              <a:uLnTx/>
              <a:uFillTx/>
              <a:latin typeface="Arial"/>
              <a:ea typeface="+mn-ea"/>
              <a:cs typeface="+mn-cs"/>
            </a:endParaRPr>
          </a:p>
        </p:txBody>
      </p:sp>
      <p:cxnSp>
        <p:nvCxnSpPr>
          <p:cNvPr id="13" name="Straight Connector 12"/>
          <p:cNvCxnSpPr/>
          <p:nvPr/>
        </p:nvCxnSpPr>
        <p:spPr>
          <a:xfrm>
            <a:off x="8709090" y="6519138"/>
            <a:ext cx="0" cy="220701"/>
          </a:xfrm>
          <a:prstGeom prst="line">
            <a:avLst/>
          </a:prstGeom>
          <a:ln w="9525" cmpd="sng">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0" name="Rectangle 9"/>
          <p:cNvSpPr/>
          <p:nvPr/>
        </p:nvSpPr>
        <p:spPr>
          <a:xfrm>
            <a:off x="378400" y="6265540"/>
            <a:ext cx="7384929" cy="369332"/>
          </a:xfrm>
          <a:prstGeom prst="rect">
            <a:avLst/>
          </a:prstGeom>
        </p:spPr>
        <p:txBody>
          <a:bodyPr wrap="square">
            <a:spAutoFit/>
          </a:bodyPr>
          <a:lstStyle/>
          <a:p>
            <a:r>
              <a:rPr lang="en-US" sz="900" dirty="0" smtClean="0">
                <a:latin typeface="Brandon Grotesque Regular"/>
              </a:rPr>
              <a:t>Q40-43</a:t>
            </a:r>
            <a:r>
              <a:rPr lang="en-US" sz="900" dirty="0" smtClean="0">
                <a:latin typeface="Brandon Grotesque Regular"/>
              </a:rPr>
              <a:t>. Here </a:t>
            </a:r>
            <a:r>
              <a:rPr lang="en-US" sz="900" dirty="0">
                <a:latin typeface="Brandon Grotesque Regular"/>
              </a:rPr>
              <a:t>are some reasons some people give for why they worry about </a:t>
            </a:r>
            <a:r>
              <a:rPr lang="en-US" sz="900" dirty="0">
                <a:latin typeface="Brandon Grotesque Regular"/>
              </a:rPr>
              <a:t>p</a:t>
            </a:r>
            <a:r>
              <a:rPr lang="en-US" sz="900" dirty="0" smtClean="0">
                <a:latin typeface="Brandon Grotesque Regular"/>
              </a:rPr>
              <a:t>ersonalized </a:t>
            </a:r>
            <a:r>
              <a:rPr lang="en-US" sz="900" dirty="0" smtClean="0">
                <a:latin typeface="Brandon Grotesque Regular"/>
              </a:rPr>
              <a:t>medicine. </a:t>
            </a:r>
            <a:r>
              <a:rPr lang="en-US" sz="900" dirty="0">
                <a:latin typeface="Brandon Grotesque Regular"/>
              </a:rPr>
              <a:t>For each one, please indicate how much of a concern it would be for you </a:t>
            </a:r>
            <a:r>
              <a:rPr lang="en-US" sz="900" dirty="0" smtClean="0">
                <a:latin typeface="Brandon Grotesque Regular"/>
              </a:rPr>
              <a:t>personally.</a:t>
            </a:r>
            <a:endParaRPr lang="en-US" sz="900" dirty="0" smtClean="0">
              <a:latin typeface="Brandon Grotesque Regular"/>
            </a:endParaRPr>
          </a:p>
        </p:txBody>
      </p:sp>
      <p:sp>
        <p:nvSpPr>
          <p:cNvPr id="9" name="Subtitle 2"/>
          <p:cNvSpPr>
            <a:spLocks noGrp="1"/>
          </p:cNvSpPr>
          <p:nvPr>
            <p:ph type="subTitle" idx="1"/>
          </p:nvPr>
        </p:nvSpPr>
        <p:spPr>
          <a:xfrm>
            <a:off x="378399" y="307006"/>
            <a:ext cx="8575101" cy="990981"/>
          </a:xfrm>
        </p:spPr>
        <p:txBody>
          <a:bodyPr anchor="ctr">
            <a:normAutofit fontScale="92500"/>
          </a:bodyPr>
          <a:lstStyle/>
          <a:p>
            <a:pPr algn="l"/>
            <a:r>
              <a:rPr lang="en-US" sz="2800" dirty="0" smtClean="0">
                <a:solidFill>
                  <a:srgbClr val="08436F"/>
                </a:solidFill>
                <a:latin typeface="Brandon Grotesque Regular"/>
                <a:cs typeface="Brandon Grotesque Regular"/>
              </a:rPr>
              <a:t>Those in bad health and/or who have witnessed a life threatening illness are more intensely concerned than others.</a:t>
            </a:r>
            <a:endParaRPr lang="en-US" sz="2800" dirty="0">
              <a:solidFill>
                <a:srgbClr val="08436F"/>
              </a:solidFill>
              <a:latin typeface="Brandon Grotesque Regular"/>
              <a:cs typeface="Brandon Grotesque Regular"/>
            </a:endParaRPr>
          </a:p>
        </p:txBody>
      </p:sp>
      <p:cxnSp>
        <p:nvCxnSpPr>
          <p:cNvPr id="15" name="Straight Connector 14"/>
          <p:cNvCxnSpPr/>
          <p:nvPr/>
        </p:nvCxnSpPr>
        <p:spPr>
          <a:xfrm flipV="1">
            <a:off x="1215" y="1329724"/>
            <a:ext cx="8534400" cy="4354"/>
          </a:xfrm>
          <a:prstGeom prst="line">
            <a:avLst/>
          </a:prstGeom>
          <a:ln>
            <a:solidFill>
              <a:srgbClr val="00A8CC"/>
            </a:solidFill>
            <a:prstDash val="sysDot"/>
          </a:ln>
          <a:effectLst/>
        </p:spPr>
        <p:style>
          <a:lnRef idx="2">
            <a:schemeClr val="accent1"/>
          </a:lnRef>
          <a:fillRef idx="0">
            <a:schemeClr val="accent1"/>
          </a:fillRef>
          <a:effectRef idx="1">
            <a:schemeClr val="accent1"/>
          </a:effectRef>
          <a:fontRef idx="minor">
            <a:schemeClr val="tx1"/>
          </a:fontRef>
        </p:style>
      </p:cxnSp>
      <p:graphicFrame>
        <p:nvGraphicFramePr>
          <p:cNvPr id="17" name="Table 16"/>
          <p:cNvGraphicFramePr>
            <a:graphicFrameLocks noGrp="1"/>
          </p:cNvGraphicFramePr>
          <p:nvPr>
            <p:extLst>
              <p:ext uri="{D42A27DB-BD31-4B8C-83A1-F6EECF244321}">
                <p14:modId xmlns:p14="http://schemas.microsoft.com/office/powerpoint/2010/main" val="1459752410"/>
              </p:ext>
            </p:extLst>
          </p:nvPr>
        </p:nvGraphicFramePr>
        <p:xfrm>
          <a:off x="457200" y="1601238"/>
          <a:ext cx="8293413" cy="3749040"/>
        </p:xfrm>
        <a:graphic>
          <a:graphicData uri="http://schemas.openxmlformats.org/drawingml/2006/table">
            <a:tbl>
              <a:tblPr firstRow="1" bandRow="1">
                <a:tableStyleId>{2D5ABB26-0587-4C30-8999-92F81FD0307C}</a:tableStyleId>
              </a:tblPr>
              <a:tblGrid>
                <a:gridCol w="2040951">
                  <a:extLst>
                    <a:ext uri="{9D8B030D-6E8A-4147-A177-3AD203B41FA5}">
                      <a16:colId xmlns:a16="http://schemas.microsoft.com/office/drawing/2014/main" xmlns="" val="676178913"/>
                    </a:ext>
                  </a:extLst>
                </a:gridCol>
                <a:gridCol w="800100">
                  <a:extLst>
                    <a:ext uri="{9D8B030D-6E8A-4147-A177-3AD203B41FA5}">
                      <a16:colId xmlns:a16="http://schemas.microsoft.com/office/drawing/2014/main" xmlns="" val="3332810379"/>
                    </a:ext>
                  </a:extLst>
                </a:gridCol>
                <a:gridCol w="956352">
                  <a:extLst>
                    <a:ext uri="{9D8B030D-6E8A-4147-A177-3AD203B41FA5}">
                      <a16:colId xmlns:a16="http://schemas.microsoft.com/office/drawing/2014/main" xmlns="" val="1200124206"/>
                    </a:ext>
                  </a:extLst>
                </a:gridCol>
                <a:gridCol w="899202">
                  <a:extLst>
                    <a:ext uri="{9D8B030D-6E8A-4147-A177-3AD203B41FA5}">
                      <a16:colId xmlns:a16="http://schemas.microsoft.com/office/drawing/2014/main" xmlns="" val="1752527769"/>
                    </a:ext>
                  </a:extLst>
                </a:gridCol>
                <a:gridCol w="899202">
                  <a:extLst>
                    <a:ext uri="{9D8B030D-6E8A-4147-A177-3AD203B41FA5}">
                      <a16:colId xmlns:a16="http://schemas.microsoft.com/office/drawing/2014/main" xmlns="" val="1401835609"/>
                    </a:ext>
                  </a:extLst>
                </a:gridCol>
                <a:gridCol w="899202">
                  <a:extLst>
                    <a:ext uri="{9D8B030D-6E8A-4147-A177-3AD203B41FA5}">
                      <a16:colId xmlns:a16="http://schemas.microsoft.com/office/drawing/2014/main" xmlns="" val="3117609481"/>
                    </a:ext>
                  </a:extLst>
                </a:gridCol>
                <a:gridCol w="899202">
                  <a:extLst>
                    <a:ext uri="{9D8B030D-6E8A-4147-A177-3AD203B41FA5}">
                      <a16:colId xmlns:a16="http://schemas.microsoft.com/office/drawing/2014/main" xmlns="" val="4115466941"/>
                    </a:ext>
                  </a:extLst>
                </a:gridCol>
                <a:gridCol w="899202">
                  <a:extLst>
                    <a:ext uri="{9D8B030D-6E8A-4147-A177-3AD203B41FA5}">
                      <a16:colId xmlns:a16="http://schemas.microsoft.com/office/drawing/2014/main" xmlns="" val="1598771979"/>
                    </a:ext>
                  </a:extLst>
                </a:gridCol>
              </a:tblGrid>
              <a:tr h="0">
                <a:tc>
                  <a:txBody>
                    <a:bodyPr/>
                    <a:lstStyle/>
                    <a:p>
                      <a:endParaRPr lang="en-US" dirty="0">
                        <a:latin typeface="Brandon Grotesque Regular"/>
                      </a:endParaRPr>
                    </a:p>
                  </a:txBody>
                  <a:tcPr>
                    <a:lnL w="12700" cap="flat" cmpd="sng" algn="ctr">
                      <a:solidFill>
                        <a:srgbClr val="0067AC"/>
                      </a:solidFill>
                      <a:prstDash val="solid"/>
                      <a:round/>
                      <a:headEnd type="none" w="med" len="med"/>
                      <a:tailEnd type="none" w="med" len="med"/>
                    </a:lnL>
                    <a:lnR w="12700" cap="flat" cmpd="sng" algn="ctr">
                      <a:solidFill>
                        <a:srgbClr val="0067AC"/>
                      </a:solidFill>
                      <a:prstDash val="solid"/>
                      <a:round/>
                      <a:headEnd type="none" w="med" len="med"/>
                      <a:tailEnd type="none" w="med" len="med"/>
                    </a:lnR>
                    <a:lnT w="12700" cap="flat" cmpd="sng" algn="ctr">
                      <a:solidFill>
                        <a:srgbClr val="0067AC"/>
                      </a:solidFill>
                      <a:prstDash val="solid"/>
                      <a:round/>
                      <a:headEnd type="none" w="med" len="med"/>
                      <a:tailEnd type="none" w="med" len="med"/>
                    </a:lnT>
                    <a:lnB w="12700" cap="flat" cmpd="sng" algn="ctr">
                      <a:solidFill>
                        <a:srgbClr val="0067AC"/>
                      </a:solidFill>
                      <a:prstDash val="solid"/>
                      <a:round/>
                      <a:headEnd type="none" w="med" len="med"/>
                      <a:tailEnd type="none" w="med" len="med"/>
                    </a:lnB>
                    <a:solidFill>
                      <a:srgbClr val="0067AC"/>
                    </a:solidFill>
                  </a:tcPr>
                </a:tc>
                <a:tc rowSpan="2">
                  <a:txBody>
                    <a:bodyPr/>
                    <a:lstStyle/>
                    <a:p>
                      <a:pPr algn="ctr"/>
                      <a:r>
                        <a:rPr lang="en-US" sz="1200" b="1" i="0" dirty="0" smtClean="0">
                          <a:solidFill>
                            <a:schemeClr val="bg1"/>
                          </a:solidFill>
                          <a:latin typeface="Brandon Grotesque Regular"/>
                        </a:rPr>
                        <a:t>Total </a:t>
                      </a:r>
                    </a:p>
                    <a:p>
                      <a:pPr algn="ctr"/>
                      <a:r>
                        <a:rPr lang="en-US" sz="1200" b="1" i="1" dirty="0" smtClean="0">
                          <a:solidFill>
                            <a:schemeClr val="bg1"/>
                          </a:solidFill>
                          <a:latin typeface="Brandon Grotesque Regular"/>
                        </a:rPr>
                        <a:t>major </a:t>
                      </a:r>
                      <a:r>
                        <a:rPr lang="en-US" sz="1200" b="1" i="0" dirty="0" smtClean="0">
                          <a:solidFill>
                            <a:schemeClr val="bg1"/>
                          </a:solidFill>
                          <a:latin typeface="Brandon Grotesque Regular"/>
                        </a:rPr>
                        <a:t>concern</a:t>
                      </a:r>
                      <a:endParaRPr lang="en-US" sz="1200" b="1" i="0" dirty="0">
                        <a:solidFill>
                          <a:schemeClr val="bg1"/>
                        </a:solidFill>
                        <a:latin typeface="Brandon Grotesque Regular"/>
                      </a:endParaRPr>
                    </a:p>
                  </a:txBody>
                  <a:tcPr anchor="b">
                    <a:lnL w="12700" cap="flat" cmpd="sng" algn="ctr">
                      <a:solidFill>
                        <a:srgbClr val="0067AC"/>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67AC"/>
                      </a:solidFill>
                      <a:prstDash val="solid"/>
                      <a:round/>
                      <a:headEnd type="none" w="med" len="med"/>
                      <a:tailEnd type="none" w="med" len="med"/>
                    </a:lnT>
                    <a:lnB w="12700" cap="flat" cmpd="sng" algn="ctr">
                      <a:solidFill>
                        <a:srgbClr val="0067AC"/>
                      </a:solidFill>
                      <a:prstDash val="solid"/>
                      <a:round/>
                      <a:headEnd type="none" w="med" len="med"/>
                      <a:tailEnd type="none" w="med" len="med"/>
                    </a:lnB>
                    <a:solidFill>
                      <a:srgbClr val="0067AC"/>
                    </a:solidFill>
                  </a:tcPr>
                </a:tc>
                <a:tc gridSpan="3">
                  <a:txBody>
                    <a:bodyPr/>
                    <a:lstStyle/>
                    <a:p>
                      <a:pPr algn="ctr"/>
                      <a:r>
                        <a:rPr lang="en-US" sz="1400" b="1" dirty="0" smtClean="0">
                          <a:solidFill>
                            <a:schemeClr val="bg1"/>
                          </a:solidFill>
                          <a:latin typeface="Brandon Grotesque Regular"/>
                        </a:rPr>
                        <a:t>Health status</a:t>
                      </a:r>
                      <a:endParaRPr lang="en-US" sz="1400" b="1" dirty="0">
                        <a:solidFill>
                          <a:schemeClr val="bg1"/>
                        </a:solidFill>
                        <a:latin typeface="Brandon Grotesque Regular"/>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67AC"/>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7AC"/>
                    </a:solidFill>
                  </a:tcPr>
                </a:tc>
                <a:tc h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400" b="1" dirty="0" smtClean="0">
                        <a:solidFill>
                          <a:schemeClr val="bg1"/>
                        </a:solidFill>
                        <a:latin typeface="Brandon Grotesque Regular"/>
                      </a:endParaRPr>
                    </a:p>
                  </a:txBody>
                  <a:tcPr anchor="ctr">
                    <a:lnT w="12700" cap="flat" cmpd="sng" algn="ctr">
                      <a:solidFill>
                        <a:srgbClr val="0067AC"/>
                      </a:solidFill>
                      <a:prstDash val="solid"/>
                      <a:round/>
                      <a:headEnd type="none" w="med" len="med"/>
                      <a:tailEnd type="none" w="med" len="med"/>
                    </a:lnT>
                    <a:lnB w="12700" cap="flat" cmpd="sng" algn="ctr">
                      <a:solidFill>
                        <a:srgbClr val="0067AC"/>
                      </a:solidFill>
                      <a:prstDash val="solid"/>
                      <a:round/>
                      <a:headEnd type="none" w="med" len="med"/>
                      <a:tailEnd type="none" w="med" len="med"/>
                    </a:lnB>
                    <a:solidFill>
                      <a:srgbClr val="0067AC"/>
                    </a:solidFill>
                  </a:tcPr>
                </a:tc>
                <a:tc h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400" b="1" dirty="0" smtClean="0">
                        <a:solidFill>
                          <a:schemeClr val="bg1"/>
                        </a:solidFill>
                        <a:latin typeface="Brandon Grotesque Regular"/>
                      </a:endParaRPr>
                    </a:p>
                  </a:txBody>
                  <a:tcPr anchor="ctr">
                    <a:lnT w="12700" cap="flat" cmpd="sng" algn="ctr">
                      <a:solidFill>
                        <a:srgbClr val="0067AC"/>
                      </a:solidFill>
                      <a:prstDash val="solid"/>
                      <a:round/>
                      <a:headEnd type="none" w="med" len="med"/>
                      <a:tailEnd type="none" w="med" len="med"/>
                    </a:lnT>
                    <a:lnB w="12700" cap="flat" cmpd="sng" algn="ctr">
                      <a:solidFill>
                        <a:srgbClr val="0067AC"/>
                      </a:solidFill>
                      <a:prstDash val="solid"/>
                      <a:round/>
                      <a:headEnd type="none" w="med" len="med"/>
                      <a:tailEnd type="none" w="med" len="med"/>
                    </a:lnB>
                    <a:solidFill>
                      <a:srgbClr val="0067AC"/>
                    </a:solidFill>
                  </a:tcPr>
                </a:tc>
                <a:tc gridSpan="3">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1" dirty="0" smtClean="0">
                          <a:solidFill>
                            <a:schemeClr val="bg1"/>
                          </a:solidFill>
                          <a:latin typeface="Brandon Grotesque Regular"/>
                        </a:rPr>
                        <a:t>Life threatening illness</a:t>
                      </a:r>
                    </a:p>
                  </a:txBody>
                  <a:tcPr anchor="ctr">
                    <a:lnL w="12700" cap="flat" cmpd="sng" algn="ctr">
                      <a:solidFill>
                        <a:schemeClr val="bg1"/>
                      </a:solidFill>
                      <a:prstDash val="solid"/>
                      <a:round/>
                      <a:headEnd type="none" w="med" len="med"/>
                      <a:tailEnd type="none" w="med" len="med"/>
                    </a:lnL>
                    <a:lnR w="12700" cap="flat" cmpd="sng" algn="ctr">
                      <a:solidFill>
                        <a:srgbClr val="0067AC"/>
                      </a:solidFill>
                      <a:prstDash val="solid"/>
                      <a:round/>
                      <a:headEnd type="none" w="med" len="med"/>
                      <a:tailEnd type="none" w="med" len="med"/>
                    </a:lnR>
                    <a:lnT w="12700" cap="flat" cmpd="sng" algn="ctr">
                      <a:solidFill>
                        <a:srgbClr val="0067AC"/>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7AC"/>
                    </a:solidFill>
                  </a:tcPr>
                </a:tc>
                <a:tc h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400" b="1" dirty="0" smtClean="0">
                        <a:solidFill>
                          <a:schemeClr val="bg1"/>
                        </a:solidFill>
                        <a:latin typeface="Brandon Grotesque Regular"/>
                      </a:endParaRPr>
                    </a:p>
                  </a:txBody>
                  <a:tcPr anchor="ctr">
                    <a:lnL w="12700" cap="flat" cmpd="sng" algn="ctr">
                      <a:solidFill>
                        <a:srgbClr val="0067AC"/>
                      </a:solidFill>
                      <a:prstDash val="solid"/>
                      <a:round/>
                      <a:headEnd type="none" w="med" len="med"/>
                      <a:tailEnd type="none" w="med" len="med"/>
                    </a:lnL>
                    <a:lnR w="12700" cap="flat" cmpd="sng" algn="ctr">
                      <a:solidFill>
                        <a:srgbClr val="0067AC"/>
                      </a:solidFill>
                      <a:prstDash val="solid"/>
                      <a:round/>
                      <a:headEnd type="none" w="med" len="med"/>
                      <a:tailEnd type="none" w="med" len="med"/>
                    </a:lnR>
                    <a:lnT w="12700" cap="flat" cmpd="sng" algn="ctr">
                      <a:solidFill>
                        <a:srgbClr val="0067AC"/>
                      </a:solidFill>
                      <a:prstDash val="solid"/>
                      <a:round/>
                      <a:headEnd type="none" w="med" len="med"/>
                      <a:tailEnd type="none" w="med" len="med"/>
                    </a:lnT>
                    <a:lnB w="12700" cap="flat" cmpd="sng" algn="ctr">
                      <a:solidFill>
                        <a:srgbClr val="0067AC"/>
                      </a:solidFill>
                      <a:prstDash val="solid"/>
                      <a:round/>
                      <a:headEnd type="none" w="med" len="med"/>
                      <a:tailEnd type="none" w="med" len="med"/>
                    </a:lnB>
                    <a:solidFill>
                      <a:srgbClr val="0067AC"/>
                    </a:solidFill>
                  </a:tcPr>
                </a:tc>
                <a:tc h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400" b="1" dirty="0" smtClean="0">
                        <a:solidFill>
                          <a:schemeClr val="bg1"/>
                        </a:solidFill>
                        <a:latin typeface="Brandon Grotesque Regular"/>
                      </a:endParaRPr>
                    </a:p>
                  </a:txBody>
                  <a:tcPr anchor="ctr">
                    <a:lnL w="12700" cap="flat" cmpd="sng" algn="ctr">
                      <a:solidFill>
                        <a:srgbClr val="0067AC"/>
                      </a:solidFill>
                      <a:prstDash val="solid"/>
                      <a:round/>
                      <a:headEnd type="none" w="med" len="med"/>
                      <a:tailEnd type="none" w="med" len="med"/>
                    </a:lnL>
                    <a:lnR w="12700" cap="flat" cmpd="sng" algn="ctr">
                      <a:solidFill>
                        <a:srgbClr val="0067AC"/>
                      </a:solidFill>
                      <a:prstDash val="solid"/>
                      <a:round/>
                      <a:headEnd type="none" w="med" len="med"/>
                      <a:tailEnd type="none" w="med" len="med"/>
                    </a:lnR>
                    <a:lnT w="12700" cap="flat" cmpd="sng" algn="ctr">
                      <a:solidFill>
                        <a:srgbClr val="0067AC"/>
                      </a:solidFill>
                      <a:prstDash val="solid"/>
                      <a:round/>
                      <a:headEnd type="none" w="med" len="med"/>
                      <a:tailEnd type="none" w="med" len="med"/>
                    </a:lnT>
                    <a:lnB w="12700" cap="flat" cmpd="sng" algn="ctr">
                      <a:solidFill>
                        <a:srgbClr val="0067AC"/>
                      </a:solidFill>
                      <a:prstDash val="solid"/>
                      <a:round/>
                      <a:headEnd type="none" w="med" len="med"/>
                      <a:tailEnd type="none" w="med" len="med"/>
                    </a:lnB>
                    <a:solidFill>
                      <a:srgbClr val="0067AC"/>
                    </a:solidFill>
                  </a:tcPr>
                </a:tc>
                <a:extLst>
                  <a:ext uri="{0D108BD9-81ED-4DB2-BD59-A6C34878D82A}">
                    <a16:rowId xmlns:a16="http://schemas.microsoft.com/office/drawing/2014/main" xmlns="" val="1381456794"/>
                  </a:ext>
                </a:extLst>
              </a:tr>
              <a:tr h="0">
                <a:tc>
                  <a:txBody>
                    <a:bodyPr/>
                    <a:lstStyle/>
                    <a:p>
                      <a:endParaRPr lang="en-US" dirty="0">
                        <a:latin typeface="Brandon Grotesque Regular"/>
                      </a:endParaRPr>
                    </a:p>
                  </a:txBody>
                  <a:tcPr>
                    <a:lnL w="12700" cap="flat" cmpd="sng" algn="ctr">
                      <a:solidFill>
                        <a:srgbClr val="0067AC"/>
                      </a:solidFill>
                      <a:prstDash val="solid"/>
                      <a:round/>
                      <a:headEnd type="none" w="med" len="med"/>
                      <a:tailEnd type="none" w="med" len="med"/>
                    </a:lnL>
                    <a:lnR w="12700" cap="flat" cmpd="sng" algn="ctr">
                      <a:solidFill>
                        <a:srgbClr val="0067AC"/>
                      </a:solidFill>
                      <a:prstDash val="solid"/>
                      <a:round/>
                      <a:headEnd type="none" w="med" len="med"/>
                      <a:tailEnd type="none" w="med" len="med"/>
                    </a:lnR>
                    <a:lnT w="12700" cap="flat" cmpd="sng" algn="ctr">
                      <a:solidFill>
                        <a:srgbClr val="0067AC"/>
                      </a:solidFill>
                      <a:prstDash val="solid"/>
                      <a:round/>
                      <a:headEnd type="none" w="med" len="med"/>
                      <a:tailEnd type="none" w="med" len="med"/>
                    </a:lnT>
                    <a:lnB w="12700" cap="flat" cmpd="sng" algn="ctr">
                      <a:solidFill>
                        <a:srgbClr val="0067AC"/>
                      </a:solidFill>
                      <a:prstDash val="solid"/>
                      <a:round/>
                      <a:headEnd type="none" w="med" len="med"/>
                      <a:tailEnd type="none" w="med" len="med"/>
                    </a:lnB>
                    <a:solidFill>
                      <a:srgbClr val="0067AC"/>
                    </a:solidFill>
                  </a:tcPr>
                </a:tc>
                <a:tc vMerge="1">
                  <a:txBody>
                    <a:bodyPr/>
                    <a:lstStyle/>
                    <a:p>
                      <a:pPr algn="ctr"/>
                      <a:endParaRPr lang="en-US" sz="1400" b="1" i="0" dirty="0">
                        <a:solidFill>
                          <a:schemeClr val="bg1"/>
                        </a:solidFill>
                        <a:latin typeface="Brandon Grotesque Regular"/>
                      </a:endParaRPr>
                    </a:p>
                  </a:txBody>
                  <a:tcPr anchor="ctr">
                    <a:lnL w="12700" cap="flat" cmpd="sng" algn="ctr">
                      <a:solidFill>
                        <a:srgbClr val="0067AC"/>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67AC"/>
                      </a:solidFill>
                      <a:prstDash val="solid"/>
                      <a:round/>
                      <a:headEnd type="none" w="med" len="med"/>
                      <a:tailEnd type="none" w="med" len="med"/>
                    </a:lnT>
                    <a:lnB w="12700" cap="flat" cmpd="sng" algn="ctr">
                      <a:solidFill>
                        <a:srgbClr val="0067AC"/>
                      </a:solidFill>
                      <a:prstDash val="solid"/>
                      <a:round/>
                      <a:headEnd type="none" w="med" len="med"/>
                      <a:tailEnd type="none" w="med" len="med"/>
                    </a:lnB>
                    <a:solidFill>
                      <a:srgbClr val="0067AC"/>
                    </a:solidFill>
                  </a:tcPr>
                </a:tc>
                <a:tc>
                  <a:txBody>
                    <a:bodyPr/>
                    <a:lstStyle/>
                    <a:p>
                      <a:pPr algn="ctr"/>
                      <a:r>
                        <a:rPr lang="en-US" sz="1200" b="1" dirty="0" smtClean="0">
                          <a:solidFill>
                            <a:schemeClr val="bg1"/>
                          </a:solidFill>
                          <a:latin typeface="Brandon Grotesque Regular"/>
                        </a:rPr>
                        <a:t>Excellent/</a:t>
                      </a:r>
                      <a:br>
                        <a:rPr lang="en-US" sz="1200" b="1" dirty="0" smtClean="0">
                          <a:solidFill>
                            <a:schemeClr val="bg1"/>
                          </a:solidFill>
                          <a:latin typeface="Brandon Grotesque Regular"/>
                        </a:rPr>
                      </a:br>
                      <a:r>
                        <a:rPr lang="en-US" sz="1200" b="1" dirty="0" smtClean="0">
                          <a:solidFill>
                            <a:schemeClr val="bg1"/>
                          </a:solidFill>
                          <a:latin typeface="Brandon Grotesque Regular"/>
                        </a:rPr>
                        <a:t>very</a:t>
                      </a:r>
                      <a:r>
                        <a:rPr lang="en-US" sz="1200" b="1" baseline="0" dirty="0" smtClean="0">
                          <a:solidFill>
                            <a:schemeClr val="bg1"/>
                          </a:solidFill>
                          <a:latin typeface="Brandon Grotesque Regular"/>
                        </a:rPr>
                        <a:t> good</a:t>
                      </a:r>
                      <a:endParaRPr lang="en-US" sz="1200" b="1" dirty="0">
                        <a:solidFill>
                          <a:schemeClr val="bg1"/>
                        </a:solidFill>
                        <a:latin typeface="Brandon Grotesque Regular"/>
                      </a:endParaRP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rgbClr val="0067AC"/>
                      </a:solidFill>
                      <a:prstDash val="solid"/>
                      <a:round/>
                      <a:headEnd type="none" w="med" len="med"/>
                      <a:tailEnd type="none" w="med" len="med"/>
                    </a:lnB>
                    <a:solidFill>
                      <a:srgbClr val="0067AC"/>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b="1" dirty="0" smtClean="0">
                          <a:solidFill>
                            <a:schemeClr val="bg1"/>
                          </a:solidFill>
                          <a:latin typeface="Brandon Grotesque Regular"/>
                        </a:rPr>
                        <a:t>Good</a:t>
                      </a:r>
                    </a:p>
                  </a:txBody>
                  <a:tcPr anchor="ctr">
                    <a:lnT w="12700" cap="flat" cmpd="sng" algn="ctr">
                      <a:solidFill>
                        <a:schemeClr val="bg1"/>
                      </a:solidFill>
                      <a:prstDash val="solid"/>
                      <a:round/>
                      <a:headEnd type="none" w="med" len="med"/>
                      <a:tailEnd type="none" w="med" len="med"/>
                    </a:lnT>
                    <a:lnB w="12700" cap="flat" cmpd="sng" algn="ctr">
                      <a:solidFill>
                        <a:srgbClr val="0067AC"/>
                      </a:solidFill>
                      <a:prstDash val="solid"/>
                      <a:round/>
                      <a:headEnd type="none" w="med" len="med"/>
                      <a:tailEnd type="none" w="med" len="med"/>
                    </a:lnB>
                    <a:solidFill>
                      <a:srgbClr val="0067AC"/>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b="1" dirty="0" smtClean="0">
                          <a:solidFill>
                            <a:schemeClr val="bg1"/>
                          </a:solidFill>
                          <a:latin typeface="Brandon Grotesque Regular"/>
                        </a:rPr>
                        <a:t>Fair/poor</a:t>
                      </a: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67AC"/>
                      </a:solidFill>
                      <a:prstDash val="solid"/>
                      <a:round/>
                      <a:headEnd type="none" w="med" len="med"/>
                      <a:tailEnd type="none" w="med" len="med"/>
                    </a:lnB>
                    <a:solidFill>
                      <a:srgbClr val="0067AC"/>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b="1" dirty="0" smtClean="0">
                          <a:solidFill>
                            <a:schemeClr val="bg1"/>
                          </a:solidFill>
                          <a:latin typeface="Brandon Grotesque Regular"/>
                        </a:rPr>
                        <a:t>Self</a:t>
                      </a: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rgbClr val="0067AC"/>
                      </a:solidFill>
                      <a:prstDash val="solid"/>
                      <a:round/>
                      <a:headEnd type="none" w="med" len="med"/>
                      <a:tailEnd type="none" w="med" len="med"/>
                    </a:lnB>
                    <a:solidFill>
                      <a:srgbClr val="0067AC"/>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b="1" dirty="0" smtClean="0">
                          <a:solidFill>
                            <a:schemeClr val="bg1"/>
                          </a:solidFill>
                          <a:latin typeface="Brandon Grotesque Regular"/>
                        </a:rPr>
                        <a:t>Family</a:t>
                      </a:r>
                    </a:p>
                  </a:txBody>
                  <a:tcPr anchor="ctr">
                    <a:lnT w="12700" cap="flat" cmpd="sng" algn="ctr">
                      <a:solidFill>
                        <a:schemeClr val="bg1"/>
                      </a:solidFill>
                      <a:prstDash val="solid"/>
                      <a:round/>
                      <a:headEnd type="none" w="med" len="med"/>
                      <a:tailEnd type="none" w="med" len="med"/>
                    </a:lnT>
                    <a:lnB w="12700" cap="flat" cmpd="sng" algn="ctr">
                      <a:solidFill>
                        <a:srgbClr val="0067AC"/>
                      </a:solidFill>
                      <a:prstDash val="solid"/>
                      <a:round/>
                      <a:headEnd type="none" w="med" len="med"/>
                      <a:tailEnd type="none" w="med" len="med"/>
                    </a:lnB>
                    <a:solidFill>
                      <a:srgbClr val="0067AC"/>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b="1" dirty="0" smtClean="0">
                          <a:solidFill>
                            <a:schemeClr val="bg1"/>
                          </a:solidFill>
                          <a:latin typeface="Brandon Grotesque Regular"/>
                        </a:rPr>
                        <a:t>Neither</a:t>
                      </a:r>
                    </a:p>
                  </a:txBody>
                  <a:tcPr anchor="ctr">
                    <a:lnR w="12700" cap="flat" cmpd="sng" algn="ctr">
                      <a:solidFill>
                        <a:srgbClr val="0067A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67AC"/>
                      </a:solidFill>
                      <a:prstDash val="solid"/>
                      <a:round/>
                      <a:headEnd type="none" w="med" len="med"/>
                      <a:tailEnd type="none" w="med" len="med"/>
                    </a:lnB>
                    <a:solidFill>
                      <a:srgbClr val="0067AC"/>
                    </a:solidFill>
                  </a:tcPr>
                </a:tc>
                <a:extLst>
                  <a:ext uri="{0D108BD9-81ED-4DB2-BD59-A6C34878D82A}">
                    <a16:rowId xmlns:a16="http://schemas.microsoft.com/office/drawing/2014/main" xmlns="" val="2095804284"/>
                  </a:ext>
                </a:extLst>
              </a:tr>
              <a:tr h="0">
                <a:tc>
                  <a:txBody>
                    <a:bodyPr/>
                    <a:lstStyle/>
                    <a:p>
                      <a:pPr marL="0" marR="0">
                        <a:spcBef>
                          <a:spcPts val="0"/>
                        </a:spcBef>
                        <a:spcAft>
                          <a:spcPts val="0"/>
                        </a:spcAft>
                      </a:pPr>
                      <a:r>
                        <a:rPr lang="en-US" sz="1200" dirty="0" smtClean="0">
                          <a:effectLst/>
                          <a:latin typeface="Brandon Grotesque Regular"/>
                          <a:ea typeface="Times New Roman" panose="02020603050405020304" pitchFamily="18" charset="0"/>
                          <a:cs typeface="Times New Roman" panose="02020603050405020304" pitchFamily="18" charset="0"/>
                        </a:rPr>
                        <a:t>The </a:t>
                      </a:r>
                      <a:r>
                        <a:rPr lang="en-US" sz="1200" dirty="0">
                          <a:effectLst/>
                          <a:latin typeface="Brandon Grotesque Regular"/>
                          <a:ea typeface="Times New Roman" panose="02020603050405020304" pitchFamily="18" charset="0"/>
                          <a:cs typeface="Times New Roman" panose="02020603050405020304" pitchFamily="18" charset="0"/>
                        </a:rPr>
                        <a:t>test might not be covered by my insurer</a:t>
                      </a:r>
                      <a:endParaRPr lang="en-US" sz="1600" dirty="0">
                        <a:effectLst/>
                        <a:latin typeface="Brandon Grotesque Regular"/>
                        <a:ea typeface="Calibri" panose="020F0502020204030204" pitchFamily="34" charset="0"/>
                        <a:cs typeface="Times New Roman" panose="02020603050405020304" pitchFamily="18" charset="0"/>
                      </a:endParaRPr>
                    </a:p>
                  </a:txBody>
                  <a:tcPr marL="68580" marR="68580" marT="91440" marB="91440">
                    <a:lnL w="12700" cap="flat" cmpd="sng" algn="ctr">
                      <a:solidFill>
                        <a:srgbClr val="0067AC"/>
                      </a:solidFill>
                      <a:prstDash val="solid"/>
                      <a:round/>
                      <a:headEnd type="none" w="med" len="med"/>
                      <a:tailEnd type="none" w="med" len="med"/>
                    </a:lnL>
                    <a:lnR w="12700" cap="flat" cmpd="sng" algn="ctr">
                      <a:solidFill>
                        <a:srgbClr val="0067AC"/>
                      </a:solidFill>
                      <a:prstDash val="solid"/>
                      <a:round/>
                      <a:headEnd type="none" w="med" len="med"/>
                      <a:tailEnd type="none" w="med" len="med"/>
                    </a:lnR>
                    <a:lnT w="12700" cap="flat" cmpd="sng" algn="ctr">
                      <a:solidFill>
                        <a:srgbClr val="0067AC"/>
                      </a:solidFill>
                      <a:prstDash val="solid"/>
                      <a:round/>
                      <a:headEnd type="none" w="med" len="med"/>
                      <a:tailEnd type="none" w="med" len="med"/>
                    </a:lnT>
                    <a:lnB w="12700" cap="flat" cmpd="sng" algn="ctr">
                      <a:solidFill>
                        <a:srgbClr val="0067AC"/>
                      </a:solidFill>
                      <a:prstDash val="solid"/>
                      <a:round/>
                      <a:headEnd type="none" w="med" len="med"/>
                      <a:tailEnd type="none" w="med" len="med"/>
                    </a:lnB>
                  </a:tcPr>
                </a:tc>
                <a:tc>
                  <a:txBody>
                    <a:bodyPr/>
                    <a:lstStyle/>
                    <a:p>
                      <a:pPr marL="0" marR="0" algn="ctr" defTabSz="457200" rtl="0" eaLnBrk="1" latinLnBrk="0" hangingPunct="1">
                        <a:spcBef>
                          <a:spcPts val="0"/>
                        </a:spcBef>
                        <a:spcAft>
                          <a:spcPts val="0"/>
                        </a:spcAft>
                      </a:pPr>
                      <a:r>
                        <a:rPr lang="en-US" sz="1200" kern="1200" dirty="0" smtClean="0">
                          <a:solidFill>
                            <a:schemeClr val="tx1"/>
                          </a:solidFill>
                          <a:latin typeface="Brandon Grotesque Regular"/>
                          <a:ea typeface="+mn-ea"/>
                          <a:cs typeface="+mn-cs"/>
                        </a:rPr>
                        <a:t>62%</a:t>
                      </a:r>
                      <a:endParaRPr lang="en-US" sz="1200" kern="1200" dirty="0">
                        <a:solidFill>
                          <a:schemeClr val="tx1"/>
                        </a:solidFill>
                        <a:latin typeface="Brandon Grotesque Regular"/>
                        <a:ea typeface="+mn-ea"/>
                        <a:cs typeface="+mn-cs"/>
                      </a:endParaRPr>
                    </a:p>
                  </a:txBody>
                  <a:tcPr marL="68580" marR="68580" marT="0" marB="0" anchor="ctr">
                    <a:lnL w="12700" cap="flat" cmpd="sng" algn="ctr">
                      <a:solidFill>
                        <a:srgbClr val="0067AC"/>
                      </a:solidFill>
                      <a:prstDash val="solid"/>
                      <a:round/>
                      <a:headEnd type="none" w="med" len="med"/>
                      <a:tailEnd type="none" w="med" len="med"/>
                    </a:lnL>
                    <a:lnR w="12700" cap="flat" cmpd="sng" algn="ctr">
                      <a:solidFill>
                        <a:srgbClr val="0067AC"/>
                      </a:solidFill>
                      <a:prstDash val="solid"/>
                      <a:round/>
                      <a:headEnd type="none" w="med" len="med"/>
                      <a:tailEnd type="none" w="med" len="med"/>
                    </a:lnR>
                    <a:lnT w="12700" cap="flat" cmpd="sng" algn="ctr">
                      <a:solidFill>
                        <a:srgbClr val="0067AC"/>
                      </a:solidFill>
                      <a:prstDash val="solid"/>
                      <a:round/>
                      <a:headEnd type="none" w="med" len="med"/>
                      <a:tailEnd type="none" w="med" len="med"/>
                    </a:lnT>
                    <a:lnB w="12700" cap="flat" cmpd="sng" algn="ctr">
                      <a:solidFill>
                        <a:srgbClr val="0067AC"/>
                      </a:solidFill>
                      <a:prstDash val="solid"/>
                      <a:round/>
                      <a:headEnd type="none" w="med" len="med"/>
                      <a:tailEnd type="none" w="med" len="med"/>
                    </a:lnB>
                  </a:tcPr>
                </a:tc>
                <a:tc>
                  <a:txBody>
                    <a:bodyPr/>
                    <a:lstStyle/>
                    <a:p>
                      <a:pPr algn="ctr"/>
                      <a:r>
                        <a:rPr lang="en-US" sz="1200" b="0" dirty="0" smtClean="0">
                          <a:solidFill>
                            <a:schemeClr val="tx1"/>
                          </a:solidFill>
                          <a:latin typeface="Brandon Grotesque Regular"/>
                        </a:rPr>
                        <a:t>57%</a:t>
                      </a:r>
                      <a:endParaRPr lang="en-US" sz="1200" b="0" dirty="0">
                        <a:solidFill>
                          <a:schemeClr val="tx1"/>
                        </a:solidFill>
                        <a:latin typeface="Brandon Grotesque Regular"/>
                      </a:endParaRPr>
                    </a:p>
                  </a:txBody>
                  <a:tcPr marB="0" anchor="ctr">
                    <a:lnL w="12700" cap="flat" cmpd="sng" algn="ctr">
                      <a:solidFill>
                        <a:srgbClr val="0067AC"/>
                      </a:solidFill>
                      <a:prstDash val="solid"/>
                      <a:round/>
                      <a:headEnd type="none" w="med" len="med"/>
                      <a:tailEnd type="none" w="med" len="med"/>
                    </a:lnL>
                    <a:lnT w="12700" cap="flat" cmpd="sng" algn="ctr">
                      <a:solidFill>
                        <a:srgbClr val="0067AC"/>
                      </a:solidFill>
                      <a:prstDash val="solid"/>
                      <a:round/>
                      <a:headEnd type="none" w="med" len="med"/>
                      <a:tailEnd type="none" w="med" len="med"/>
                    </a:lnT>
                    <a:lnB w="12700" cap="flat" cmpd="sng" algn="ctr">
                      <a:solidFill>
                        <a:srgbClr val="0067AC"/>
                      </a:solidFill>
                      <a:prstDash val="solid"/>
                      <a:round/>
                      <a:headEnd type="none" w="med" len="med"/>
                      <a:tailEnd type="none" w="med" len="med"/>
                    </a:lnB>
                    <a:noFill/>
                  </a:tcPr>
                </a:tc>
                <a:tc>
                  <a:txBody>
                    <a:bodyPr/>
                    <a:lstStyle/>
                    <a:p>
                      <a:pPr algn="ctr"/>
                      <a:r>
                        <a:rPr lang="en-US" sz="1200" b="0" dirty="0" smtClean="0">
                          <a:solidFill>
                            <a:schemeClr val="tx1"/>
                          </a:solidFill>
                          <a:latin typeface="Brandon Grotesque Regular"/>
                        </a:rPr>
                        <a:t>63%</a:t>
                      </a:r>
                      <a:endParaRPr lang="en-US" sz="1200" b="0" dirty="0">
                        <a:solidFill>
                          <a:schemeClr val="tx1"/>
                        </a:solidFill>
                        <a:latin typeface="Brandon Grotesque Regular"/>
                      </a:endParaRPr>
                    </a:p>
                  </a:txBody>
                  <a:tcPr marB="0" anchor="ctr">
                    <a:lnT w="12700" cap="flat" cmpd="sng" algn="ctr">
                      <a:solidFill>
                        <a:srgbClr val="0067AC"/>
                      </a:solidFill>
                      <a:prstDash val="solid"/>
                      <a:round/>
                      <a:headEnd type="none" w="med" len="med"/>
                      <a:tailEnd type="none" w="med" len="med"/>
                    </a:lnT>
                    <a:lnB w="12700" cap="flat" cmpd="sng" algn="ctr">
                      <a:solidFill>
                        <a:srgbClr val="0067AC"/>
                      </a:solidFill>
                      <a:prstDash val="solid"/>
                      <a:round/>
                      <a:headEnd type="none" w="med" len="med"/>
                      <a:tailEnd type="none" w="med" len="med"/>
                    </a:lnB>
                    <a:noFill/>
                  </a:tcPr>
                </a:tc>
                <a:tc>
                  <a:txBody>
                    <a:bodyPr/>
                    <a:lstStyle/>
                    <a:p>
                      <a:pPr algn="ctr"/>
                      <a:r>
                        <a:rPr lang="en-US" sz="1200" b="1" dirty="0" smtClean="0">
                          <a:solidFill>
                            <a:schemeClr val="bg1"/>
                          </a:solidFill>
                          <a:latin typeface="Brandon Grotesque Regular"/>
                        </a:rPr>
                        <a:t>68%</a:t>
                      </a:r>
                      <a:endParaRPr lang="en-US" sz="1200" b="1" dirty="0">
                        <a:solidFill>
                          <a:schemeClr val="bg1"/>
                        </a:solidFill>
                        <a:latin typeface="Brandon Grotesque Regular"/>
                      </a:endParaRPr>
                    </a:p>
                  </a:txBody>
                  <a:tcPr marB="0" anchor="ctr">
                    <a:lnR w="12700" cap="flat" cmpd="sng" algn="ctr">
                      <a:solidFill>
                        <a:srgbClr val="0067AC"/>
                      </a:solidFill>
                      <a:prstDash val="solid"/>
                      <a:round/>
                      <a:headEnd type="none" w="med" len="med"/>
                      <a:tailEnd type="none" w="med" len="med"/>
                    </a:lnR>
                    <a:lnT w="12700" cap="flat" cmpd="sng" algn="ctr">
                      <a:solidFill>
                        <a:srgbClr val="0067AC"/>
                      </a:solidFill>
                      <a:prstDash val="solid"/>
                      <a:round/>
                      <a:headEnd type="none" w="med" len="med"/>
                      <a:tailEnd type="none" w="med" len="med"/>
                    </a:lnT>
                    <a:lnB w="12700" cap="flat" cmpd="sng" algn="ctr">
                      <a:solidFill>
                        <a:srgbClr val="0067AC"/>
                      </a:solidFill>
                      <a:prstDash val="solid"/>
                      <a:round/>
                      <a:headEnd type="none" w="med" len="med"/>
                      <a:tailEnd type="none" w="med" len="med"/>
                    </a:lnB>
                    <a:solidFill>
                      <a:srgbClr val="00A8CC"/>
                    </a:solidFill>
                  </a:tcPr>
                </a:tc>
                <a:tc>
                  <a:txBody>
                    <a:bodyPr/>
                    <a:lstStyle/>
                    <a:p>
                      <a:pPr algn="ctr"/>
                      <a:r>
                        <a:rPr lang="en-US" sz="1200" b="1" dirty="0" smtClean="0">
                          <a:solidFill>
                            <a:schemeClr val="bg1"/>
                          </a:solidFill>
                          <a:latin typeface="Brandon Grotesque Regular"/>
                        </a:rPr>
                        <a:t>73%</a:t>
                      </a:r>
                      <a:endParaRPr lang="en-US" sz="1200" b="1" dirty="0">
                        <a:solidFill>
                          <a:schemeClr val="bg1"/>
                        </a:solidFill>
                        <a:latin typeface="Brandon Grotesque Regular"/>
                      </a:endParaRPr>
                    </a:p>
                  </a:txBody>
                  <a:tcPr marB="0" anchor="ctr">
                    <a:lnL w="12700" cap="flat" cmpd="sng" algn="ctr">
                      <a:solidFill>
                        <a:srgbClr val="0067AC"/>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67AC"/>
                      </a:solidFill>
                      <a:prstDash val="solid"/>
                      <a:round/>
                      <a:headEnd type="none" w="med" len="med"/>
                      <a:tailEnd type="none" w="med" len="med"/>
                    </a:lnT>
                    <a:lnB w="12700" cap="flat" cmpd="sng" algn="ctr">
                      <a:solidFill>
                        <a:srgbClr val="0067AC"/>
                      </a:solidFill>
                      <a:prstDash val="solid"/>
                      <a:round/>
                      <a:headEnd type="none" w="med" len="med"/>
                      <a:tailEnd type="none" w="med" len="med"/>
                    </a:lnB>
                    <a:solidFill>
                      <a:srgbClr val="00A8CC"/>
                    </a:solidFill>
                  </a:tcPr>
                </a:tc>
                <a:tc>
                  <a:txBody>
                    <a:bodyPr/>
                    <a:lstStyle/>
                    <a:p>
                      <a:pPr algn="ctr"/>
                      <a:r>
                        <a:rPr lang="en-US" sz="1200" b="0" dirty="0" smtClean="0">
                          <a:solidFill>
                            <a:schemeClr val="tx1"/>
                          </a:solidFill>
                          <a:latin typeface="Brandon Grotesque Regular"/>
                        </a:rPr>
                        <a:t>63%</a:t>
                      </a:r>
                      <a:endParaRPr lang="en-US" sz="1200" b="0" dirty="0">
                        <a:solidFill>
                          <a:schemeClr val="tx1"/>
                        </a:solidFill>
                        <a:latin typeface="Brandon Grotesque Regular"/>
                      </a:endParaRPr>
                    </a:p>
                  </a:txBody>
                  <a:tcPr marB="0" anchor="ctr">
                    <a:lnL w="12700" cap="flat" cmpd="sng" algn="ctr">
                      <a:solidFill>
                        <a:schemeClr val="tx1"/>
                      </a:solidFill>
                      <a:prstDash val="solid"/>
                      <a:round/>
                      <a:headEnd type="none" w="med" len="med"/>
                      <a:tailEnd type="none" w="med" len="med"/>
                    </a:lnL>
                    <a:lnT w="12700" cap="flat" cmpd="sng" algn="ctr">
                      <a:solidFill>
                        <a:srgbClr val="0067AC"/>
                      </a:solidFill>
                      <a:prstDash val="solid"/>
                      <a:round/>
                      <a:headEnd type="none" w="med" len="med"/>
                      <a:tailEnd type="none" w="med" len="med"/>
                    </a:lnT>
                    <a:lnB w="12700" cap="flat" cmpd="sng" algn="ctr">
                      <a:solidFill>
                        <a:srgbClr val="0067AC"/>
                      </a:solidFill>
                      <a:prstDash val="solid"/>
                      <a:round/>
                      <a:headEnd type="none" w="med" len="med"/>
                      <a:tailEnd type="none" w="med" len="med"/>
                    </a:lnB>
                  </a:tcPr>
                </a:tc>
                <a:tc>
                  <a:txBody>
                    <a:bodyPr/>
                    <a:lstStyle/>
                    <a:p>
                      <a:pPr algn="ctr"/>
                      <a:r>
                        <a:rPr lang="en-US" sz="1200" b="0" dirty="0" smtClean="0">
                          <a:solidFill>
                            <a:schemeClr val="tx1"/>
                          </a:solidFill>
                          <a:latin typeface="Brandon Grotesque Regular"/>
                        </a:rPr>
                        <a:t>60%</a:t>
                      </a:r>
                      <a:endParaRPr lang="en-US" sz="1200" b="0" dirty="0">
                        <a:solidFill>
                          <a:schemeClr val="tx1"/>
                        </a:solidFill>
                        <a:latin typeface="Brandon Grotesque Regular"/>
                      </a:endParaRPr>
                    </a:p>
                  </a:txBody>
                  <a:tcPr marB="0" anchor="ctr">
                    <a:lnR w="12700" cap="flat" cmpd="sng" algn="ctr">
                      <a:solidFill>
                        <a:srgbClr val="0067AC"/>
                      </a:solidFill>
                      <a:prstDash val="solid"/>
                      <a:round/>
                      <a:headEnd type="none" w="med" len="med"/>
                      <a:tailEnd type="none" w="med" len="med"/>
                    </a:lnR>
                    <a:lnT w="12700" cap="flat" cmpd="sng" algn="ctr">
                      <a:solidFill>
                        <a:srgbClr val="0067AC"/>
                      </a:solidFill>
                      <a:prstDash val="solid"/>
                      <a:round/>
                      <a:headEnd type="none" w="med" len="med"/>
                      <a:tailEnd type="none" w="med" len="med"/>
                    </a:lnT>
                    <a:lnB w="12700" cap="flat" cmpd="sng" algn="ctr">
                      <a:solidFill>
                        <a:srgbClr val="0067AC"/>
                      </a:solidFill>
                      <a:prstDash val="solid"/>
                      <a:round/>
                      <a:headEnd type="none" w="med" len="med"/>
                      <a:tailEnd type="none" w="med" len="med"/>
                    </a:lnB>
                  </a:tcPr>
                </a:tc>
                <a:extLst>
                  <a:ext uri="{0D108BD9-81ED-4DB2-BD59-A6C34878D82A}">
                    <a16:rowId xmlns:a16="http://schemas.microsoft.com/office/drawing/2014/main" xmlns="" val="133366232"/>
                  </a:ext>
                </a:extLst>
              </a:tr>
              <a:tr h="0">
                <a:tc>
                  <a:txBody>
                    <a:bodyPr/>
                    <a:lstStyle/>
                    <a:p>
                      <a:pPr marL="0" marR="0">
                        <a:spcBef>
                          <a:spcPts val="0"/>
                        </a:spcBef>
                        <a:spcAft>
                          <a:spcPts val="0"/>
                        </a:spcAft>
                      </a:pPr>
                      <a:r>
                        <a:rPr lang="en-US" sz="1200" dirty="0" smtClean="0">
                          <a:effectLst/>
                          <a:latin typeface="Brandon Grotesque Regular"/>
                          <a:ea typeface="Times New Roman" panose="02020603050405020304" pitchFamily="18" charset="0"/>
                          <a:cs typeface="Times New Roman" panose="02020603050405020304" pitchFamily="18" charset="0"/>
                        </a:rPr>
                        <a:t>I </a:t>
                      </a:r>
                      <a:r>
                        <a:rPr lang="en-US" sz="1200" dirty="0">
                          <a:effectLst/>
                          <a:latin typeface="Brandon Grotesque Regular"/>
                          <a:ea typeface="Times New Roman" panose="02020603050405020304" pitchFamily="18" charset="0"/>
                          <a:cs typeface="Times New Roman" panose="02020603050405020304" pitchFamily="18" charset="0"/>
                        </a:rPr>
                        <a:t>might not be able to afford a personalized approach to health care</a:t>
                      </a:r>
                      <a:endParaRPr lang="en-US" sz="1600" dirty="0">
                        <a:effectLst/>
                        <a:latin typeface="Brandon Grotesque Regular"/>
                        <a:ea typeface="Calibri" panose="020F0502020204030204" pitchFamily="34" charset="0"/>
                        <a:cs typeface="Times New Roman" panose="02020603050405020304" pitchFamily="18" charset="0"/>
                      </a:endParaRPr>
                    </a:p>
                  </a:txBody>
                  <a:tcPr marL="68580" marR="68580" marT="91440" marB="91440">
                    <a:lnL w="12700" cap="flat" cmpd="sng" algn="ctr">
                      <a:solidFill>
                        <a:srgbClr val="0067AC"/>
                      </a:solidFill>
                      <a:prstDash val="solid"/>
                      <a:round/>
                      <a:headEnd type="none" w="med" len="med"/>
                      <a:tailEnd type="none" w="med" len="med"/>
                    </a:lnL>
                    <a:lnR w="12700" cap="flat" cmpd="sng" algn="ctr">
                      <a:solidFill>
                        <a:srgbClr val="0067AC"/>
                      </a:solidFill>
                      <a:prstDash val="solid"/>
                      <a:round/>
                      <a:headEnd type="none" w="med" len="med"/>
                      <a:tailEnd type="none" w="med" len="med"/>
                    </a:lnR>
                    <a:lnT w="12700" cap="flat" cmpd="sng" algn="ctr">
                      <a:solidFill>
                        <a:srgbClr val="0067AC"/>
                      </a:solidFill>
                      <a:prstDash val="solid"/>
                      <a:round/>
                      <a:headEnd type="none" w="med" len="med"/>
                      <a:tailEnd type="none" w="med" len="med"/>
                    </a:lnT>
                    <a:lnB w="12700" cap="flat" cmpd="sng" algn="ctr">
                      <a:solidFill>
                        <a:srgbClr val="0067AC"/>
                      </a:solidFill>
                      <a:prstDash val="solid"/>
                      <a:round/>
                      <a:headEnd type="none" w="med" len="med"/>
                      <a:tailEnd type="none" w="med" len="med"/>
                    </a:lnB>
                    <a:noFill/>
                  </a:tcPr>
                </a:tc>
                <a:tc>
                  <a:txBody>
                    <a:bodyPr/>
                    <a:lstStyle/>
                    <a:p>
                      <a:pPr marL="0" marR="0" algn="ctr" defTabSz="457200" rtl="0" eaLnBrk="1" latinLnBrk="0" hangingPunct="1">
                        <a:spcBef>
                          <a:spcPts val="0"/>
                        </a:spcBef>
                        <a:spcAft>
                          <a:spcPts val="0"/>
                        </a:spcAft>
                      </a:pPr>
                      <a:r>
                        <a:rPr lang="en-US" sz="1200" kern="1200" dirty="0" smtClean="0">
                          <a:solidFill>
                            <a:schemeClr val="tx1"/>
                          </a:solidFill>
                          <a:latin typeface="Brandon Grotesque Regular"/>
                          <a:ea typeface="+mn-ea"/>
                          <a:cs typeface="+mn-cs"/>
                        </a:rPr>
                        <a:t>59%</a:t>
                      </a:r>
                      <a:endParaRPr lang="en-US" sz="1200" kern="1200" dirty="0">
                        <a:solidFill>
                          <a:schemeClr val="tx1"/>
                        </a:solidFill>
                        <a:latin typeface="Brandon Grotesque Regular"/>
                        <a:ea typeface="+mn-ea"/>
                        <a:cs typeface="+mn-cs"/>
                      </a:endParaRPr>
                    </a:p>
                  </a:txBody>
                  <a:tcPr marL="68580" marR="68580" marT="0" marB="0" anchor="ctr">
                    <a:lnL w="12700" cap="flat" cmpd="sng" algn="ctr">
                      <a:solidFill>
                        <a:srgbClr val="0067AC"/>
                      </a:solidFill>
                      <a:prstDash val="solid"/>
                      <a:round/>
                      <a:headEnd type="none" w="med" len="med"/>
                      <a:tailEnd type="none" w="med" len="med"/>
                    </a:lnL>
                    <a:lnR w="12700" cap="flat" cmpd="sng" algn="ctr">
                      <a:solidFill>
                        <a:srgbClr val="0067AC"/>
                      </a:solidFill>
                      <a:prstDash val="solid"/>
                      <a:round/>
                      <a:headEnd type="none" w="med" len="med"/>
                      <a:tailEnd type="none" w="med" len="med"/>
                    </a:lnR>
                    <a:lnT w="12700" cap="flat" cmpd="sng" algn="ctr">
                      <a:solidFill>
                        <a:srgbClr val="0067AC"/>
                      </a:solidFill>
                      <a:prstDash val="solid"/>
                      <a:round/>
                      <a:headEnd type="none" w="med" len="med"/>
                      <a:tailEnd type="none" w="med" len="med"/>
                    </a:lnT>
                    <a:lnB w="12700" cap="flat" cmpd="sng" algn="ctr">
                      <a:solidFill>
                        <a:srgbClr val="0067AC"/>
                      </a:solidFill>
                      <a:prstDash val="solid"/>
                      <a:round/>
                      <a:headEnd type="none" w="med" len="med"/>
                      <a:tailEnd type="none" w="med" len="med"/>
                    </a:lnB>
                  </a:tcPr>
                </a:tc>
                <a:tc>
                  <a:txBody>
                    <a:bodyPr/>
                    <a:lstStyle/>
                    <a:p>
                      <a:pPr algn="ctr"/>
                      <a:r>
                        <a:rPr lang="en-US" sz="1200" b="0" dirty="0" smtClean="0">
                          <a:solidFill>
                            <a:schemeClr val="tx1"/>
                          </a:solidFill>
                          <a:latin typeface="Brandon Grotesque Regular"/>
                        </a:rPr>
                        <a:t>56%</a:t>
                      </a:r>
                      <a:endParaRPr lang="en-US" sz="1200" b="0" dirty="0">
                        <a:solidFill>
                          <a:schemeClr val="tx1"/>
                        </a:solidFill>
                        <a:latin typeface="Brandon Grotesque Regular"/>
                      </a:endParaRPr>
                    </a:p>
                  </a:txBody>
                  <a:tcPr marB="0" anchor="ctr">
                    <a:lnL w="12700" cap="flat" cmpd="sng" algn="ctr">
                      <a:solidFill>
                        <a:srgbClr val="0067AC"/>
                      </a:solidFill>
                      <a:prstDash val="solid"/>
                      <a:round/>
                      <a:headEnd type="none" w="med" len="med"/>
                      <a:tailEnd type="none" w="med" len="med"/>
                    </a:lnL>
                    <a:lnT w="12700" cap="flat" cmpd="sng" algn="ctr">
                      <a:solidFill>
                        <a:srgbClr val="0067AC"/>
                      </a:solidFill>
                      <a:prstDash val="solid"/>
                      <a:round/>
                      <a:headEnd type="none" w="med" len="med"/>
                      <a:tailEnd type="none" w="med" len="med"/>
                    </a:lnT>
                    <a:lnB w="12700" cap="flat" cmpd="sng" algn="ctr">
                      <a:solidFill>
                        <a:srgbClr val="0067AC"/>
                      </a:solidFill>
                      <a:prstDash val="solid"/>
                      <a:round/>
                      <a:headEnd type="none" w="med" len="med"/>
                      <a:tailEnd type="none" w="med" len="med"/>
                    </a:lnB>
                  </a:tcPr>
                </a:tc>
                <a:tc>
                  <a:txBody>
                    <a:bodyPr/>
                    <a:lstStyle/>
                    <a:p>
                      <a:pPr algn="ctr"/>
                      <a:r>
                        <a:rPr lang="en-US" sz="1200" b="0" dirty="0" smtClean="0">
                          <a:solidFill>
                            <a:schemeClr val="tx1"/>
                          </a:solidFill>
                          <a:latin typeface="Brandon Grotesque Regular"/>
                        </a:rPr>
                        <a:t>58%</a:t>
                      </a:r>
                      <a:endParaRPr lang="en-US" sz="1200" b="0" dirty="0">
                        <a:solidFill>
                          <a:schemeClr val="tx1"/>
                        </a:solidFill>
                        <a:latin typeface="Brandon Grotesque Regular"/>
                      </a:endParaRPr>
                    </a:p>
                  </a:txBody>
                  <a:tcPr marB="0" anchor="ctr">
                    <a:lnT w="12700" cap="flat" cmpd="sng" algn="ctr">
                      <a:solidFill>
                        <a:srgbClr val="0067AC"/>
                      </a:solidFill>
                      <a:prstDash val="solid"/>
                      <a:round/>
                      <a:headEnd type="none" w="med" len="med"/>
                      <a:tailEnd type="none" w="med" len="med"/>
                    </a:lnT>
                    <a:lnB w="12700" cap="flat" cmpd="sng" algn="ctr">
                      <a:solidFill>
                        <a:srgbClr val="0067AC"/>
                      </a:solidFill>
                      <a:prstDash val="solid"/>
                      <a:round/>
                      <a:headEnd type="none" w="med" len="med"/>
                      <a:tailEnd type="none" w="med" len="med"/>
                    </a:lnB>
                    <a:noFill/>
                  </a:tcPr>
                </a:tc>
                <a:tc>
                  <a:txBody>
                    <a:bodyPr/>
                    <a:lstStyle/>
                    <a:p>
                      <a:pPr algn="ctr"/>
                      <a:r>
                        <a:rPr lang="en-US" sz="1200" b="1" dirty="0" smtClean="0">
                          <a:solidFill>
                            <a:schemeClr val="bg1"/>
                          </a:solidFill>
                          <a:latin typeface="Brandon Grotesque Regular"/>
                        </a:rPr>
                        <a:t>68%</a:t>
                      </a:r>
                      <a:endParaRPr lang="en-US" sz="1200" b="1" dirty="0">
                        <a:solidFill>
                          <a:schemeClr val="bg1"/>
                        </a:solidFill>
                        <a:latin typeface="Brandon Grotesque Regular"/>
                      </a:endParaRPr>
                    </a:p>
                  </a:txBody>
                  <a:tcPr marB="0" anchor="ctr">
                    <a:lnR w="12700" cap="flat" cmpd="sng" algn="ctr">
                      <a:solidFill>
                        <a:srgbClr val="0067AC"/>
                      </a:solidFill>
                      <a:prstDash val="solid"/>
                      <a:round/>
                      <a:headEnd type="none" w="med" len="med"/>
                      <a:tailEnd type="none" w="med" len="med"/>
                    </a:lnR>
                    <a:lnT w="12700" cap="flat" cmpd="sng" algn="ctr">
                      <a:solidFill>
                        <a:srgbClr val="0067AC"/>
                      </a:solidFill>
                      <a:prstDash val="solid"/>
                      <a:round/>
                      <a:headEnd type="none" w="med" len="med"/>
                      <a:tailEnd type="none" w="med" len="med"/>
                    </a:lnT>
                    <a:lnB w="12700" cap="flat" cmpd="sng" algn="ctr">
                      <a:solidFill>
                        <a:srgbClr val="0067AC"/>
                      </a:solidFill>
                      <a:prstDash val="solid"/>
                      <a:round/>
                      <a:headEnd type="none" w="med" len="med"/>
                      <a:tailEnd type="none" w="med" len="med"/>
                    </a:lnB>
                    <a:solidFill>
                      <a:srgbClr val="00A8CC"/>
                    </a:solidFill>
                  </a:tcPr>
                </a:tc>
                <a:tc>
                  <a:txBody>
                    <a:bodyPr/>
                    <a:lstStyle/>
                    <a:p>
                      <a:pPr marL="0" algn="ctr" defTabSz="457200" rtl="0" eaLnBrk="1" latinLnBrk="0" hangingPunct="1"/>
                      <a:r>
                        <a:rPr lang="en-US" sz="1200" b="1" kern="1200" dirty="0" smtClean="0">
                          <a:solidFill>
                            <a:schemeClr val="bg1"/>
                          </a:solidFill>
                          <a:latin typeface="Brandon Grotesque Regular"/>
                          <a:ea typeface="+mn-ea"/>
                          <a:cs typeface="+mn-cs"/>
                        </a:rPr>
                        <a:t>68%</a:t>
                      </a:r>
                      <a:endParaRPr lang="en-US" sz="1200" b="1" kern="1200" dirty="0">
                        <a:solidFill>
                          <a:schemeClr val="bg1"/>
                        </a:solidFill>
                        <a:latin typeface="Brandon Grotesque Regular"/>
                        <a:ea typeface="+mn-ea"/>
                        <a:cs typeface="+mn-cs"/>
                      </a:endParaRPr>
                    </a:p>
                  </a:txBody>
                  <a:tcPr marB="0" anchor="ctr">
                    <a:lnL w="12700" cap="flat" cmpd="sng" algn="ctr">
                      <a:solidFill>
                        <a:srgbClr val="0067AC"/>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67AC"/>
                      </a:solidFill>
                      <a:prstDash val="solid"/>
                      <a:round/>
                      <a:headEnd type="none" w="med" len="med"/>
                      <a:tailEnd type="none" w="med" len="med"/>
                    </a:lnT>
                    <a:lnB w="12700" cap="flat" cmpd="sng" algn="ctr">
                      <a:solidFill>
                        <a:srgbClr val="0067AC"/>
                      </a:solidFill>
                      <a:prstDash val="solid"/>
                      <a:round/>
                      <a:headEnd type="none" w="med" len="med"/>
                      <a:tailEnd type="none" w="med" len="med"/>
                    </a:lnB>
                    <a:solidFill>
                      <a:srgbClr val="00A8CC"/>
                    </a:solidFill>
                  </a:tcPr>
                </a:tc>
                <a:tc>
                  <a:txBody>
                    <a:bodyPr/>
                    <a:lstStyle/>
                    <a:p>
                      <a:pPr marL="0" algn="ctr" defTabSz="457200" rtl="0" eaLnBrk="1" latinLnBrk="0" hangingPunct="1"/>
                      <a:r>
                        <a:rPr lang="en-US" sz="1200" b="1" kern="1200" dirty="0" smtClean="0">
                          <a:solidFill>
                            <a:schemeClr val="bg1"/>
                          </a:solidFill>
                          <a:latin typeface="Brandon Grotesque Regular"/>
                          <a:ea typeface="+mn-ea"/>
                          <a:cs typeface="+mn-cs"/>
                        </a:rPr>
                        <a:t>63%</a:t>
                      </a:r>
                      <a:endParaRPr lang="en-US" sz="1200" b="1" kern="1200" dirty="0">
                        <a:solidFill>
                          <a:schemeClr val="bg1"/>
                        </a:solidFill>
                        <a:latin typeface="Brandon Grotesque Regular"/>
                        <a:ea typeface="+mn-ea"/>
                        <a:cs typeface="+mn-cs"/>
                      </a:endParaRPr>
                    </a:p>
                  </a:txBody>
                  <a:tcPr marB="0" anchor="ctr">
                    <a:lnL w="12700" cap="flat" cmpd="sng" algn="ctr">
                      <a:solidFill>
                        <a:schemeClr val="tx1"/>
                      </a:solidFill>
                      <a:prstDash val="solid"/>
                      <a:round/>
                      <a:headEnd type="none" w="med" len="med"/>
                      <a:tailEnd type="none" w="med" len="med"/>
                    </a:lnL>
                    <a:lnT w="12700" cap="flat" cmpd="sng" algn="ctr">
                      <a:solidFill>
                        <a:srgbClr val="0067AC"/>
                      </a:solidFill>
                      <a:prstDash val="solid"/>
                      <a:round/>
                      <a:headEnd type="none" w="med" len="med"/>
                      <a:tailEnd type="none" w="med" len="med"/>
                    </a:lnT>
                    <a:lnB w="12700" cap="flat" cmpd="sng" algn="ctr">
                      <a:solidFill>
                        <a:srgbClr val="0067AC"/>
                      </a:solidFill>
                      <a:prstDash val="solid"/>
                      <a:round/>
                      <a:headEnd type="none" w="med" len="med"/>
                      <a:tailEnd type="none" w="med" len="med"/>
                    </a:lnB>
                    <a:solidFill>
                      <a:srgbClr val="00A8CC"/>
                    </a:solidFill>
                  </a:tcPr>
                </a:tc>
                <a:tc>
                  <a:txBody>
                    <a:bodyPr/>
                    <a:lstStyle/>
                    <a:p>
                      <a:pPr algn="ctr"/>
                      <a:r>
                        <a:rPr lang="en-US" sz="1200" b="0" dirty="0" smtClean="0">
                          <a:solidFill>
                            <a:schemeClr val="tx1"/>
                          </a:solidFill>
                          <a:latin typeface="Brandon Grotesque Regular"/>
                        </a:rPr>
                        <a:t>56%</a:t>
                      </a:r>
                      <a:endParaRPr lang="en-US" sz="1200" b="0" dirty="0">
                        <a:solidFill>
                          <a:schemeClr val="tx1"/>
                        </a:solidFill>
                        <a:latin typeface="Brandon Grotesque Regular"/>
                      </a:endParaRPr>
                    </a:p>
                  </a:txBody>
                  <a:tcPr marB="0" anchor="ctr">
                    <a:lnR w="12700" cap="flat" cmpd="sng" algn="ctr">
                      <a:solidFill>
                        <a:srgbClr val="0067AC"/>
                      </a:solidFill>
                      <a:prstDash val="solid"/>
                      <a:round/>
                      <a:headEnd type="none" w="med" len="med"/>
                      <a:tailEnd type="none" w="med" len="med"/>
                    </a:lnR>
                    <a:lnT w="12700" cap="flat" cmpd="sng" algn="ctr">
                      <a:solidFill>
                        <a:srgbClr val="0067AC"/>
                      </a:solidFill>
                      <a:prstDash val="solid"/>
                      <a:round/>
                      <a:headEnd type="none" w="med" len="med"/>
                      <a:tailEnd type="none" w="med" len="med"/>
                    </a:lnT>
                    <a:lnB w="12700" cap="flat" cmpd="sng" algn="ctr">
                      <a:solidFill>
                        <a:srgbClr val="0067AC"/>
                      </a:solidFill>
                      <a:prstDash val="solid"/>
                      <a:round/>
                      <a:headEnd type="none" w="med" len="med"/>
                      <a:tailEnd type="none" w="med" len="med"/>
                    </a:lnB>
                  </a:tcPr>
                </a:tc>
                <a:extLst>
                  <a:ext uri="{0D108BD9-81ED-4DB2-BD59-A6C34878D82A}">
                    <a16:rowId xmlns:a16="http://schemas.microsoft.com/office/drawing/2014/main" xmlns="" val="3201431643"/>
                  </a:ext>
                </a:extLst>
              </a:tr>
              <a:tr h="0">
                <a:tc>
                  <a:txBody>
                    <a:bodyPr/>
                    <a:lstStyle/>
                    <a:p>
                      <a:pPr marL="0" marR="0">
                        <a:spcBef>
                          <a:spcPts val="0"/>
                        </a:spcBef>
                        <a:spcAft>
                          <a:spcPts val="0"/>
                        </a:spcAft>
                      </a:pPr>
                      <a:r>
                        <a:rPr lang="en-US" sz="1200" dirty="0" smtClean="0">
                          <a:effectLst/>
                          <a:latin typeface="Brandon Grotesque Regular"/>
                          <a:ea typeface="Times New Roman" panose="02020603050405020304" pitchFamily="18" charset="0"/>
                          <a:cs typeface="Times New Roman" panose="02020603050405020304" pitchFamily="18" charset="0"/>
                        </a:rPr>
                        <a:t>The </a:t>
                      </a:r>
                      <a:r>
                        <a:rPr lang="en-US" sz="1200" dirty="0">
                          <a:effectLst/>
                          <a:latin typeface="Brandon Grotesque Regular"/>
                          <a:ea typeface="Times New Roman" panose="02020603050405020304" pitchFamily="18" charset="0"/>
                          <a:cs typeface="Times New Roman" panose="02020603050405020304" pitchFamily="18" charset="0"/>
                        </a:rPr>
                        <a:t>test could be used to deny coverage for a treatment I want</a:t>
                      </a:r>
                      <a:endParaRPr lang="en-US" sz="1600" dirty="0">
                        <a:effectLst/>
                        <a:latin typeface="Brandon Grotesque Regular"/>
                        <a:ea typeface="Calibri" panose="020F0502020204030204" pitchFamily="34" charset="0"/>
                        <a:cs typeface="Times New Roman" panose="02020603050405020304" pitchFamily="18" charset="0"/>
                      </a:endParaRPr>
                    </a:p>
                  </a:txBody>
                  <a:tcPr marL="68580" marR="68580" marT="91440" marB="91440">
                    <a:lnL w="12700" cap="flat" cmpd="sng" algn="ctr">
                      <a:solidFill>
                        <a:srgbClr val="0067AC"/>
                      </a:solidFill>
                      <a:prstDash val="solid"/>
                      <a:round/>
                      <a:headEnd type="none" w="med" len="med"/>
                      <a:tailEnd type="none" w="med" len="med"/>
                    </a:lnL>
                    <a:lnR w="12700" cap="flat" cmpd="sng" algn="ctr">
                      <a:solidFill>
                        <a:srgbClr val="0067AC"/>
                      </a:solidFill>
                      <a:prstDash val="solid"/>
                      <a:round/>
                      <a:headEnd type="none" w="med" len="med"/>
                      <a:tailEnd type="none" w="med" len="med"/>
                    </a:lnR>
                    <a:lnT w="12700" cap="flat" cmpd="sng" algn="ctr">
                      <a:solidFill>
                        <a:srgbClr val="0067AC"/>
                      </a:solidFill>
                      <a:prstDash val="solid"/>
                      <a:round/>
                      <a:headEnd type="none" w="med" len="med"/>
                      <a:tailEnd type="none" w="med" len="med"/>
                    </a:lnT>
                    <a:lnB w="12700" cap="flat" cmpd="sng" algn="ctr">
                      <a:solidFill>
                        <a:srgbClr val="0067AC"/>
                      </a:solidFill>
                      <a:prstDash val="solid"/>
                      <a:round/>
                      <a:headEnd type="none" w="med" len="med"/>
                      <a:tailEnd type="none" w="med" len="med"/>
                    </a:lnB>
                    <a:noFill/>
                  </a:tcPr>
                </a:tc>
                <a:tc>
                  <a:txBody>
                    <a:bodyPr/>
                    <a:lstStyle/>
                    <a:p>
                      <a:pPr marL="0" marR="0" algn="ctr" defTabSz="457200" rtl="0" eaLnBrk="1" latinLnBrk="0" hangingPunct="1">
                        <a:spcBef>
                          <a:spcPts val="0"/>
                        </a:spcBef>
                        <a:spcAft>
                          <a:spcPts val="0"/>
                        </a:spcAft>
                      </a:pPr>
                      <a:r>
                        <a:rPr lang="en-US" sz="1200" kern="1200" dirty="0" smtClean="0">
                          <a:solidFill>
                            <a:schemeClr val="tx1"/>
                          </a:solidFill>
                          <a:latin typeface="Brandon Grotesque Regular"/>
                          <a:ea typeface="+mn-ea"/>
                          <a:cs typeface="+mn-cs"/>
                        </a:rPr>
                        <a:t>52%</a:t>
                      </a:r>
                      <a:endParaRPr lang="en-US" sz="1200" kern="1200" dirty="0">
                        <a:solidFill>
                          <a:schemeClr val="tx1"/>
                        </a:solidFill>
                        <a:latin typeface="Brandon Grotesque Regular"/>
                        <a:ea typeface="+mn-ea"/>
                        <a:cs typeface="+mn-cs"/>
                      </a:endParaRPr>
                    </a:p>
                  </a:txBody>
                  <a:tcPr marL="68580" marR="68580" marT="0" marB="0" anchor="ctr">
                    <a:lnL w="12700" cap="flat" cmpd="sng" algn="ctr">
                      <a:solidFill>
                        <a:srgbClr val="0067AC"/>
                      </a:solidFill>
                      <a:prstDash val="solid"/>
                      <a:round/>
                      <a:headEnd type="none" w="med" len="med"/>
                      <a:tailEnd type="none" w="med" len="med"/>
                    </a:lnL>
                    <a:lnR w="12700" cap="flat" cmpd="sng" algn="ctr">
                      <a:solidFill>
                        <a:srgbClr val="0067AC"/>
                      </a:solidFill>
                      <a:prstDash val="solid"/>
                      <a:round/>
                      <a:headEnd type="none" w="med" len="med"/>
                      <a:tailEnd type="none" w="med" len="med"/>
                    </a:lnR>
                    <a:lnT w="12700" cap="flat" cmpd="sng" algn="ctr">
                      <a:solidFill>
                        <a:srgbClr val="0067AC"/>
                      </a:solidFill>
                      <a:prstDash val="solid"/>
                      <a:round/>
                      <a:headEnd type="none" w="med" len="med"/>
                      <a:tailEnd type="none" w="med" len="med"/>
                    </a:lnT>
                    <a:lnB w="12700" cap="flat" cmpd="sng" algn="ctr">
                      <a:solidFill>
                        <a:srgbClr val="0067AC"/>
                      </a:solidFill>
                      <a:prstDash val="solid"/>
                      <a:round/>
                      <a:headEnd type="none" w="med" len="med"/>
                      <a:tailEnd type="none" w="med" len="med"/>
                    </a:lnB>
                  </a:tcPr>
                </a:tc>
                <a:tc>
                  <a:txBody>
                    <a:bodyPr/>
                    <a:lstStyle/>
                    <a:p>
                      <a:pPr algn="ctr"/>
                      <a:r>
                        <a:rPr lang="en-US" sz="1200" b="0" dirty="0" smtClean="0">
                          <a:solidFill>
                            <a:schemeClr val="tx1"/>
                          </a:solidFill>
                          <a:latin typeface="Brandon Grotesque Regular"/>
                        </a:rPr>
                        <a:t>48%</a:t>
                      </a:r>
                      <a:endParaRPr lang="en-US" sz="1200" b="0" dirty="0">
                        <a:solidFill>
                          <a:schemeClr val="tx1"/>
                        </a:solidFill>
                        <a:latin typeface="Brandon Grotesque Regular"/>
                      </a:endParaRPr>
                    </a:p>
                  </a:txBody>
                  <a:tcPr marB="0" anchor="ctr">
                    <a:lnL w="12700" cap="flat" cmpd="sng" algn="ctr">
                      <a:solidFill>
                        <a:srgbClr val="0067AC"/>
                      </a:solidFill>
                      <a:prstDash val="solid"/>
                      <a:round/>
                      <a:headEnd type="none" w="med" len="med"/>
                      <a:tailEnd type="none" w="med" len="med"/>
                    </a:lnL>
                    <a:lnT w="12700" cap="flat" cmpd="sng" algn="ctr">
                      <a:solidFill>
                        <a:srgbClr val="0067AC"/>
                      </a:solidFill>
                      <a:prstDash val="solid"/>
                      <a:round/>
                      <a:headEnd type="none" w="med" len="med"/>
                      <a:tailEnd type="none" w="med" len="med"/>
                    </a:lnT>
                    <a:lnB w="12700" cap="flat" cmpd="sng" algn="ctr">
                      <a:solidFill>
                        <a:srgbClr val="0067AC"/>
                      </a:solidFill>
                      <a:prstDash val="solid"/>
                      <a:round/>
                      <a:headEnd type="none" w="med" len="med"/>
                      <a:tailEnd type="none" w="med" len="med"/>
                    </a:lnB>
                  </a:tcPr>
                </a:tc>
                <a:tc>
                  <a:txBody>
                    <a:bodyPr/>
                    <a:lstStyle/>
                    <a:p>
                      <a:pPr algn="ctr"/>
                      <a:r>
                        <a:rPr lang="en-US" sz="1200" b="0" dirty="0" smtClean="0">
                          <a:solidFill>
                            <a:schemeClr val="tx1"/>
                          </a:solidFill>
                          <a:latin typeface="Brandon Grotesque Regular"/>
                        </a:rPr>
                        <a:t>53%</a:t>
                      </a:r>
                      <a:endParaRPr lang="en-US" sz="1200" b="0" dirty="0">
                        <a:solidFill>
                          <a:schemeClr val="tx1"/>
                        </a:solidFill>
                        <a:latin typeface="Brandon Grotesque Regular"/>
                      </a:endParaRPr>
                    </a:p>
                  </a:txBody>
                  <a:tcPr marB="0" anchor="ctr">
                    <a:lnT w="12700" cap="flat" cmpd="sng" algn="ctr">
                      <a:solidFill>
                        <a:srgbClr val="0067AC"/>
                      </a:solidFill>
                      <a:prstDash val="solid"/>
                      <a:round/>
                      <a:headEnd type="none" w="med" len="med"/>
                      <a:tailEnd type="none" w="med" len="med"/>
                    </a:lnT>
                    <a:lnB w="12700" cap="flat" cmpd="sng" algn="ctr">
                      <a:solidFill>
                        <a:srgbClr val="0067AC"/>
                      </a:solidFill>
                      <a:prstDash val="solid"/>
                      <a:round/>
                      <a:headEnd type="none" w="med" len="med"/>
                      <a:tailEnd type="none" w="med" len="med"/>
                    </a:lnB>
                    <a:noFill/>
                  </a:tcPr>
                </a:tc>
                <a:tc>
                  <a:txBody>
                    <a:bodyPr/>
                    <a:lstStyle/>
                    <a:p>
                      <a:pPr algn="ctr"/>
                      <a:r>
                        <a:rPr lang="en-US" sz="1200" b="1" dirty="0" smtClean="0">
                          <a:solidFill>
                            <a:schemeClr val="bg1"/>
                          </a:solidFill>
                          <a:latin typeface="Brandon Grotesque Regular"/>
                        </a:rPr>
                        <a:t>58%</a:t>
                      </a:r>
                      <a:endParaRPr lang="en-US" sz="1200" b="1" dirty="0">
                        <a:solidFill>
                          <a:schemeClr val="bg1"/>
                        </a:solidFill>
                        <a:latin typeface="Brandon Grotesque Regular"/>
                      </a:endParaRPr>
                    </a:p>
                  </a:txBody>
                  <a:tcPr marB="0" anchor="ctr">
                    <a:lnR w="12700" cap="flat" cmpd="sng" algn="ctr">
                      <a:solidFill>
                        <a:srgbClr val="0067AC"/>
                      </a:solidFill>
                      <a:prstDash val="solid"/>
                      <a:round/>
                      <a:headEnd type="none" w="med" len="med"/>
                      <a:tailEnd type="none" w="med" len="med"/>
                    </a:lnR>
                    <a:lnT w="12700" cap="flat" cmpd="sng" algn="ctr">
                      <a:solidFill>
                        <a:srgbClr val="0067AC"/>
                      </a:solidFill>
                      <a:prstDash val="solid"/>
                      <a:round/>
                      <a:headEnd type="none" w="med" len="med"/>
                      <a:tailEnd type="none" w="med" len="med"/>
                    </a:lnT>
                    <a:lnB w="12700" cap="flat" cmpd="sng" algn="ctr">
                      <a:solidFill>
                        <a:srgbClr val="0067AC"/>
                      </a:solidFill>
                      <a:prstDash val="solid"/>
                      <a:round/>
                      <a:headEnd type="none" w="med" len="med"/>
                      <a:tailEnd type="none" w="med" len="med"/>
                    </a:lnB>
                    <a:solidFill>
                      <a:srgbClr val="00A8CC"/>
                    </a:solidFill>
                  </a:tcPr>
                </a:tc>
                <a:tc>
                  <a:txBody>
                    <a:bodyPr/>
                    <a:lstStyle/>
                    <a:p>
                      <a:pPr algn="ctr"/>
                      <a:r>
                        <a:rPr lang="en-US" sz="1200" b="0" baseline="0" dirty="0" smtClean="0">
                          <a:solidFill>
                            <a:schemeClr val="bg1"/>
                          </a:solidFill>
                          <a:latin typeface="Brandon Grotesque Regular"/>
                        </a:rPr>
                        <a:t>55%</a:t>
                      </a:r>
                      <a:endParaRPr lang="en-US" sz="1200" b="0" baseline="0" dirty="0">
                        <a:solidFill>
                          <a:schemeClr val="bg1"/>
                        </a:solidFill>
                        <a:latin typeface="Brandon Grotesque Regular"/>
                      </a:endParaRPr>
                    </a:p>
                  </a:txBody>
                  <a:tcPr marB="0" anchor="ctr">
                    <a:lnL w="12700" cap="flat" cmpd="sng" algn="ctr">
                      <a:solidFill>
                        <a:srgbClr val="0067AC"/>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67AC"/>
                      </a:solidFill>
                      <a:prstDash val="solid"/>
                      <a:round/>
                      <a:headEnd type="none" w="med" len="med"/>
                      <a:tailEnd type="none" w="med" len="med"/>
                    </a:lnT>
                    <a:lnB w="12700" cap="flat" cmpd="sng" algn="ctr">
                      <a:solidFill>
                        <a:srgbClr val="0067AC"/>
                      </a:solidFill>
                      <a:prstDash val="solid"/>
                      <a:round/>
                      <a:headEnd type="none" w="med" len="med"/>
                      <a:tailEnd type="none" w="med" len="med"/>
                    </a:lnB>
                    <a:solidFill>
                      <a:schemeClr val="accent1"/>
                    </a:solidFill>
                  </a:tcPr>
                </a:tc>
                <a:tc>
                  <a:txBody>
                    <a:bodyPr/>
                    <a:lstStyle/>
                    <a:p>
                      <a:pPr marL="0" algn="ctr" defTabSz="457200" rtl="0" eaLnBrk="1" latinLnBrk="0" hangingPunct="1"/>
                      <a:r>
                        <a:rPr lang="en-US" sz="1200" b="1" kern="1200" dirty="0" smtClean="0">
                          <a:solidFill>
                            <a:schemeClr val="bg1"/>
                          </a:solidFill>
                          <a:latin typeface="Brandon Grotesque Regular"/>
                          <a:ea typeface="+mn-ea"/>
                          <a:cs typeface="+mn-cs"/>
                        </a:rPr>
                        <a:t>57%</a:t>
                      </a:r>
                      <a:endParaRPr lang="en-US" sz="1200" b="1" kern="1200" dirty="0">
                        <a:solidFill>
                          <a:schemeClr val="bg1"/>
                        </a:solidFill>
                        <a:latin typeface="Brandon Grotesque Regular"/>
                        <a:ea typeface="+mn-ea"/>
                        <a:cs typeface="+mn-cs"/>
                      </a:endParaRPr>
                    </a:p>
                  </a:txBody>
                  <a:tcPr marB="0" anchor="ctr">
                    <a:lnL w="12700" cap="flat" cmpd="sng" algn="ctr">
                      <a:solidFill>
                        <a:schemeClr val="tx1"/>
                      </a:solidFill>
                      <a:prstDash val="solid"/>
                      <a:round/>
                      <a:headEnd type="none" w="med" len="med"/>
                      <a:tailEnd type="none" w="med" len="med"/>
                    </a:lnL>
                    <a:lnT w="12700" cap="flat" cmpd="sng" algn="ctr">
                      <a:solidFill>
                        <a:srgbClr val="0067AC"/>
                      </a:solidFill>
                      <a:prstDash val="solid"/>
                      <a:round/>
                      <a:headEnd type="none" w="med" len="med"/>
                      <a:tailEnd type="none" w="med" len="med"/>
                    </a:lnT>
                    <a:lnB w="12700" cap="flat" cmpd="sng" algn="ctr">
                      <a:solidFill>
                        <a:srgbClr val="0067AC"/>
                      </a:solidFill>
                      <a:prstDash val="solid"/>
                      <a:round/>
                      <a:headEnd type="none" w="med" len="med"/>
                      <a:tailEnd type="none" w="med" len="med"/>
                    </a:lnB>
                    <a:solidFill>
                      <a:srgbClr val="00A8CC"/>
                    </a:solidFill>
                  </a:tcPr>
                </a:tc>
                <a:tc>
                  <a:txBody>
                    <a:bodyPr/>
                    <a:lstStyle/>
                    <a:p>
                      <a:pPr algn="ctr"/>
                      <a:r>
                        <a:rPr lang="en-US" sz="1200" b="0" dirty="0" smtClean="0">
                          <a:solidFill>
                            <a:schemeClr val="tx1"/>
                          </a:solidFill>
                          <a:latin typeface="Brandon Grotesque Regular"/>
                        </a:rPr>
                        <a:t>48%</a:t>
                      </a:r>
                      <a:endParaRPr lang="en-US" sz="1200" b="0" dirty="0">
                        <a:solidFill>
                          <a:schemeClr val="tx1"/>
                        </a:solidFill>
                        <a:latin typeface="Brandon Grotesque Regular"/>
                      </a:endParaRPr>
                    </a:p>
                  </a:txBody>
                  <a:tcPr marB="0" anchor="ctr">
                    <a:lnR w="12700" cap="flat" cmpd="sng" algn="ctr">
                      <a:solidFill>
                        <a:srgbClr val="0067AC"/>
                      </a:solidFill>
                      <a:prstDash val="solid"/>
                      <a:round/>
                      <a:headEnd type="none" w="med" len="med"/>
                      <a:tailEnd type="none" w="med" len="med"/>
                    </a:lnR>
                    <a:lnT w="12700" cap="flat" cmpd="sng" algn="ctr">
                      <a:solidFill>
                        <a:srgbClr val="0067AC"/>
                      </a:solidFill>
                      <a:prstDash val="solid"/>
                      <a:round/>
                      <a:headEnd type="none" w="med" len="med"/>
                      <a:tailEnd type="none" w="med" len="med"/>
                    </a:lnT>
                    <a:lnB w="12700" cap="flat" cmpd="sng" algn="ctr">
                      <a:solidFill>
                        <a:srgbClr val="0067AC"/>
                      </a:solidFill>
                      <a:prstDash val="solid"/>
                      <a:round/>
                      <a:headEnd type="none" w="med" len="med"/>
                      <a:tailEnd type="none" w="med" len="med"/>
                    </a:lnB>
                    <a:noFill/>
                  </a:tcPr>
                </a:tc>
                <a:extLst>
                  <a:ext uri="{0D108BD9-81ED-4DB2-BD59-A6C34878D82A}">
                    <a16:rowId xmlns:a16="http://schemas.microsoft.com/office/drawing/2014/main" xmlns="" val="2773559259"/>
                  </a:ext>
                </a:extLst>
              </a:tr>
              <a:tr h="0">
                <a:tc>
                  <a:txBody>
                    <a:bodyPr/>
                    <a:lstStyle/>
                    <a:p>
                      <a:pPr marL="0" marR="0">
                        <a:spcBef>
                          <a:spcPts val="0"/>
                        </a:spcBef>
                        <a:spcAft>
                          <a:spcPts val="0"/>
                        </a:spcAft>
                      </a:pPr>
                      <a:r>
                        <a:rPr lang="en-US" sz="1200" dirty="0" smtClean="0">
                          <a:effectLst/>
                          <a:latin typeface="Brandon Grotesque Regular"/>
                          <a:ea typeface="Times New Roman" panose="02020603050405020304" pitchFamily="18" charset="0"/>
                          <a:cs typeface="Times New Roman" panose="02020603050405020304" pitchFamily="18" charset="0"/>
                        </a:rPr>
                        <a:t>Information </a:t>
                      </a:r>
                      <a:r>
                        <a:rPr lang="en-US" sz="1200" dirty="0">
                          <a:effectLst/>
                          <a:latin typeface="Brandon Grotesque Regular"/>
                          <a:ea typeface="Times New Roman" panose="02020603050405020304" pitchFamily="18" charset="0"/>
                          <a:cs typeface="Times New Roman" panose="02020603050405020304" pitchFamily="18" charset="0"/>
                        </a:rPr>
                        <a:t>about my risk for developing a disease in the future could be used to deny long-term care or life insurance that I need</a:t>
                      </a:r>
                      <a:endParaRPr lang="en-US" sz="1600" dirty="0">
                        <a:effectLst/>
                        <a:latin typeface="Brandon Grotesque Regular"/>
                        <a:ea typeface="Calibri" panose="020F0502020204030204" pitchFamily="34" charset="0"/>
                        <a:cs typeface="Times New Roman" panose="02020603050405020304" pitchFamily="18" charset="0"/>
                      </a:endParaRPr>
                    </a:p>
                  </a:txBody>
                  <a:tcPr marL="68580" marR="68580" marT="91440" marB="91440">
                    <a:lnL w="12700" cap="flat" cmpd="sng" algn="ctr">
                      <a:solidFill>
                        <a:srgbClr val="0067AC"/>
                      </a:solidFill>
                      <a:prstDash val="solid"/>
                      <a:round/>
                      <a:headEnd type="none" w="med" len="med"/>
                      <a:tailEnd type="none" w="med" len="med"/>
                    </a:lnL>
                    <a:lnR w="12700" cap="flat" cmpd="sng" algn="ctr">
                      <a:solidFill>
                        <a:srgbClr val="0067AC"/>
                      </a:solidFill>
                      <a:prstDash val="solid"/>
                      <a:round/>
                      <a:headEnd type="none" w="med" len="med"/>
                      <a:tailEnd type="none" w="med" len="med"/>
                    </a:lnR>
                    <a:lnT w="12700" cap="flat" cmpd="sng" algn="ctr">
                      <a:solidFill>
                        <a:srgbClr val="0067AC"/>
                      </a:solidFill>
                      <a:prstDash val="solid"/>
                      <a:round/>
                      <a:headEnd type="none" w="med" len="med"/>
                      <a:tailEnd type="none" w="med" len="med"/>
                    </a:lnT>
                    <a:lnB w="12700" cap="flat" cmpd="sng" algn="ctr">
                      <a:solidFill>
                        <a:srgbClr val="0067AC"/>
                      </a:solidFill>
                      <a:prstDash val="solid"/>
                      <a:round/>
                      <a:headEnd type="none" w="med" len="med"/>
                      <a:tailEnd type="none" w="med" len="med"/>
                    </a:lnB>
                    <a:noFill/>
                  </a:tcPr>
                </a:tc>
                <a:tc>
                  <a:txBody>
                    <a:bodyPr/>
                    <a:lstStyle/>
                    <a:p>
                      <a:pPr marL="0" marR="0" algn="ctr" defTabSz="457200" rtl="0" eaLnBrk="1" latinLnBrk="0" hangingPunct="1">
                        <a:spcBef>
                          <a:spcPts val="0"/>
                        </a:spcBef>
                        <a:spcAft>
                          <a:spcPts val="0"/>
                        </a:spcAft>
                      </a:pPr>
                      <a:r>
                        <a:rPr lang="en-US" sz="1200" kern="1200" dirty="0" smtClean="0">
                          <a:solidFill>
                            <a:schemeClr val="tx1"/>
                          </a:solidFill>
                          <a:latin typeface="Brandon Grotesque Regular"/>
                          <a:ea typeface="+mn-ea"/>
                          <a:cs typeface="+mn-cs"/>
                        </a:rPr>
                        <a:t>51%</a:t>
                      </a:r>
                      <a:endParaRPr lang="en-US" sz="1200" kern="1200" dirty="0">
                        <a:solidFill>
                          <a:schemeClr val="tx1"/>
                        </a:solidFill>
                        <a:latin typeface="Brandon Grotesque Regular"/>
                        <a:ea typeface="+mn-ea"/>
                        <a:cs typeface="+mn-cs"/>
                      </a:endParaRPr>
                    </a:p>
                  </a:txBody>
                  <a:tcPr marL="68580" marR="68580" marT="0" marB="0" anchor="ctr">
                    <a:lnL w="12700" cap="flat" cmpd="sng" algn="ctr">
                      <a:solidFill>
                        <a:srgbClr val="0067AC"/>
                      </a:solidFill>
                      <a:prstDash val="solid"/>
                      <a:round/>
                      <a:headEnd type="none" w="med" len="med"/>
                      <a:tailEnd type="none" w="med" len="med"/>
                    </a:lnL>
                    <a:lnR w="12700" cap="flat" cmpd="sng" algn="ctr">
                      <a:solidFill>
                        <a:srgbClr val="0067AC"/>
                      </a:solidFill>
                      <a:prstDash val="solid"/>
                      <a:round/>
                      <a:headEnd type="none" w="med" len="med"/>
                      <a:tailEnd type="none" w="med" len="med"/>
                    </a:lnR>
                    <a:lnT w="12700" cap="flat" cmpd="sng" algn="ctr">
                      <a:solidFill>
                        <a:srgbClr val="0067AC"/>
                      </a:solidFill>
                      <a:prstDash val="solid"/>
                      <a:round/>
                      <a:headEnd type="none" w="med" len="med"/>
                      <a:tailEnd type="none" w="med" len="med"/>
                    </a:lnT>
                    <a:lnB w="12700" cap="flat" cmpd="sng" algn="ctr">
                      <a:solidFill>
                        <a:srgbClr val="0067AC"/>
                      </a:solidFill>
                      <a:prstDash val="solid"/>
                      <a:round/>
                      <a:headEnd type="none" w="med" len="med"/>
                      <a:tailEnd type="none" w="med" len="med"/>
                    </a:lnB>
                  </a:tcPr>
                </a:tc>
                <a:tc>
                  <a:txBody>
                    <a:bodyPr/>
                    <a:lstStyle/>
                    <a:p>
                      <a:pPr algn="ctr"/>
                      <a:r>
                        <a:rPr lang="en-US" sz="1200" b="0" dirty="0" smtClean="0">
                          <a:solidFill>
                            <a:schemeClr val="tx1"/>
                          </a:solidFill>
                          <a:latin typeface="Brandon Grotesque Regular"/>
                        </a:rPr>
                        <a:t>47%</a:t>
                      </a:r>
                      <a:endParaRPr lang="en-US" sz="1200" b="0" dirty="0">
                        <a:solidFill>
                          <a:schemeClr val="tx1"/>
                        </a:solidFill>
                        <a:latin typeface="Brandon Grotesque Regular"/>
                      </a:endParaRPr>
                    </a:p>
                  </a:txBody>
                  <a:tcPr marB="0" anchor="ctr">
                    <a:lnL w="12700" cap="flat" cmpd="sng" algn="ctr">
                      <a:solidFill>
                        <a:srgbClr val="0067AC"/>
                      </a:solidFill>
                      <a:prstDash val="solid"/>
                      <a:round/>
                      <a:headEnd type="none" w="med" len="med"/>
                      <a:tailEnd type="none" w="med" len="med"/>
                    </a:lnL>
                    <a:lnT w="12700" cap="flat" cmpd="sng" algn="ctr">
                      <a:solidFill>
                        <a:srgbClr val="0067AC"/>
                      </a:solidFill>
                      <a:prstDash val="solid"/>
                      <a:round/>
                      <a:headEnd type="none" w="med" len="med"/>
                      <a:tailEnd type="none" w="med" len="med"/>
                    </a:lnT>
                    <a:lnB w="12700" cap="flat" cmpd="sng" algn="ctr">
                      <a:solidFill>
                        <a:srgbClr val="0067AC"/>
                      </a:solidFill>
                      <a:prstDash val="solid"/>
                      <a:round/>
                      <a:headEnd type="none" w="med" len="med"/>
                      <a:tailEnd type="none" w="med" len="med"/>
                    </a:lnB>
                    <a:noFill/>
                  </a:tcPr>
                </a:tc>
                <a:tc>
                  <a:txBody>
                    <a:bodyPr/>
                    <a:lstStyle/>
                    <a:p>
                      <a:pPr algn="ctr"/>
                      <a:r>
                        <a:rPr lang="en-US" sz="1200" b="0" dirty="0" smtClean="0">
                          <a:solidFill>
                            <a:schemeClr val="tx1"/>
                          </a:solidFill>
                          <a:latin typeface="Brandon Grotesque Regular"/>
                        </a:rPr>
                        <a:t>50%</a:t>
                      </a:r>
                      <a:endParaRPr lang="en-US" sz="1200" b="0" dirty="0">
                        <a:solidFill>
                          <a:schemeClr val="tx1"/>
                        </a:solidFill>
                        <a:latin typeface="Brandon Grotesque Regular"/>
                      </a:endParaRPr>
                    </a:p>
                  </a:txBody>
                  <a:tcPr marB="0" anchor="ctr">
                    <a:lnT w="12700" cap="flat" cmpd="sng" algn="ctr">
                      <a:solidFill>
                        <a:srgbClr val="0067AC"/>
                      </a:solidFill>
                      <a:prstDash val="solid"/>
                      <a:round/>
                      <a:headEnd type="none" w="med" len="med"/>
                      <a:tailEnd type="none" w="med" len="med"/>
                    </a:lnT>
                    <a:lnB w="12700" cap="flat" cmpd="sng" algn="ctr">
                      <a:solidFill>
                        <a:srgbClr val="0067AC"/>
                      </a:solidFill>
                      <a:prstDash val="solid"/>
                      <a:round/>
                      <a:headEnd type="none" w="med" len="med"/>
                      <a:tailEnd type="none" w="med" len="med"/>
                    </a:lnB>
                  </a:tcPr>
                </a:tc>
                <a:tc>
                  <a:txBody>
                    <a:bodyPr/>
                    <a:lstStyle/>
                    <a:p>
                      <a:pPr algn="ctr"/>
                      <a:r>
                        <a:rPr lang="en-US" sz="1200" b="1" dirty="0" smtClean="0">
                          <a:solidFill>
                            <a:schemeClr val="bg1"/>
                          </a:solidFill>
                          <a:latin typeface="Brandon Grotesque Regular"/>
                        </a:rPr>
                        <a:t>58%</a:t>
                      </a:r>
                      <a:endParaRPr lang="en-US" sz="1200" b="1" dirty="0">
                        <a:solidFill>
                          <a:schemeClr val="bg1"/>
                        </a:solidFill>
                        <a:latin typeface="Brandon Grotesque Regular"/>
                      </a:endParaRPr>
                    </a:p>
                  </a:txBody>
                  <a:tcPr marB="0" anchor="ctr">
                    <a:lnR w="12700" cap="flat" cmpd="sng" algn="ctr">
                      <a:solidFill>
                        <a:srgbClr val="0067AC"/>
                      </a:solidFill>
                      <a:prstDash val="solid"/>
                      <a:round/>
                      <a:headEnd type="none" w="med" len="med"/>
                      <a:tailEnd type="none" w="med" len="med"/>
                    </a:lnR>
                    <a:lnT w="12700" cap="flat" cmpd="sng" algn="ctr">
                      <a:solidFill>
                        <a:srgbClr val="0067AC"/>
                      </a:solidFill>
                      <a:prstDash val="solid"/>
                      <a:round/>
                      <a:headEnd type="none" w="med" len="med"/>
                      <a:tailEnd type="none" w="med" len="med"/>
                    </a:lnT>
                    <a:lnB w="12700" cap="flat" cmpd="sng" algn="ctr">
                      <a:solidFill>
                        <a:srgbClr val="0067AC"/>
                      </a:solidFill>
                      <a:prstDash val="solid"/>
                      <a:round/>
                      <a:headEnd type="none" w="med" len="med"/>
                      <a:tailEnd type="none" w="med" len="med"/>
                    </a:lnB>
                    <a:solidFill>
                      <a:srgbClr val="00A8CC"/>
                    </a:solidFill>
                  </a:tcPr>
                </a:tc>
                <a:tc>
                  <a:txBody>
                    <a:bodyPr/>
                    <a:lstStyle/>
                    <a:p>
                      <a:pPr algn="ctr"/>
                      <a:r>
                        <a:rPr lang="en-US" sz="1200" b="0" dirty="0" smtClean="0">
                          <a:solidFill>
                            <a:schemeClr val="tx1"/>
                          </a:solidFill>
                          <a:latin typeface="Brandon Grotesque Regular"/>
                        </a:rPr>
                        <a:t>53%</a:t>
                      </a:r>
                      <a:endParaRPr lang="en-US" sz="1200" b="0" dirty="0">
                        <a:solidFill>
                          <a:schemeClr val="tx1"/>
                        </a:solidFill>
                        <a:latin typeface="Brandon Grotesque Regular"/>
                      </a:endParaRPr>
                    </a:p>
                  </a:txBody>
                  <a:tcPr marB="0" anchor="ctr">
                    <a:lnL w="12700" cap="flat" cmpd="sng" algn="ctr">
                      <a:solidFill>
                        <a:srgbClr val="0067AC"/>
                      </a:solidFill>
                      <a:prstDash val="solid"/>
                      <a:round/>
                      <a:headEnd type="none" w="med" len="med"/>
                      <a:tailEnd type="none" w="med" len="med"/>
                    </a:lnL>
                    <a:lnT w="12700" cap="flat" cmpd="sng" algn="ctr">
                      <a:solidFill>
                        <a:srgbClr val="0067AC"/>
                      </a:solidFill>
                      <a:prstDash val="solid"/>
                      <a:round/>
                      <a:headEnd type="none" w="med" len="med"/>
                      <a:tailEnd type="none" w="med" len="med"/>
                    </a:lnT>
                    <a:lnB w="12700" cap="flat" cmpd="sng" algn="ctr">
                      <a:solidFill>
                        <a:srgbClr val="0067AC"/>
                      </a:solidFill>
                      <a:prstDash val="solid"/>
                      <a:round/>
                      <a:headEnd type="none" w="med" len="med"/>
                      <a:tailEnd type="none" w="med" len="med"/>
                    </a:lnB>
                  </a:tcPr>
                </a:tc>
                <a:tc>
                  <a:txBody>
                    <a:bodyPr/>
                    <a:lstStyle/>
                    <a:p>
                      <a:pPr marL="0" algn="ctr" defTabSz="457200" rtl="0" eaLnBrk="1" latinLnBrk="0" hangingPunct="1"/>
                      <a:r>
                        <a:rPr lang="en-US" sz="1200" b="1" kern="1200" dirty="0" smtClean="0">
                          <a:solidFill>
                            <a:schemeClr val="bg1"/>
                          </a:solidFill>
                          <a:latin typeface="Brandon Grotesque Regular"/>
                          <a:ea typeface="+mn-ea"/>
                          <a:cs typeface="+mn-cs"/>
                        </a:rPr>
                        <a:t>55%</a:t>
                      </a:r>
                      <a:endParaRPr lang="en-US" sz="1200" b="1" kern="1200" dirty="0">
                        <a:solidFill>
                          <a:schemeClr val="bg1"/>
                        </a:solidFill>
                        <a:latin typeface="Brandon Grotesque Regular"/>
                        <a:ea typeface="+mn-ea"/>
                        <a:cs typeface="+mn-cs"/>
                      </a:endParaRPr>
                    </a:p>
                  </a:txBody>
                  <a:tcPr marB="0" anchor="ctr">
                    <a:lnT w="12700" cap="flat" cmpd="sng" algn="ctr">
                      <a:solidFill>
                        <a:srgbClr val="0067AC"/>
                      </a:solidFill>
                      <a:prstDash val="solid"/>
                      <a:round/>
                      <a:headEnd type="none" w="med" len="med"/>
                      <a:tailEnd type="none" w="med" len="med"/>
                    </a:lnT>
                    <a:lnB w="12700" cap="flat" cmpd="sng" algn="ctr">
                      <a:solidFill>
                        <a:srgbClr val="0067AC"/>
                      </a:solidFill>
                      <a:prstDash val="solid"/>
                      <a:round/>
                      <a:headEnd type="none" w="med" len="med"/>
                      <a:tailEnd type="none" w="med" len="med"/>
                    </a:lnB>
                    <a:solidFill>
                      <a:srgbClr val="00A8CC"/>
                    </a:solidFill>
                  </a:tcPr>
                </a:tc>
                <a:tc>
                  <a:txBody>
                    <a:bodyPr/>
                    <a:lstStyle/>
                    <a:p>
                      <a:pPr algn="ctr"/>
                      <a:r>
                        <a:rPr lang="en-US" sz="1200" b="0" dirty="0" smtClean="0">
                          <a:solidFill>
                            <a:schemeClr val="tx1"/>
                          </a:solidFill>
                          <a:latin typeface="Brandon Grotesque Regular"/>
                        </a:rPr>
                        <a:t>48%</a:t>
                      </a:r>
                      <a:endParaRPr lang="en-US" sz="1200" b="0" dirty="0">
                        <a:solidFill>
                          <a:schemeClr val="tx1"/>
                        </a:solidFill>
                        <a:latin typeface="Brandon Grotesque Regular"/>
                      </a:endParaRPr>
                    </a:p>
                  </a:txBody>
                  <a:tcPr marB="0" anchor="ctr">
                    <a:lnR w="12700" cap="flat" cmpd="sng" algn="ctr">
                      <a:solidFill>
                        <a:srgbClr val="0067AC"/>
                      </a:solidFill>
                      <a:prstDash val="solid"/>
                      <a:round/>
                      <a:headEnd type="none" w="med" len="med"/>
                      <a:tailEnd type="none" w="med" len="med"/>
                    </a:lnR>
                    <a:lnT w="12700" cap="flat" cmpd="sng" algn="ctr">
                      <a:solidFill>
                        <a:srgbClr val="0067AC"/>
                      </a:solidFill>
                      <a:prstDash val="solid"/>
                      <a:round/>
                      <a:headEnd type="none" w="med" len="med"/>
                      <a:tailEnd type="none" w="med" len="med"/>
                    </a:lnT>
                    <a:lnB w="12700" cap="flat" cmpd="sng" algn="ctr">
                      <a:solidFill>
                        <a:srgbClr val="0067AC"/>
                      </a:solidFill>
                      <a:prstDash val="solid"/>
                      <a:round/>
                      <a:headEnd type="none" w="med" len="med"/>
                      <a:tailEnd type="none" w="med" len="med"/>
                    </a:lnB>
                  </a:tcPr>
                </a:tc>
                <a:extLst>
                  <a:ext uri="{0D108BD9-81ED-4DB2-BD59-A6C34878D82A}">
                    <a16:rowId xmlns:a16="http://schemas.microsoft.com/office/drawing/2014/main" xmlns="" val="1160533559"/>
                  </a:ext>
                </a:extLst>
              </a:tr>
            </a:tbl>
          </a:graphicData>
        </a:graphic>
      </p:graphicFrame>
    </p:spTree>
    <p:extLst>
      <p:ext uri="{BB962C8B-B14F-4D97-AF65-F5344CB8AC3E}">
        <p14:creationId xmlns:p14="http://schemas.microsoft.com/office/powerpoint/2010/main" val="177569161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S:\- Design Documents - Templates, Logos, Style Guide\Image Gallery\KRC Logos\KRC_LI_CMYK_P.jpg"/>
          <p:cNvPicPr>
            <a:picLocks noChangeAspect="1" noChangeArrowheads="1"/>
          </p:cNvPicPr>
          <p:nvPr/>
        </p:nvPicPr>
        <p:blipFill>
          <a:blip r:embed="rId3" cstate="print">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8671804" y="6396659"/>
            <a:ext cx="469625" cy="469625"/>
          </a:xfrm>
          <a:prstGeom prst="rect">
            <a:avLst/>
          </a:prstGeom>
          <a:noFill/>
          <a:extLst>
            <a:ext uri="{909E8E84-426E-40DD-AFC4-6F175D3DCCD1}">
              <a14:hiddenFill xmlns:a14="http://schemas.microsoft.com/office/drawing/2010/main">
                <a:solidFill>
                  <a:srgbClr val="FFFFFF"/>
                </a:solidFill>
              </a14:hiddenFill>
            </a:ext>
          </a:extLst>
        </p:spPr>
      </p:pic>
      <p:sp>
        <p:nvSpPr>
          <p:cNvPr id="12" name="Slide Number Placeholder 5"/>
          <p:cNvSpPr txBox="1">
            <a:spLocks/>
          </p:cNvSpPr>
          <p:nvPr/>
        </p:nvSpPr>
        <p:spPr>
          <a:xfrm>
            <a:off x="7976057" y="6519138"/>
            <a:ext cx="720470" cy="220701"/>
          </a:xfrm>
          <a:prstGeom prst="rect">
            <a:avLst/>
          </a:prstGeom>
        </p:spPr>
        <p:txBody>
          <a:bodyPr/>
          <a:lstStyle>
            <a:defPPr>
              <a:defRPr lang="en-US"/>
            </a:defPPr>
            <a:lvl1pPr marL="0" algn="r" defTabSz="914400" rtl="0" eaLnBrk="1" latinLnBrk="0" hangingPunct="1">
              <a:defRPr sz="9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5A0E975F-4CC4-A547-941D-3161D2A3D523}" type="slidenum">
              <a:rPr kumimoji="0" lang="en-US" sz="900" b="0" i="0" u="none" strike="noStrike" kern="1200" cap="none" spc="0" normalizeH="0" baseline="0" noProof="0" smtClean="0">
                <a:ln>
                  <a:noFill/>
                </a:ln>
                <a:solidFill>
                  <a:srgbClr val="00306C"/>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US" sz="900" b="0" i="0" u="none" strike="noStrike" kern="1200" cap="none" spc="0" normalizeH="0" baseline="0" noProof="0" dirty="0">
              <a:ln>
                <a:noFill/>
              </a:ln>
              <a:solidFill>
                <a:srgbClr val="00306C"/>
              </a:solidFill>
              <a:effectLst/>
              <a:uLnTx/>
              <a:uFillTx/>
              <a:latin typeface="Arial"/>
              <a:ea typeface="+mn-ea"/>
              <a:cs typeface="+mn-cs"/>
            </a:endParaRPr>
          </a:p>
        </p:txBody>
      </p:sp>
      <p:cxnSp>
        <p:nvCxnSpPr>
          <p:cNvPr id="13" name="Straight Connector 12"/>
          <p:cNvCxnSpPr/>
          <p:nvPr/>
        </p:nvCxnSpPr>
        <p:spPr>
          <a:xfrm>
            <a:off x="8709090" y="6519138"/>
            <a:ext cx="0" cy="220701"/>
          </a:xfrm>
          <a:prstGeom prst="line">
            <a:avLst/>
          </a:prstGeom>
          <a:ln w="9525" cmpd="sng">
            <a:solidFill>
              <a:schemeClr val="bg2"/>
            </a:solidFill>
          </a:ln>
          <a:effectLst/>
        </p:spPr>
        <p:style>
          <a:lnRef idx="2">
            <a:schemeClr val="accent1"/>
          </a:lnRef>
          <a:fillRef idx="0">
            <a:schemeClr val="accent1"/>
          </a:fillRef>
          <a:effectRef idx="1">
            <a:schemeClr val="accent1"/>
          </a:effectRef>
          <a:fontRef idx="minor">
            <a:schemeClr val="tx1"/>
          </a:fontRef>
        </p:style>
      </p:cxnSp>
      <p:graphicFrame>
        <p:nvGraphicFramePr>
          <p:cNvPr id="6" name="Chart 5"/>
          <p:cNvGraphicFramePr/>
          <p:nvPr>
            <p:extLst>
              <p:ext uri="{D42A27DB-BD31-4B8C-83A1-F6EECF244321}">
                <p14:modId xmlns:p14="http://schemas.microsoft.com/office/powerpoint/2010/main" val="985342748"/>
              </p:ext>
            </p:extLst>
          </p:nvPr>
        </p:nvGraphicFramePr>
        <p:xfrm>
          <a:off x="4268415" y="1742974"/>
          <a:ext cx="5011797" cy="3957688"/>
        </p:xfrm>
        <a:graphic>
          <a:graphicData uri="http://schemas.openxmlformats.org/drawingml/2006/chart">
            <c:chart xmlns:c="http://schemas.openxmlformats.org/drawingml/2006/chart" xmlns:r="http://schemas.openxmlformats.org/officeDocument/2006/relationships" r:id="rId4"/>
          </a:graphicData>
        </a:graphic>
      </p:graphicFrame>
      <p:sp>
        <p:nvSpPr>
          <p:cNvPr id="14" name="Subtitle 2"/>
          <p:cNvSpPr>
            <a:spLocks noGrp="1"/>
          </p:cNvSpPr>
          <p:nvPr>
            <p:ph type="subTitle" idx="1"/>
          </p:nvPr>
        </p:nvSpPr>
        <p:spPr>
          <a:xfrm>
            <a:off x="378400" y="307006"/>
            <a:ext cx="8441750" cy="990981"/>
          </a:xfrm>
        </p:spPr>
        <p:txBody>
          <a:bodyPr anchor="ctr">
            <a:normAutofit fontScale="92500"/>
          </a:bodyPr>
          <a:lstStyle/>
          <a:p>
            <a:pPr algn="l"/>
            <a:r>
              <a:rPr lang="en-US" sz="2800" dirty="0" smtClean="0">
                <a:solidFill>
                  <a:srgbClr val="08436F"/>
                </a:solidFill>
                <a:latin typeface="Brandon Grotesque Regular"/>
                <a:cs typeface="Brandon Grotesque Regular"/>
              </a:rPr>
              <a:t>In considering a tradeoff between cost and coverage, most believe the value of personalized medicine outweighs the cost.</a:t>
            </a:r>
            <a:endParaRPr lang="en-US" sz="2800" dirty="0">
              <a:solidFill>
                <a:srgbClr val="08436F"/>
              </a:solidFill>
              <a:latin typeface="Brandon Grotesque Regular"/>
              <a:cs typeface="Brandon Grotesque Regular"/>
            </a:endParaRPr>
          </a:p>
        </p:txBody>
      </p:sp>
      <p:cxnSp>
        <p:nvCxnSpPr>
          <p:cNvPr id="17" name="Straight Connector 16"/>
          <p:cNvCxnSpPr/>
          <p:nvPr/>
        </p:nvCxnSpPr>
        <p:spPr>
          <a:xfrm flipV="1">
            <a:off x="1215" y="1329724"/>
            <a:ext cx="8534400" cy="4354"/>
          </a:xfrm>
          <a:prstGeom prst="line">
            <a:avLst/>
          </a:prstGeom>
          <a:ln>
            <a:solidFill>
              <a:srgbClr val="00A8CC"/>
            </a:solidFill>
            <a:prstDash val="sysDot"/>
          </a:ln>
          <a:effectLst/>
        </p:spPr>
        <p:style>
          <a:lnRef idx="2">
            <a:schemeClr val="accent1"/>
          </a:lnRef>
          <a:fillRef idx="0">
            <a:schemeClr val="accent1"/>
          </a:fillRef>
          <a:effectRef idx="1">
            <a:schemeClr val="accent1"/>
          </a:effectRef>
          <a:fontRef idx="minor">
            <a:schemeClr val="tx1"/>
          </a:fontRef>
        </p:style>
      </p:cxnSp>
      <p:graphicFrame>
        <p:nvGraphicFramePr>
          <p:cNvPr id="5" name="Table 4"/>
          <p:cNvGraphicFramePr>
            <a:graphicFrameLocks noGrp="1"/>
          </p:cNvGraphicFramePr>
          <p:nvPr>
            <p:extLst>
              <p:ext uri="{D42A27DB-BD31-4B8C-83A1-F6EECF244321}">
                <p14:modId xmlns:p14="http://schemas.microsoft.com/office/powerpoint/2010/main" val="1808210560"/>
              </p:ext>
            </p:extLst>
          </p:nvPr>
        </p:nvGraphicFramePr>
        <p:xfrm>
          <a:off x="457201" y="1645920"/>
          <a:ext cx="4171950" cy="4023360"/>
        </p:xfrm>
        <a:graphic>
          <a:graphicData uri="http://schemas.openxmlformats.org/drawingml/2006/table">
            <a:tbl>
              <a:tblPr firstRow="1" firstCol="1" bandRow="1">
                <a:tableStyleId>{2D5ABB26-0587-4C30-8999-92F81FD0307C}</a:tableStyleId>
              </a:tblPr>
              <a:tblGrid>
                <a:gridCol w="4171950">
                  <a:extLst>
                    <a:ext uri="{9D8B030D-6E8A-4147-A177-3AD203B41FA5}">
                      <a16:colId xmlns:a16="http://schemas.microsoft.com/office/drawing/2014/main" xmlns="" val="970363275"/>
                    </a:ext>
                  </a:extLst>
                </a:gridCol>
              </a:tblGrid>
              <a:tr h="536448">
                <a:tc>
                  <a:txBody>
                    <a:bodyPr/>
                    <a:lstStyle/>
                    <a:p>
                      <a:pPr marL="0" marR="0" indent="0">
                        <a:spcBef>
                          <a:spcPts val="0"/>
                        </a:spcBef>
                        <a:spcAft>
                          <a:spcPts val="0"/>
                        </a:spcAft>
                        <a:buFont typeface="Arial" panose="020B0604020202020204" pitchFamily="34" charset="0"/>
                        <a:buNone/>
                      </a:pPr>
                      <a:r>
                        <a:rPr lang="en-US" sz="1400" b="0" dirty="0" smtClean="0">
                          <a:solidFill>
                            <a:srgbClr val="08436F"/>
                          </a:solidFill>
                          <a:latin typeface="Brandon Grotesque Regular"/>
                        </a:rPr>
                        <a:t>Because personalized tests and treatments are targeted to a small number of patients, they are sometimes more expensive than conventional tests and treatments.  With that in mind, read these two statements. Of the two statements, which one is closest to your own personal opinion? </a:t>
                      </a:r>
                    </a:p>
                    <a:p>
                      <a:pPr marL="0" marR="0" indent="0">
                        <a:spcBef>
                          <a:spcPts val="0"/>
                        </a:spcBef>
                        <a:spcAft>
                          <a:spcPts val="0"/>
                        </a:spcAft>
                        <a:buFont typeface="Arial" panose="020B0604020202020204" pitchFamily="34" charset="0"/>
                        <a:buNone/>
                      </a:pPr>
                      <a:endParaRPr lang="en-US" sz="1400" b="0" dirty="0" smtClean="0">
                        <a:solidFill>
                          <a:srgbClr val="08436F"/>
                        </a:solidFill>
                        <a:effectLst/>
                        <a:latin typeface="Brandon Grotesque Regular"/>
                      </a:endParaRPr>
                    </a:p>
                    <a:p>
                      <a:pPr marL="171450" marR="0" indent="-171450">
                        <a:spcBef>
                          <a:spcPts val="0"/>
                        </a:spcBef>
                        <a:spcAft>
                          <a:spcPts val="0"/>
                        </a:spcAft>
                        <a:buFont typeface="Arial" panose="020B0604020202020204" pitchFamily="34" charset="0"/>
                        <a:buChar char="•"/>
                      </a:pPr>
                      <a:r>
                        <a:rPr lang="en-US" sz="1400" b="0" dirty="0" smtClean="0">
                          <a:solidFill>
                            <a:srgbClr val="08436F"/>
                          </a:solidFill>
                          <a:effectLst/>
                          <a:latin typeface="Brandon Grotesque Regular"/>
                        </a:rPr>
                        <a:t>Personalized </a:t>
                      </a:r>
                      <a:r>
                        <a:rPr lang="en-US" sz="1400" b="0" dirty="0">
                          <a:solidFill>
                            <a:srgbClr val="08436F"/>
                          </a:solidFill>
                          <a:effectLst/>
                          <a:latin typeface="Brandon Grotesque Regular"/>
                        </a:rPr>
                        <a:t>tests and treatments deliver more value to patients and may help control overall health care spending by avoiding the trial-and-error process currently used to find a treatment that works for each patient. Therefore, health insurance companies should cover these tests and treatments</a:t>
                      </a:r>
                      <a:r>
                        <a:rPr lang="en-US" sz="1400" b="0" dirty="0" smtClean="0">
                          <a:solidFill>
                            <a:srgbClr val="08436F"/>
                          </a:solidFill>
                          <a:effectLst/>
                          <a:latin typeface="Brandon Grotesque Regular"/>
                        </a:rPr>
                        <a:t>.</a:t>
                      </a:r>
                      <a:endParaRPr lang="en-US" sz="1400" b="0" dirty="0">
                        <a:solidFill>
                          <a:srgbClr val="08436F"/>
                        </a:solidFill>
                        <a:effectLst/>
                        <a:latin typeface="Brandon Grotesque Regular"/>
                        <a:ea typeface="Calibri" panose="020F0502020204030204" pitchFamily="34" charset="0"/>
                        <a:cs typeface="Times New Roman" panose="02020603050405020304" pitchFamily="18" charset="0"/>
                      </a:endParaRPr>
                    </a:p>
                  </a:txBody>
                  <a:tcPr marL="45720" marR="45720">
                    <a:solidFill>
                      <a:schemeClr val="bg1">
                        <a:lumMod val="95000"/>
                      </a:schemeClr>
                    </a:solidFill>
                  </a:tcPr>
                </a:tc>
                <a:extLst>
                  <a:ext uri="{0D108BD9-81ED-4DB2-BD59-A6C34878D82A}">
                    <a16:rowId xmlns:a16="http://schemas.microsoft.com/office/drawing/2014/main" xmlns="" val="2023439372"/>
                  </a:ext>
                </a:extLst>
              </a:tr>
              <a:tr h="536448">
                <a:tc>
                  <a:txBody>
                    <a:bodyPr/>
                    <a:lstStyle/>
                    <a:p>
                      <a:pPr marL="171450" marR="0" indent="-171450">
                        <a:spcBef>
                          <a:spcPts val="0"/>
                        </a:spcBef>
                        <a:spcAft>
                          <a:spcPts val="0"/>
                        </a:spcAft>
                        <a:buFont typeface="Arial" panose="020B0604020202020204" pitchFamily="34" charset="0"/>
                        <a:buChar char="•"/>
                      </a:pPr>
                      <a:r>
                        <a:rPr lang="en-US" sz="1400" b="0" dirty="0" smtClean="0">
                          <a:solidFill>
                            <a:srgbClr val="08436F"/>
                          </a:solidFill>
                          <a:effectLst/>
                          <a:latin typeface="Brandon Grotesque Regular"/>
                        </a:rPr>
                        <a:t>Personalized </a:t>
                      </a:r>
                      <a:r>
                        <a:rPr lang="en-US" sz="1400" b="0" dirty="0">
                          <a:solidFill>
                            <a:srgbClr val="08436F"/>
                          </a:solidFill>
                          <a:effectLst/>
                          <a:latin typeface="Brandon Grotesque Regular"/>
                        </a:rPr>
                        <a:t>medicine is promising, but health care costs are already high and some of these new tests and treatments are too expensive. In order to keep health care affordable, health insurance companies should not cover these personalized tests and treatments.</a:t>
                      </a:r>
                      <a:endParaRPr lang="en-US" sz="1400" b="0" dirty="0">
                        <a:solidFill>
                          <a:srgbClr val="08436F"/>
                        </a:solidFill>
                        <a:effectLst/>
                        <a:latin typeface="Brandon Grotesque Regular"/>
                        <a:ea typeface="Calibri" panose="020F0502020204030204" pitchFamily="34" charset="0"/>
                        <a:cs typeface="Times New Roman" panose="02020603050405020304" pitchFamily="18" charset="0"/>
                      </a:endParaRPr>
                    </a:p>
                  </a:txBody>
                  <a:tcPr marL="45720" marR="45720">
                    <a:solidFill>
                      <a:schemeClr val="bg1">
                        <a:lumMod val="95000"/>
                      </a:schemeClr>
                    </a:solidFill>
                  </a:tcPr>
                </a:tc>
                <a:extLst>
                  <a:ext uri="{0D108BD9-81ED-4DB2-BD59-A6C34878D82A}">
                    <a16:rowId xmlns:a16="http://schemas.microsoft.com/office/drawing/2014/main" xmlns="" val="2782027260"/>
                  </a:ext>
                </a:extLst>
              </a:tr>
            </a:tbl>
          </a:graphicData>
        </a:graphic>
      </p:graphicFrame>
    </p:spTree>
    <p:extLst>
      <p:ext uri="{BB962C8B-B14F-4D97-AF65-F5344CB8AC3E}">
        <p14:creationId xmlns:p14="http://schemas.microsoft.com/office/powerpoint/2010/main" val="269191823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S:\- Design Documents - Templates, Logos, Style Guide\Image Gallery\KRC Logos\KRC_LI_CMYK_P.jpg"/>
          <p:cNvPicPr>
            <a:picLocks noChangeAspect="1" noChangeArrowheads="1"/>
          </p:cNvPicPr>
          <p:nvPr/>
        </p:nvPicPr>
        <p:blipFill>
          <a:blip r:embed="rId3" cstate="print">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8671804" y="6396659"/>
            <a:ext cx="469625" cy="469625"/>
          </a:xfrm>
          <a:prstGeom prst="rect">
            <a:avLst/>
          </a:prstGeom>
          <a:noFill/>
          <a:extLst>
            <a:ext uri="{909E8E84-426E-40DD-AFC4-6F175D3DCCD1}">
              <a14:hiddenFill xmlns:a14="http://schemas.microsoft.com/office/drawing/2010/main">
                <a:solidFill>
                  <a:srgbClr val="FFFFFF"/>
                </a:solidFill>
              </a14:hiddenFill>
            </a:ext>
          </a:extLst>
        </p:spPr>
      </p:pic>
      <p:sp>
        <p:nvSpPr>
          <p:cNvPr id="12" name="Slide Number Placeholder 5"/>
          <p:cNvSpPr txBox="1">
            <a:spLocks/>
          </p:cNvSpPr>
          <p:nvPr/>
        </p:nvSpPr>
        <p:spPr>
          <a:xfrm>
            <a:off x="7976057" y="6519138"/>
            <a:ext cx="720470" cy="220701"/>
          </a:xfrm>
          <a:prstGeom prst="rect">
            <a:avLst/>
          </a:prstGeom>
        </p:spPr>
        <p:txBody>
          <a:bodyPr/>
          <a:lstStyle>
            <a:defPPr>
              <a:defRPr lang="en-US"/>
            </a:defPPr>
            <a:lvl1pPr marL="0" algn="r" defTabSz="914400" rtl="0" eaLnBrk="1" latinLnBrk="0" hangingPunct="1">
              <a:defRPr sz="9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5A0E975F-4CC4-A547-941D-3161D2A3D523}" type="slidenum">
              <a:rPr kumimoji="0" lang="en-US" sz="900" b="0" i="0" u="none" strike="noStrike" kern="1200" cap="none" spc="0" normalizeH="0" baseline="0" noProof="0" smtClean="0">
                <a:ln>
                  <a:noFill/>
                </a:ln>
                <a:solidFill>
                  <a:srgbClr val="00306C"/>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US" sz="900" b="0" i="0" u="none" strike="noStrike" kern="1200" cap="none" spc="0" normalizeH="0" baseline="0" noProof="0" dirty="0">
              <a:ln>
                <a:noFill/>
              </a:ln>
              <a:solidFill>
                <a:srgbClr val="00306C"/>
              </a:solidFill>
              <a:effectLst/>
              <a:uLnTx/>
              <a:uFillTx/>
              <a:latin typeface="Arial"/>
              <a:ea typeface="+mn-ea"/>
              <a:cs typeface="+mn-cs"/>
            </a:endParaRPr>
          </a:p>
        </p:txBody>
      </p:sp>
      <p:cxnSp>
        <p:nvCxnSpPr>
          <p:cNvPr id="13" name="Straight Connector 12"/>
          <p:cNvCxnSpPr/>
          <p:nvPr/>
        </p:nvCxnSpPr>
        <p:spPr>
          <a:xfrm>
            <a:off x="8709090" y="6519138"/>
            <a:ext cx="0" cy="220701"/>
          </a:xfrm>
          <a:prstGeom prst="line">
            <a:avLst/>
          </a:prstGeom>
          <a:ln w="9525" cmpd="sng">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9" name="Subtitle 2"/>
          <p:cNvSpPr>
            <a:spLocks noGrp="1"/>
          </p:cNvSpPr>
          <p:nvPr>
            <p:ph type="subTitle" idx="1"/>
          </p:nvPr>
        </p:nvSpPr>
        <p:spPr>
          <a:xfrm>
            <a:off x="378400" y="307006"/>
            <a:ext cx="8293404" cy="990981"/>
          </a:xfrm>
        </p:spPr>
        <p:txBody>
          <a:bodyPr anchor="ctr">
            <a:normAutofit/>
          </a:bodyPr>
          <a:lstStyle/>
          <a:p>
            <a:pPr algn="l"/>
            <a:r>
              <a:rPr lang="en-US" sz="2800" dirty="0" smtClean="0">
                <a:solidFill>
                  <a:srgbClr val="08436F"/>
                </a:solidFill>
                <a:latin typeface="Brandon Grotesque Regular"/>
                <a:cs typeface="Brandon Grotesque Regular"/>
              </a:rPr>
              <a:t>Those more vulnerable to health issues are most likely to believe insurance should cover personalized medicine.</a:t>
            </a:r>
            <a:endParaRPr lang="en-US" sz="2800" dirty="0">
              <a:solidFill>
                <a:srgbClr val="08436F"/>
              </a:solidFill>
              <a:latin typeface="Brandon Grotesque Regular"/>
              <a:cs typeface="Brandon Grotesque Regular"/>
            </a:endParaRPr>
          </a:p>
        </p:txBody>
      </p:sp>
      <p:cxnSp>
        <p:nvCxnSpPr>
          <p:cNvPr id="15" name="Straight Connector 14"/>
          <p:cNvCxnSpPr/>
          <p:nvPr/>
        </p:nvCxnSpPr>
        <p:spPr>
          <a:xfrm flipV="1">
            <a:off x="1215" y="1329724"/>
            <a:ext cx="8534400" cy="4354"/>
          </a:xfrm>
          <a:prstGeom prst="line">
            <a:avLst/>
          </a:prstGeom>
          <a:ln>
            <a:solidFill>
              <a:srgbClr val="00A8CC"/>
            </a:solidFill>
            <a:prstDash val="sysDot"/>
          </a:ln>
          <a:effectLst/>
        </p:spPr>
        <p:style>
          <a:lnRef idx="2">
            <a:schemeClr val="accent1"/>
          </a:lnRef>
          <a:fillRef idx="0">
            <a:schemeClr val="accent1"/>
          </a:fillRef>
          <a:effectRef idx="1">
            <a:schemeClr val="accent1"/>
          </a:effectRef>
          <a:fontRef idx="minor">
            <a:schemeClr val="tx1"/>
          </a:fontRef>
        </p:style>
      </p:cxnSp>
      <p:graphicFrame>
        <p:nvGraphicFramePr>
          <p:cNvPr id="17" name="Table 16"/>
          <p:cNvGraphicFramePr>
            <a:graphicFrameLocks noGrp="1"/>
          </p:cNvGraphicFramePr>
          <p:nvPr>
            <p:extLst>
              <p:ext uri="{D42A27DB-BD31-4B8C-83A1-F6EECF244321}">
                <p14:modId xmlns:p14="http://schemas.microsoft.com/office/powerpoint/2010/main" val="1363144422"/>
              </p:ext>
            </p:extLst>
          </p:nvPr>
        </p:nvGraphicFramePr>
        <p:xfrm>
          <a:off x="542419" y="2601363"/>
          <a:ext cx="8059163" cy="1950720"/>
        </p:xfrm>
        <a:graphic>
          <a:graphicData uri="http://schemas.openxmlformats.org/drawingml/2006/table">
            <a:tbl>
              <a:tblPr firstRow="1" bandRow="1">
                <a:tableStyleId>{2D5ABB26-0587-4C30-8999-92F81FD0307C}</a:tableStyleId>
              </a:tblPr>
              <a:tblGrid>
                <a:gridCol w="1282827">
                  <a:extLst>
                    <a:ext uri="{9D8B030D-6E8A-4147-A177-3AD203B41FA5}">
                      <a16:colId xmlns:a16="http://schemas.microsoft.com/office/drawing/2014/main" xmlns="" val="676178913"/>
                    </a:ext>
                  </a:extLst>
                </a:gridCol>
                <a:gridCol w="968048">
                  <a:extLst>
                    <a:ext uri="{9D8B030D-6E8A-4147-A177-3AD203B41FA5}">
                      <a16:colId xmlns:a16="http://schemas.microsoft.com/office/drawing/2014/main" xmlns="" val="3332810379"/>
                    </a:ext>
                  </a:extLst>
                </a:gridCol>
                <a:gridCol w="968048">
                  <a:extLst>
                    <a:ext uri="{9D8B030D-6E8A-4147-A177-3AD203B41FA5}">
                      <a16:colId xmlns:a16="http://schemas.microsoft.com/office/drawing/2014/main" xmlns="" val="1200124206"/>
                    </a:ext>
                  </a:extLst>
                </a:gridCol>
                <a:gridCol w="968048">
                  <a:extLst>
                    <a:ext uri="{9D8B030D-6E8A-4147-A177-3AD203B41FA5}">
                      <a16:colId xmlns:a16="http://schemas.microsoft.com/office/drawing/2014/main" xmlns="" val="1752527769"/>
                    </a:ext>
                  </a:extLst>
                </a:gridCol>
                <a:gridCol w="968048">
                  <a:extLst>
                    <a:ext uri="{9D8B030D-6E8A-4147-A177-3AD203B41FA5}">
                      <a16:colId xmlns:a16="http://schemas.microsoft.com/office/drawing/2014/main" xmlns="" val="1401835609"/>
                    </a:ext>
                  </a:extLst>
                </a:gridCol>
                <a:gridCol w="968048">
                  <a:extLst>
                    <a:ext uri="{9D8B030D-6E8A-4147-A177-3AD203B41FA5}">
                      <a16:colId xmlns:a16="http://schemas.microsoft.com/office/drawing/2014/main" xmlns="" val="3117609481"/>
                    </a:ext>
                  </a:extLst>
                </a:gridCol>
                <a:gridCol w="968048">
                  <a:extLst>
                    <a:ext uri="{9D8B030D-6E8A-4147-A177-3AD203B41FA5}">
                      <a16:colId xmlns:a16="http://schemas.microsoft.com/office/drawing/2014/main" xmlns="" val="4115466941"/>
                    </a:ext>
                  </a:extLst>
                </a:gridCol>
                <a:gridCol w="968048">
                  <a:extLst>
                    <a:ext uri="{9D8B030D-6E8A-4147-A177-3AD203B41FA5}">
                      <a16:colId xmlns:a16="http://schemas.microsoft.com/office/drawing/2014/main" xmlns="" val="1598771979"/>
                    </a:ext>
                  </a:extLst>
                </a:gridCol>
              </a:tblGrid>
              <a:tr h="0">
                <a:tc>
                  <a:txBody>
                    <a:bodyPr/>
                    <a:lstStyle/>
                    <a:p>
                      <a:endParaRPr lang="en-US" dirty="0">
                        <a:latin typeface="Brandon Grotesque Regular"/>
                      </a:endParaRPr>
                    </a:p>
                  </a:txBody>
                  <a:tcPr>
                    <a:lnL w="12700" cap="flat" cmpd="sng" algn="ctr">
                      <a:solidFill>
                        <a:srgbClr val="0067AC"/>
                      </a:solidFill>
                      <a:prstDash val="solid"/>
                      <a:round/>
                      <a:headEnd type="none" w="med" len="med"/>
                      <a:tailEnd type="none" w="med" len="med"/>
                    </a:lnL>
                    <a:lnR w="12700" cap="flat" cmpd="sng" algn="ctr">
                      <a:solidFill>
                        <a:srgbClr val="0067AC"/>
                      </a:solidFill>
                      <a:prstDash val="solid"/>
                      <a:round/>
                      <a:headEnd type="none" w="med" len="med"/>
                      <a:tailEnd type="none" w="med" len="med"/>
                    </a:lnR>
                    <a:lnT w="12700" cap="flat" cmpd="sng" algn="ctr">
                      <a:solidFill>
                        <a:srgbClr val="0067AC"/>
                      </a:solidFill>
                      <a:prstDash val="solid"/>
                      <a:round/>
                      <a:headEnd type="none" w="med" len="med"/>
                      <a:tailEnd type="none" w="med" len="med"/>
                    </a:lnT>
                    <a:lnB w="12700" cap="flat" cmpd="sng" algn="ctr">
                      <a:solidFill>
                        <a:srgbClr val="0067AC"/>
                      </a:solidFill>
                      <a:prstDash val="solid"/>
                      <a:round/>
                      <a:headEnd type="none" w="med" len="med"/>
                      <a:tailEnd type="none" w="med" len="med"/>
                    </a:lnB>
                    <a:solidFill>
                      <a:srgbClr val="0067AC"/>
                    </a:solidFill>
                  </a:tcPr>
                </a:tc>
                <a:tc rowSpan="2">
                  <a:txBody>
                    <a:bodyPr/>
                    <a:lstStyle/>
                    <a:p>
                      <a:pPr algn="ctr"/>
                      <a:r>
                        <a:rPr lang="en-US" sz="1200" b="1" i="0" dirty="0" smtClean="0">
                          <a:solidFill>
                            <a:schemeClr val="bg1"/>
                          </a:solidFill>
                          <a:latin typeface="Brandon Grotesque Regular"/>
                        </a:rPr>
                        <a:t>Total</a:t>
                      </a:r>
                    </a:p>
                  </a:txBody>
                  <a:tcPr anchor="b">
                    <a:lnL w="12700" cap="flat" cmpd="sng" algn="ctr">
                      <a:solidFill>
                        <a:srgbClr val="0067AC"/>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67AC"/>
                      </a:solidFill>
                      <a:prstDash val="solid"/>
                      <a:round/>
                      <a:headEnd type="none" w="med" len="med"/>
                      <a:tailEnd type="none" w="med" len="med"/>
                    </a:lnT>
                    <a:lnB w="12700" cap="flat" cmpd="sng" algn="ctr">
                      <a:solidFill>
                        <a:srgbClr val="0067AC"/>
                      </a:solidFill>
                      <a:prstDash val="solid"/>
                      <a:round/>
                      <a:headEnd type="none" w="med" len="med"/>
                      <a:tailEnd type="none" w="med" len="med"/>
                    </a:lnB>
                    <a:solidFill>
                      <a:srgbClr val="0067AC"/>
                    </a:solidFill>
                  </a:tcPr>
                </a:tc>
                <a:tc gridSpan="3">
                  <a:txBody>
                    <a:bodyPr/>
                    <a:lstStyle/>
                    <a:p>
                      <a:pPr algn="ctr"/>
                      <a:r>
                        <a:rPr lang="en-US" sz="1400" b="1" dirty="0" smtClean="0">
                          <a:solidFill>
                            <a:schemeClr val="bg1"/>
                          </a:solidFill>
                          <a:latin typeface="Brandon Grotesque Regular"/>
                        </a:rPr>
                        <a:t>Age</a:t>
                      </a:r>
                      <a:endParaRPr lang="en-US" sz="1400" b="1" dirty="0">
                        <a:solidFill>
                          <a:schemeClr val="bg1"/>
                        </a:solidFill>
                        <a:latin typeface="Brandon Grotesque Regular"/>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67AC"/>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7AC"/>
                    </a:solidFill>
                  </a:tcPr>
                </a:tc>
                <a:tc h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400" b="1" dirty="0" smtClean="0">
                        <a:solidFill>
                          <a:schemeClr val="bg1"/>
                        </a:solidFill>
                        <a:latin typeface="Brandon Grotesque Regular"/>
                      </a:endParaRPr>
                    </a:p>
                  </a:txBody>
                  <a:tcPr anchor="ctr">
                    <a:lnT w="12700" cap="flat" cmpd="sng" algn="ctr">
                      <a:solidFill>
                        <a:srgbClr val="0067AC"/>
                      </a:solidFill>
                      <a:prstDash val="solid"/>
                      <a:round/>
                      <a:headEnd type="none" w="med" len="med"/>
                      <a:tailEnd type="none" w="med" len="med"/>
                    </a:lnT>
                    <a:lnB w="12700" cap="flat" cmpd="sng" algn="ctr">
                      <a:solidFill>
                        <a:srgbClr val="0067AC"/>
                      </a:solidFill>
                      <a:prstDash val="solid"/>
                      <a:round/>
                      <a:headEnd type="none" w="med" len="med"/>
                      <a:tailEnd type="none" w="med" len="med"/>
                    </a:lnB>
                    <a:solidFill>
                      <a:srgbClr val="0067AC"/>
                    </a:solidFill>
                  </a:tcPr>
                </a:tc>
                <a:tc h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400" b="1" dirty="0" smtClean="0">
                        <a:solidFill>
                          <a:schemeClr val="bg1"/>
                        </a:solidFill>
                        <a:latin typeface="Brandon Grotesque Regular"/>
                      </a:endParaRPr>
                    </a:p>
                  </a:txBody>
                  <a:tcPr anchor="ctr">
                    <a:lnT w="12700" cap="flat" cmpd="sng" algn="ctr">
                      <a:solidFill>
                        <a:srgbClr val="0067AC"/>
                      </a:solidFill>
                      <a:prstDash val="solid"/>
                      <a:round/>
                      <a:headEnd type="none" w="med" len="med"/>
                      <a:tailEnd type="none" w="med" len="med"/>
                    </a:lnT>
                    <a:lnB w="12700" cap="flat" cmpd="sng" algn="ctr">
                      <a:solidFill>
                        <a:srgbClr val="0067AC"/>
                      </a:solidFill>
                      <a:prstDash val="solid"/>
                      <a:round/>
                      <a:headEnd type="none" w="med" len="med"/>
                      <a:tailEnd type="none" w="med" len="med"/>
                    </a:lnB>
                    <a:solidFill>
                      <a:srgbClr val="0067AC"/>
                    </a:solidFill>
                  </a:tcPr>
                </a:tc>
                <a:tc gridSpan="3">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1" dirty="0" smtClean="0">
                          <a:solidFill>
                            <a:schemeClr val="bg1"/>
                          </a:solidFill>
                          <a:latin typeface="Brandon Grotesque Regular"/>
                        </a:rPr>
                        <a:t>Life threatening illness</a:t>
                      </a:r>
                    </a:p>
                  </a:txBody>
                  <a:tcPr anchor="ctr">
                    <a:lnL w="12700" cap="flat" cmpd="sng" algn="ctr">
                      <a:solidFill>
                        <a:schemeClr val="bg1"/>
                      </a:solidFill>
                      <a:prstDash val="solid"/>
                      <a:round/>
                      <a:headEnd type="none" w="med" len="med"/>
                      <a:tailEnd type="none" w="med" len="med"/>
                    </a:lnL>
                    <a:lnR w="12700" cap="flat" cmpd="sng" algn="ctr">
                      <a:solidFill>
                        <a:srgbClr val="0067AC"/>
                      </a:solidFill>
                      <a:prstDash val="solid"/>
                      <a:round/>
                      <a:headEnd type="none" w="med" len="med"/>
                      <a:tailEnd type="none" w="med" len="med"/>
                    </a:lnR>
                    <a:lnT w="12700" cap="flat" cmpd="sng" algn="ctr">
                      <a:solidFill>
                        <a:srgbClr val="0067AC"/>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7AC"/>
                    </a:solidFill>
                  </a:tcPr>
                </a:tc>
                <a:tc h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400" b="1" dirty="0" smtClean="0">
                        <a:solidFill>
                          <a:schemeClr val="bg1"/>
                        </a:solidFill>
                        <a:latin typeface="Brandon Grotesque Regular"/>
                      </a:endParaRPr>
                    </a:p>
                  </a:txBody>
                  <a:tcPr anchor="ctr">
                    <a:lnL w="12700" cap="flat" cmpd="sng" algn="ctr">
                      <a:solidFill>
                        <a:srgbClr val="0067AC"/>
                      </a:solidFill>
                      <a:prstDash val="solid"/>
                      <a:round/>
                      <a:headEnd type="none" w="med" len="med"/>
                      <a:tailEnd type="none" w="med" len="med"/>
                    </a:lnL>
                    <a:lnR w="12700" cap="flat" cmpd="sng" algn="ctr">
                      <a:solidFill>
                        <a:srgbClr val="0067AC"/>
                      </a:solidFill>
                      <a:prstDash val="solid"/>
                      <a:round/>
                      <a:headEnd type="none" w="med" len="med"/>
                      <a:tailEnd type="none" w="med" len="med"/>
                    </a:lnR>
                    <a:lnT w="12700" cap="flat" cmpd="sng" algn="ctr">
                      <a:solidFill>
                        <a:srgbClr val="0067AC"/>
                      </a:solidFill>
                      <a:prstDash val="solid"/>
                      <a:round/>
                      <a:headEnd type="none" w="med" len="med"/>
                      <a:tailEnd type="none" w="med" len="med"/>
                    </a:lnT>
                    <a:lnB w="12700" cap="flat" cmpd="sng" algn="ctr">
                      <a:solidFill>
                        <a:srgbClr val="0067AC"/>
                      </a:solidFill>
                      <a:prstDash val="solid"/>
                      <a:round/>
                      <a:headEnd type="none" w="med" len="med"/>
                      <a:tailEnd type="none" w="med" len="med"/>
                    </a:lnB>
                    <a:solidFill>
                      <a:srgbClr val="0067AC"/>
                    </a:solidFill>
                  </a:tcPr>
                </a:tc>
                <a:tc h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400" b="1" dirty="0" smtClean="0">
                        <a:solidFill>
                          <a:schemeClr val="bg1"/>
                        </a:solidFill>
                        <a:latin typeface="Brandon Grotesque Regular"/>
                      </a:endParaRPr>
                    </a:p>
                  </a:txBody>
                  <a:tcPr anchor="ctr">
                    <a:lnL w="12700" cap="flat" cmpd="sng" algn="ctr">
                      <a:solidFill>
                        <a:srgbClr val="0067AC"/>
                      </a:solidFill>
                      <a:prstDash val="solid"/>
                      <a:round/>
                      <a:headEnd type="none" w="med" len="med"/>
                      <a:tailEnd type="none" w="med" len="med"/>
                    </a:lnL>
                    <a:lnR w="12700" cap="flat" cmpd="sng" algn="ctr">
                      <a:solidFill>
                        <a:srgbClr val="0067AC"/>
                      </a:solidFill>
                      <a:prstDash val="solid"/>
                      <a:round/>
                      <a:headEnd type="none" w="med" len="med"/>
                      <a:tailEnd type="none" w="med" len="med"/>
                    </a:lnR>
                    <a:lnT w="12700" cap="flat" cmpd="sng" algn="ctr">
                      <a:solidFill>
                        <a:srgbClr val="0067AC"/>
                      </a:solidFill>
                      <a:prstDash val="solid"/>
                      <a:round/>
                      <a:headEnd type="none" w="med" len="med"/>
                      <a:tailEnd type="none" w="med" len="med"/>
                    </a:lnT>
                    <a:lnB w="12700" cap="flat" cmpd="sng" algn="ctr">
                      <a:solidFill>
                        <a:srgbClr val="0067AC"/>
                      </a:solidFill>
                      <a:prstDash val="solid"/>
                      <a:round/>
                      <a:headEnd type="none" w="med" len="med"/>
                      <a:tailEnd type="none" w="med" len="med"/>
                    </a:lnB>
                    <a:solidFill>
                      <a:srgbClr val="0067AC"/>
                    </a:solidFill>
                  </a:tcPr>
                </a:tc>
                <a:extLst>
                  <a:ext uri="{0D108BD9-81ED-4DB2-BD59-A6C34878D82A}">
                    <a16:rowId xmlns:a16="http://schemas.microsoft.com/office/drawing/2014/main" xmlns="" val="1381456794"/>
                  </a:ext>
                </a:extLst>
              </a:tr>
              <a:tr h="0">
                <a:tc>
                  <a:txBody>
                    <a:bodyPr/>
                    <a:lstStyle/>
                    <a:p>
                      <a:endParaRPr lang="en-US" dirty="0">
                        <a:latin typeface="Brandon Grotesque Regular"/>
                      </a:endParaRPr>
                    </a:p>
                  </a:txBody>
                  <a:tcPr>
                    <a:lnL w="12700" cap="flat" cmpd="sng" algn="ctr">
                      <a:solidFill>
                        <a:srgbClr val="0067AC"/>
                      </a:solidFill>
                      <a:prstDash val="solid"/>
                      <a:round/>
                      <a:headEnd type="none" w="med" len="med"/>
                      <a:tailEnd type="none" w="med" len="med"/>
                    </a:lnL>
                    <a:lnR w="12700" cap="flat" cmpd="sng" algn="ctr">
                      <a:solidFill>
                        <a:srgbClr val="0067AC"/>
                      </a:solidFill>
                      <a:prstDash val="solid"/>
                      <a:round/>
                      <a:headEnd type="none" w="med" len="med"/>
                      <a:tailEnd type="none" w="med" len="med"/>
                    </a:lnR>
                    <a:lnT w="12700" cap="flat" cmpd="sng" algn="ctr">
                      <a:solidFill>
                        <a:srgbClr val="0067AC"/>
                      </a:solidFill>
                      <a:prstDash val="solid"/>
                      <a:round/>
                      <a:headEnd type="none" w="med" len="med"/>
                      <a:tailEnd type="none" w="med" len="med"/>
                    </a:lnT>
                    <a:lnB w="12700" cap="flat" cmpd="sng" algn="ctr">
                      <a:solidFill>
                        <a:srgbClr val="0067AC"/>
                      </a:solidFill>
                      <a:prstDash val="solid"/>
                      <a:round/>
                      <a:headEnd type="none" w="med" len="med"/>
                      <a:tailEnd type="none" w="med" len="med"/>
                    </a:lnB>
                    <a:solidFill>
                      <a:srgbClr val="0067AC"/>
                    </a:solidFill>
                  </a:tcPr>
                </a:tc>
                <a:tc vMerge="1">
                  <a:txBody>
                    <a:bodyPr/>
                    <a:lstStyle/>
                    <a:p>
                      <a:pPr algn="ctr"/>
                      <a:endParaRPr lang="en-US" sz="1400" b="1" i="0" dirty="0">
                        <a:solidFill>
                          <a:schemeClr val="bg1"/>
                        </a:solidFill>
                        <a:latin typeface="Brandon Grotesque Regular"/>
                      </a:endParaRPr>
                    </a:p>
                  </a:txBody>
                  <a:tcPr anchor="ctr">
                    <a:lnL w="12700" cap="flat" cmpd="sng" algn="ctr">
                      <a:solidFill>
                        <a:srgbClr val="0067AC"/>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67AC"/>
                      </a:solidFill>
                      <a:prstDash val="solid"/>
                      <a:round/>
                      <a:headEnd type="none" w="med" len="med"/>
                      <a:tailEnd type="none" w="med" len="med"/>
                    </a:lnT>
                    <a:lnB w="12700" cap="flat" cmpd="sng" algn="ctr">
                      <a:solidFill>
                        <a:srgbClr val="0067AC"/>
                      </a:solidFill>
                      <a:prstDash val="solid"/>
                      <a:round/>
                      <a:headEnd type="none" w="med" len="med"/>
                      <a:tailEnd type="none" w="med" len="med"/>
                    </a:lnB>
                    <a:solidFill>
                      <a:srgbClr val="0067AC"/>
                    </a:solidFill>
                  </a:tcPr>
                </a:tc>
                <a:tc>
                  <a:txBody>
                    <a:bodyPr/>
                    <a:lstStyle/>
                    <a:p>
                      <a:pPr algn="ctr"/>
                      <a:r>
                        <a:rPr lang="en-US" sz="1200" b="1" dirty="0" smtClean="0">
                          <a:solidFill>
                            <a:schemeClr val="bg1"/>
                          </a:solidFill>
                          <a:latin typeface="Brandon Grotesque Regular"/>
                        </a:rPr>
                        <a:t>18-34</a:t>
                      </a:r>
                      <a:endParaRPr lang="en-US" sz="1200" b="1" dirty="0">
                        <a:solidFill>
                          <a:schemeClr val="bg1"/>
                        </a:solidFill>
                        <a:latin typeface="Brandon Grotesque Regular"/>
                      </a:endParaRP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rgbClr val="0067AC"/>
                      </a:solidFill>
                      <a:prstDash val="solid"/>
                      <a:round/>
                      <a:headEnd type="none" w="med" len="med"/>
                      <a:tailEnd type="none" w="med" len="med"/>
                    </a:lnB>
                    <a:solidFill>
                      <a:srgbClr val="0067AC"/>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b="1" dirty="0" smtClean="0">
                          <a:solidFill>
                            <a:schemeClr val="bg1"/>
                          </a:solidFill>
                          <a:latin typeface="Brandon Grotesque Regular"/>
                        </a:rPr>
                        <a:t>35-64</a:t>
                      </a:r>
                    </a:p>
                  </a:txBody>
                  <a:tcPr anchor="ctr">
                    <a:lnT w="12700" cap="flat" cmpd="sng" algn="ctr">
                      <a:solidFill>
                        <a:schemeClr val="bg1"/>
                      </a:solidFill>
                      <a:prstDash val="solid"/>
                      <a:round/>
                      <a:headEnd type="none" w="med" len="med"/>
                      <a:tailEnd type="none" w="med" len="med"/>
                    </a:lnT>
                    <a:lnB w="12700" cap="flat" cmpd="sng" algn="ctr">
                      <a:solidFill>
                        <a:srgbClr val="0067AC"/>
                      </a:solidFill>
                      <a:prstDash val="solid"/>
                      <a:round/>
                      <a:headEnd type="none" w="med" len="med"/>
                      <a:tailEnd type="none" w="med" len="med"/>
                    </a:lnB>
                    <a:solidFill>
                      <a:srgbClr val="0067AC"/>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b="1" dirty="0" smtClean="0">
                          <a:solidFill>
                            <a:schemeClr val="bg1"/>
                          </a:solidFill>
                          <a:latin typeface="Brandon Grotesque Regular"/>
                        </a:rPr>
                        <a:t>65+</a:t>
                      </a: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67AC"/>
                      </a:solidFill>
                      <a:prstDash val="solid"/>
                      <a:round/>
                      <a:headEnd type="none" w="med" len="med"/>
                      <a:tailEnd type="none" w="med" len="med"/>
                    </a:lnB>
                    <a:solidFill>
                      <a:srgbClr val="0067AC"/>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b="1" dirty="0" smtClean="0">
                          <a:solidFill>
                            <a:schemeClr val="bg1"/>
                          </a:solidFill>
                          <a:latin typeface="Brandon Grotesque Regular"/>
                        </a:rPr>
                        <a:t>Self</a:t>
                      </a: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rgbClr val="0067AC"/>
                      </a:solidFill>
                      <a:prstDash val="solid"/>
                      <a:round/>
                      <a:headEnd type="none" w="med" len="med"/>
                      <a:tailEnd type="none" w="med" len="med"/>
                    </a:lnB>
                    <a:solidFill>
                      <a:srgbClr val="0067AC"/>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b="1" dirty="0" smtClean="0">
                          <a:solidFill>
                            <a:schemeClr val="bg1"/>
                          </a:solidFill>
                          <a:latin typeface="Brandon Grotesque Regular"/>
                        </a:rPr>
                        <a:t>Family</a:t>
                      </a:r>
                    </a:p>
                  </a:txBody>
                  <a:tcPr anchor="ctr">
                    <a:lnT w="12700" cap="flat" cmpd="sng" algn="ctr">
                      <a:solidFill>
                        <a:schemeClr val="bg1"/>
                      </a:solidFill>
                      <a:prstDash val="solid"/>
                      <a:round/>
                      <a:headEnd type="none" w="med" len="med"/>
                      <a:tailEnd type="none" w="med" len="med"/>
                    </a:lnT>
                    <a:lnB w="12700" cap="flat" cmpd="sng" algn="ctr">
                      <a:solidFill>
                        <a:srgbClr val="0067AC"/>
                      </a:solidFill>
                      <a:prstDash val="solid"/>
                      <a:round/>
                      <a:headEnd type="none" w="med" len="med"/>
                      <a:tailEnd type="none" w="med" len="med"/>
                    </a:lnB>
                    <a:solidFill>
                      <a:srgbClr val="0067AC"/>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b="1" dirty="0" smtClean="0">
                          <a:solidFill>
                            <a:schemeClr val="bg1"/>
                          </a:solidFill>
                          <a:latin typeface="Brandon Grotesque Regular"/>
                        </a:rPr>
                        <a:t>Neither</a:t>
                      </a:r>
                    </a:p>
                  </a:txBody>
                  <a:tcPr anchor="ctr">
                    <a:lnR w="12700" cap="flat" cmpd="sng" algn="ctr">
                      <a:solidFill>
                        <a:srgbClr val="0067AC"/>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67AC"/>
                      </a:solidFill>
                      <a:prstDash val="solid"/>
                      <a:round/>
                      <a:headEnd type="none" w="med" len="med"/>
                      <a:tailEnd type="none" w="med" len="med"/>
                    </a:lnB>
                    <a:solidFill>
                      <a:srgbClr val="0067AC"/>
                    </a:solidFill>
                  </a:tcPr>
                </a:tc>
                <a:extLst>
                  <a:ext uri="{0D108BD9-81ED-4DB2-BD59-A6C34878D82A}">
                    <a16:rowId xmlns:a16="http://schemas.microsoft.com/office/drawing/2014/main" xmlns="" val="2095804284"/>
                  </a:ext>
                </a:extLst>
              </a:tr>
              <a:tr h="0">
                <a:tc>
                  <a:txBody>
                    <a:bodyPr/>
                    <a:lstStyle/>
                    <a:p>
                      <a:pPr marL="0" marR="0">
                        <a:spcBef>
                          <a:spcPts val="0"/>
                        </a:spcBef>
                        <a:spcAft>
                          <a:spcPts val="0"/>
                        </a:spcAft>
                      </a:pPr>
                      <a:r>
                        <a:rPr lang="en-US" sz="1400" b="1" dirty="0" smtClean="0">
                          <a:effectLst/>
                          <a:latin typeface="Brandon Grotesque Regular"/>
                          <a:ea typeface="Calibri" panose="020F0502020204030204" pitchFamily="34" charset="0"/>
                          <a:cs typeface="Times New Roman" panose="02020603050405020304" pitchFamily="18" charset="0"/>
                        </a:rPr>
                        <a:t>Insurance should cover</a:t>
                      </a:r>
                      <a:endParaRPr lang="en-US" sz="1400" b="1" dirty="0">
                        <a:effectLst/>
                        <a:latin typeface="Brandon Grotesque Regular"/>
                        <a:ea typeface="Calibri" panose="020F0502020204030204" pitchFamily="34" charset="0"/>
                        <a:cs typeface="Times New Roman" panose="02020603050405020304" pitchFamily="18" charset="0"/>
                      </a:endParaRPr>
                    </a:p>
                  </a:txBody>
                  <a:tcPr marL="68580" marR="68580" marT="91440" marB="91440">
                    <a:lnL w="12700" cap="flat" cmpd="sng" algn="ctr">
                      <a:solidFill>
                        <a:srgbClr val="0067AC"/>
                      </a:solidFill>
                      <a:prstDash val="solid"/>
                      <a:round/>
                      <a:headEnd type="none" w="med" len="med"/>
                      <a:tailEnd type="none" w="med" len="med"/>
                    </a:lnL>
                    <a:lnR w="12700" cap="flat" cmpd="sng" algn="ctr">
                      <a:solidFill>
                        <a:srgbClr val="0067AC"/>
                      </a:solidFill>
                      <a:prstDash val="solid"/>
                      <a:round/>
                      <a:headEnd type="none" w="med" len="med"/>
                      <a:tailEnd type="none" w="med" len="med"/>
                    </a:lnR>
                    <a:lnT w="12700" cap="flat" cmpd="sng" algn="ctr">
                      <a:solidFill>
                        <a:srgbClr val="0067AC"/>
                      </a:solidFill>
                      <a:prstDash val="solid"/>
                      <a:round/>
                      <a:headEnd type="none" w="med" len="med"/>
                      <a:tailEnd type="none" w="med" len="med"/>
                    </a:lnT>
                    <a:lnB w="12700" cap="flat" cmpd="sng" algn="ctr">
                      <a:solidFill>
                        <a:srgbClr val="0067AC"/>
                      </a:solidFill>
                      <a:prstDash val="solid"/>
                      <a:round/>
                      <a:headEnd type="none" w="med" len="med"/>
                      <a:tailEnd type="none" w="med" len="med"/>
                    </a:lnB>
                  </a:tcPr>
                </a:tc>
                <a:tc>
                  <a:txBody>
                    <a:bodyPr/>
                    <a:lstStyle/>
                    <a:p>
                      <a:pPr marL="0" marR="0" algn="ctr" defTabSz="457200" rtl="0" eaLnBrk="1" latinLnBrk="0" hangingPunct="1">
                        <a:spcBef>
                          <a:spcPts val="0"/>
                        </a:spcBef>
                        <a:spcAft>
                          <a:spcPts val="0"/>
                        </a:spcAft>
                      </a:pPr>
                      <a:r>
                        <a:rPr lang="en-US" sz="1400" b="0" kern="1200" dirty="0" smtClean="0">
                          <a:solidFill>
                            <a:schemeClr val="tx1"/>
                          </a:solidFill>
                          <a:latin typeface="Brandon Grotesque Regular"/>
                          <a:ea typeface="+mn-ea"/>
                          <a:cs typeface="+mn-cs"/>
                        </a:rPr>
                        <a:t>67%</a:t>
                      </a:r>
                      <a:endParaRPr lang="en-US" sz="1400" b="0" kern="1200" dirty="0">
                        <a:solidFill>
                          <a:schemeClr val="tx1"/>
                        </a:solidFill>
                        <a:latin typeface="Brandon Grotesque Regular"/>
                        <a:ea typeface="+mn-ea"/>
                        <a:cs typeface="+mn-cs"/>
                      </a:endParaRPr>
                    </a:p>
                  </a:txBody>
                  <a:tcPr marL="68580" marR="68580" marT="0" marB="0" anchor="ctr">
                    <a:lnL w="12700" cap="flat" cmpd="sng" algn="ctr">
                      <a:solidFill>
                        <a:srgbClr val="0067AC"/>
                      </a:solidFill>
                      <a:prstDash val="solid"/>
                      <a:round/>
                      <a:headEnd type="none" w="med" len="med"/>
                      <a:tailEnd type="none" w="med" len="med"/>
                    </a:lnL>
                    <a:lnR w="12700" cap="flat" cmpd="sng" algn="ctr">
                      <a:solidFill>
                        <a:srgbClr val="0067AC"/>
                      </a:solidFill>
                      <a:prstDash val="solid"/>
                      <a:round/>
                      <a:headEnd type="none" w="med" len="med"/>
                      <a:tailEnd type="none" w="med" len="med"/>
                    </a:lnR>
                    <a:lnT w="12700" cap="flat" cmpd="sng" algn="ctr">
                      <a:solidFill>
                        <a:srgbClr val="0067AC"/>
                      </a:solidFill>
                      <a:prstDash val="solid"/>
                      <a:round/>
                      <a:headEnd type="none" w="med" len="med"/>
                      <a:tailEnd type="none" w="med" len="med"/>
                    </a:lnT>
                    <a:lnB w="12700" cap="flat" cmpd="sng" algn="ctr">
                      <a:solidFill>
                        <a:srgbClr val="0067AC"/>
                      </a:solidFill>
                      <a:prstDash val="solid"/>
                      <a:round/>
                      <a:headEnd type="none" w="med" len="med"/>
                      <a:tailEnd type="none" w="med" len="med"/>
                    </a:lnB>
                  </a:tcPr>
                </a:tc>
                <a:tc>
                  <a:txBody>
                    <a:bodyPr/>
                    <a:lstStyle/>
                    <a:p>
                      <a:pPr algn="ctr"/>
                      <a:r>
                        <a:rPr lang="en-US" sz="1400" b="0" dirty="0" smtClean="0">
                          <a:solidFill>
                            <a:schemeClr val="tx1"/>
                          </a:solidFill>
                          <a:latin typeface="Brandon Grotesque Regular"/>
                        </a:rPr>
                        <a:t>63%</a:t>
                      </a:r>
                      <a:endParaRPr lang="en-US" sz="1400" b="0" dirty="0">
                        <a:solidFill>
                          <a:schemeClr val="tx1"/>
                        </a:solidFill>
                        <a:latin typeface="Brandon Grotesque Regular"/>
                      </a:endParaRPr>
                    </a:p>
                  </a:txBody>
                  <a:tcPr marB="0" anchor="ctr">
                    <a:lnL w="12700" cap="flat" cmpd="sng" algn="ctr">
                      <a:solidFill>
                        <a:srgbClr val="0067AC"/>
                      </a:solidFill>
                      <a:prstDash val="solid"/>
                      <a:round/>
                      <a:headEnd type="none" w="med" len="med"/>
                      <a:tailEnd type="none" w="med" len="med"/>
                    </a:lnL>
                    <a:lnT w="12700" cap="flat" cmpd="sng" algn="ctr">
                      <a:solidFill>
                        <a:srgbClr val="0067AC"/>
                      </a:solidFill>
                      <a:prstDash val="solid"/>
                      <a:round/>
                      <a:headEnd type="none" w="med" len="med"/>
                      <a:tailEnd type="none" w="med" len="med"/>
                    </a:lnT>
                    <a:lnB w="12700" cap="flat" cmpd="sng" algn="ctr">
                      <a:solidFill>
                        <a:srgbClr val="0067AC"/>
                      </a:solidFill>
                      <a:prstDash val="solid"/>
                      <a:round/>
                      <a:headEnd type="none" w="med" len="med"/>
                      <a:tailEnd type="none" w="med" len="med"/>
                    </a:lnB>
                    <a:noFill/>
                  </a:tcPr>
                </a:tc>
                <a:tc>
                  <a:txBody>
                    <a:bodyPr/>
                    <a:lstStyle/>
                    <a:p>
                      <a:pPr algn="ctr"/>
                      <a:r>
                        <a:rPr lang="en-US" sz="1400" b="0" dirty="0" smtClean="0">
                          <a:solidFill>
                            <a:schemeClr val="tx1"/>
                          </a:solidFill>
                          <a:latin typeface="Brandon Grotesque Regular"/>
                        </a:rPr>
                        <a:t>66%</a:t>
                      </a:r>
                      <a:endParaRPr lang="en-US" sz="1400" b="0" dirty="0">
                        <a:solidFill>
                          <a:schemeClr val="tx1"/>
                        </a:solidFill>
                        <a:latin typeface="Brandon Grotesque Regular"/>
                      </a:endParaRPr>
                    </a:p>
                  </a:txBody>
                  <a:tcPr marB="0" anchor="ctr">
                    <a:lnT w="12700" cap="flat" cmpd="sng" algn="ctr">
                      <a:solidFill>
                        <a:srgbClr val="0067AC"/>
                      </a:solidFill>
                      <a:prstDash val="solid"/>
                      <a:round/>
                      <a:headEnd type="none" w="med" len="med"/>
                      <a:tailEnd type="none" w="med" len="med"/>
                    </a:lnT>
                    <a:lnB w="12700" cap="flat" cmpd="sng" algn="ctr">
                      <a:solidFill>
                        <a:srgbClr val="0067AC"/>
                      </a:solidFill>
                      <a:prstDash val="solid"/>
                      <a:round/>
                      <a:headEnd type="none" w="med" len="med"/>
                      <a:tailEnd type="none" w="med" len="med"/>
                    </a:lnB>
                    <a:noFill/>
                  </a:tcPr>
                </a:tc>
                <a:tc>
                  <a:txBody>
                    <a:bodyPr/>
                    <a:lstStyle/>
                    <a:p>
                      <a:pPr algn="ctr"/>
                      <a:r>
                        <a:rPr lang="en-US" sz="1400" b="1" dirty="0" smtClean="0">
                          <a:solidFill>
                            <a:schemeClr val="bg1"/>
                          </a:solidFill>
                          <a:latin typeface="Brandon Grotesque Regular"/>
                        </a:rPr>
                        <a:t>78%</a:t>
                      </a:r>
                      <a:endParaRPr lang="en-US" sz="1400" b="1" dirty="0">
                        <a:solidFill>
                          <a:schemeClr val="bg1"/>
                        </a:solidFill>
                        <a:latin typeface="Brandon Grotesque Regular"/>
                      </a:endParaRPr>
                    </a:p>
                  </a:txBody>
                  <a:tcPr marB="0" anchor="ctr">
                    <a:lnR w="12700" cap="flat" cmpd="sng" algn="ctr">
                      <a:solidFill>
                        <a:srgbClr val="0067AC"/>
                      </a:solidFill>
                      <a:prstDash val="solid"/>
                      <a:round/>
                      <a:headEnd type="none" w="med" len="med"/>
                      <a:tailEnd type="none" w="med" len="med"/>
                    </a:lnR>
                    <a:lnT w="12700" cap="flat" cmpd="sng" algn="ctr">
                      <a:solidFill>
                        <a:srgbClr val="0067AC"/>
                      </a:solidFill>
                      <a:prstDash val="solid"/>
                      <a:round/>
                      <a:headEnd type="none" w="med" len="med"/>
                      <a:tailEnd type="none" w="med" len="med"/>
                    </a:lnT>
                    <a:lnB w="12700" cap="flat" cmpd="sng" algn="ctr">
                      <a:solidFill>
                        <a:srgbClr val="0067AC"/>
                      </a:solidFill>
                      <a:prstDash val="solid"/>
                      <a:round/>
                      <a:headEnd type="none" w="med" len="med"/>
                      <a:tailEnd type="none" w="med" len="med"/>
                    </a:lnB>
                    <a:solidFill>
                      <a:srgbClr val="00A8CC"/>
                    </a:solidFill>
                  </a:tcPr>
                </a:tc>
                <a:tc>
                  <a:txBody>
                    <a:bodyPr/>
                    <a:lstStyle/>
                    <a:p>
                      <a:pPr algn="ctr"/>
                      <a:r>
                        <a:rPr lang="en-US" sz="1400" b="1" dirty="0" smtClean="0">
                          <a:solidFill>
                            <a:schemeClr val="bg1"/>
                          </a:solidFill>
                          <a:latin typeface="Brandon Grotesque Regular"/>
                        </a:rPr>
                        <a:t>71%</a:t>
                      </a:r>
                      <a:endParaRPr lang="en-US" sz="1400" b="1" dirty="0">
                        <a:solidFill>
                          <a:schemeClr val="bg1"/>
                        </a:solidFill>
                        <a:latin typeface="Brandon Grotesque Regular"/>
                      </a:endParaRPr>
                    </a:p>
                  </a:txBody>
                  <a:tcPr marB="0" anchor="ctr">
                    <a:lnL w="12700" cap="flat" cmpd="sng" algn="ctr">
                      <a:solidFill>
                        <a:srgbClr val="0067AC"/>
                      </a:solidFill>
                      <a:prstDash val="solid"/>
                      <a:round/>
                      <a:headEnd type="none" w="med" len="med"/>
                      <a:tailEnd type="none" w="med" len="med"/>
                    </a:lnL>
                    <a:lnT w="12700" cap="flat" cmpd="sng" algn="ctr">
                      <a:solidFill>
                        <a:srgbClr val="0067AC"/>
                      </a:solidFill>
                      <a:prstDash val="solid"/>
                      <a:round/>
                      <a:headEnd type="none" w="med" len="med"/>
                      <a:tailEnd type="none" w="med" len="med"/>
                    </a:lnT>
                    <a:lnB w="12700" cap="flat" cmpd="sng" algn="ctr">
                      <a:solidFill>
                        <a:srgbClr val="0067AC"/>
                      </a:solidFill>
                      <a:prstDash val="solid"/>
                      <a:round/>
                      <a:headEnd type="none" w="med" len="med"/>
                      <a:tailEnd type="none" w="med" len="med"/>
                    </a:lnB>
                    <a:solidFill>
                      <a:srgbClr val="00A8CC"/>
                    </a:solidFill>
                  </a:tcPr>
                </a:tc>
                <a:tc>
                  <a:txBody>
                    <a:bodyPr/>
                    <a:lstStyle/>
                    <a:p>
                      <a:pPr algn="ctr"/>
                      <a:r>
                        <a:rPr lang="en-US" sz="1400" b="1" dirty="0" smtClean="0">
                          <a:solidFill>
                            <a:schemeClr val="bg1"/>
                          </a:solidFill>
                          <a:latin typeface="Brandon Grotesque Regular"/>
                        </a:rPr>
                        <a:t>73%</a:t>
                      </a:r>
                      <a:endParaRPr lang="en-US" sz="1400" b="1" dirty="0">
                        <a:solidFill>
                          <a:schemeClr val="bg1"/>
                        </a:solidFill>
                        <a:latin typeface="Brandon Grotesque Regular"/>
                      </a:endParaRPr>
                    </a:p>
                  </a:txBody>
                  <a:tcPr marB="0" anchor="ctr">
                    <a:lnT w="12700" cap="flat" cmpd="sng" algn="ctr">
                      <a:solidFill>
                        <a:srgbClr val="0067AC"/>
                      </a:solidFill>
                      <a:prstDash val="solid"/>
                      <a:round/>
                      <a:headEnd type="none" w="med" len="med"/>
                      <a:tailEnd type="none" w="med" len="med"/>
                    </a:lnT>
                    <a:lnB w="12700" cap="flat" cmpd="sng" algn="ctr">
                      <a:solidFill>
                        <a:srgbClr val="0067AC"/>
                      </a:solidFill>
                      <a:prstDash val="solid"/>
                      <a:round/>
                      <a:headEnd type="none" w="med" len="med"/>
                      <a:tailEnd type="none" w="med" len="med"/>
                    </a:lnB>
                    <a:solidFill>
                      <a:srgbClr val="00A8CC"/>
                    </a:solidFill>
                  </a:tcPr>
                </a:tc>
                <a:tc>
                  <a:txBody>
                    <a:bodyPr/>
                    <a:lstStyle/>
                    <a:p>
                      <a:pPr algn="ctr"/>
                      <a:r>
                        <a:rPr lang="en-US" sz="1400" b="0" dirty="0" smtClean="0">
                          <a:solidFill>
                            <a:schemeClr val="tx1"/>
                          </a:solidFill>
                          <a:latin typeface="Brandon Grotesque Regular"/>
                        </a:rPr>
                        <a:t>64%</a:t>
                      </a:r>
                      <a:endParaRPr lang="en-US" sz="1400" b="0" dirty="0">
                        <a:solidFill>
                          <a:schemeClr val="tx1"/>
                        </a:solidFill>
                        <a:latin typeface="Brandon Grotesque Regular"/>
                      </a:endParaRPr>
                    </a:p>
                  </a:txBody>
                  <a:tcPr marB="0" anchor="ctr">
                    <a:lnR w="12700" cap="flat" cmpd="sng" algn="ctr">
                      <a:solidFill>
                        <a:srgbClr val="0067AC"/>
                      </a:solidFill>
                      <a:prstDash val="solid"/>
                      <a:round/>
                      <a:headEnd type="none" w="med" len="med"/>
                      <a:tailEnd type="none" w="med" len="med"/>
                    </a:lnR>
                    <a:lnT w="12700" cap="flat" cmpd="sng" algn="ctr">
                      <a:solidFill>
                        <a:srgbClr val="0067AC"/>
                      </a:solidFill>
                      <a:prstDash val="solid"/>
                      <a:round/>
                      <a:headEnd type="none" w="med" len="med"/>
                      <a:tailEnd type="none" w="med" len="med"/>
                    </a:lnT>
                    <a:lnB w="12700" cap="flat" cmpd="sng" algn="ctr">
                      <a:solidFill>
                        <a:srgbClr val="0067AC"/>
                      </a:solidFill>
                      <a:prstDash val="solid"/>
                      <a:round/>
                      <a:headEnd type="none" w="med" len="med"/>
                      <a:tailEnd type="none" w="med" len="med"/>
                    </a:lnB>
                  </a:tcPr>
                </a:tc>
                <a:extLst>
                  <a:ext uri="{0D108BD9-81ED-4DB2-BD59-A6C34878D82A}">
                    <a16:rowId xmlns:a16="http://schemas.microsoft.com/office/drawing/2014/main" xmlns="" val="133366232"/>
                  </a:ext>
                </a:extLst>
              </a:tr>
              <a:tr h="0">
                <a:tc>
                  <a:txBody>
                    <a:bodyPr/>
                    <a:lstStyle/>
                    <a:p>
                      <a:pPr marL="0" marR="0">
                        <a:spcBef>
                          <a:spcPts val="0"/>
                        </a:spcBef>
                        <a:spcAft>
                          <a:spcPts val="0"/>
                        </a:spcAft>
                      </a:pPr>
                      <a:r>
                        <a:rPr lang="en-US" sz="1400" b="1" dirty="0" smtClean="0">
                          <a:effectLst/>
                          <a:latin typeface="Brandon Grotesque Regular"/>
                          <a:ea typeface="Calibri" panose="020F0502020204030204" pitchFamily="34" charset="0"/>
                          <a:cs typeface="Times New Roman" panose="02020603050405020304" pitchFamily="18" charset="0"/>
                        </a:rPr>
                        <a:t>Insurance should</a:t>
                      </a:r>
                      <a:r>
                        <a:rPr lang="en-US" sz="1400" b="1" baseline="0" dirty="0" smtClean="0">
                          <a:effectLst/>
                          <a:latin typeface="Brandon Grotesque Regular"/>
                          <a:ea typeface="Calibri" panose="020F0502020204030204" pitchFamily="34" charset="0"/>
                          <a:cs typeface="Times New Roman" panose="02020603050405020304" pitchFamily="18" charset="0"/>
                        </a:rPr>
                        <a:t> </a:t>
                      </a:r>
                      <a:r>
                        <a:rPr lang="en-US" sz="1400" b="1" u="sng" baseline="0" dirty="0" smtClean="0">
                          <a:effectLst/>
                          <a:latin typeface="Brandon Grotesque Regular"/>
                          <a:ea typeface="Calibri" panose="020F0502020204030204" pitchFamily="34" charset="0"/>
                          <a:cs typeface="Times New Roman" panose="02020603050405020304" pitchFamily="18" charset="0"/>
                        </a:rPr>
                        <a:t>not </a:t>
                      </a:r>
                      <a:r>
                        <a:rPr lang="en-US" sz="1400" b="1" dirty="0" smtClean="0">
                          <a:effectLst/>
                          <a:latin typeface="Brandon Grotesque Regular"/>
                          <a:ea typeface="Calibri" panose="020F0502020204030204" pitchFamily="34" charset="0"/>
                          <a:cs typeface="Times New Roman" panose="02020603050405020304" pitchFamily="18" charset="0"/>
                        </a:rPr>
                        <a:t>cover</a:t>
                      </a:r>
                      <a:endParaRPr lang="en-US" sz="1400" b="1" dirty="0">
                        <a:effectLst/>
                        <a:latin typeface="Brandon Grotesque Regular"/>
                        <a:ea typeface="Calibri" panose="020F0502020204030204" pitchFamily="34" charset="0"/>
                        <a:cs typeface="Times New Roman" panose="02020603050405020304" pitchFamily="18" charset="0"/>
                      </a:endParaRPr>
                    </a:p>
                  </a:txBody>
                  <a:tcPr marL="68580" marR="68580" marT="91440" marB="91440">
                    <a:lnL w="12700" cap="flat" cmpd="sng" algn="ctr">
                      <a:solidFill>
                        <a:srgbClr val="0067AC"/>
                      </a:solidFill>
                      <a:prstDash val="solid"/>
                      <a:round/>
                      <a:headEnd type="none" w="med" len="med"/>
                      <a:tailEnd type="none" w="med" len="med"/>
                    </a:lnL>
                    <a:lnR w="12700" cap="flat" cmpd="sng" algn="ctr">
                      <a:solidFill>
                        <a:srgbClr val="0067AC"/>
                      </a:solidFill>
                      <a:prstDash val="solid"/>
                      <a:round/>
                      <a:headEnd type="none" w="med" len="med"/>
                      <a:tailEnd type="none" w="med" len="med"/>
                    </a:lnR>
                    <a:lnT w="12700" cap="flat" cmpd="sng" algn="ctr">
                      <a:solidFill>
                        <a:srgbClr val="0067AC"/>
                      </a:solidFill>
                      <a:prstDash val="solid"/>
                      <a:round/>
                      <a:headEnd type="none" w="med" len="med"/>
                      <a:tailEnd type="none" w="med" len="med"/>
                    </a:lnT>
                    <a:lnB w="12700" cap="flat" cmpd="sng" algn="ctr">
                      <a:solidFill>
                        <a:srgbClr val="0067AC"/>
                      </a:solidFill>
                      <a:prstDash val="solid"/>
                      <a:round/>
                      <a:headEnd type="none" w="med" len="med"/>
                      <a:tailEnd type="none" w="med" len="med"/>
                    </a:lnB>
                  </a:tcPr>
                </a:tc>
                <a:tc>
                  <a:txBody>
                    <a:bodyPr/>
                    <a:lstStyle/>
                    <a:p>
                      <a:pPr marL="0" marR="0" algn="ctr" defTabSz="457200" rtl="0" eaLnBrk="1" latinLnBrk="0" hangingPunct="1">
                        <a:spcBef>
                          <a:spcPts val="0"/>
                        </a:spcBef>
                        <a:spcAft>
                          <a:spcPts val="0"/>
                        </a:spcAft>
                      </a:pPr>
                      <a:r>
                        <a:rPr lang="en-US" sz="1400" b="0" kern="1200" dirty="0" smtClean="0">
                          <a:solidFill>
                            <a:schemeClr val="tx1"/>
                          </a:solidFill>
                          <a:latin typeface="Brandon Grotesque Regular"/>
                          <a:ea typeface="+mn-ea"/>
                          <a:cs typeface="+mn-cs"/>
                        </a:rPr>
                        <a:t>33%</a:t>
                      </a:r>
                      <a:endParaRPr lang="en-US" sz="1400" b="0" kern="1200" dirty="0">
                        <a:solidFill>
                          <a:schemeClr val="tx1"/>
                        </a:solidFill>
                        <a:latin typeface="Brandon Grotesque Regular"/>
                        <a:ea typeface="+mn-ea"/>
                        <a:cs typeface="+mn-cs"/>
                      </a:endParaRPr>
                    </a:p>
                  </a:txBody>
                  <a:tcPr marL="68580" marR="68580" marT="0" marB="0" anchor="ctr">
                    <a:lnL w="12700" cap="flat" cmpd="sng" algn="ctr">
                      <a:solidFill>
                        <a:srgbClr val="0067AC"/>
                      </a:solidFill>
                      <a:prstDash val="solid"/>
                      <a:round/>
                      <a:headEnd type="none" w="med" len="med"/>
                      <a:tailEnd type="none" w="med" len="med"/>
                    </a:lnL>
                    <a:lnR w="12700" cap="flat" cmpd="sng" algn="ctr">
                      <a:solidFill>
                        <a:srgbClr val="0067AC"/>
                      </a:solidFill>
                      <a:prstDash val="solid"/>
                      <a:round/>
                      <a:headEnd type="none" w="med" len="med"/>
                      <a:tailEnd type="none" w="med" len="med"/>
                    </a:lnR>
                    <a:lnT w="12700" cap="flat" cmpd="sng" algn="ctr">
                      <a:solidFill>
                        <a:srgbClr val="0067AC"/>
                      </a:solidFill>
                      <a:prstDash val="solid"/>
                      <a:round/>
                      <a:headEnd type="none" w="med" len="med"/>
                      <a:tailEnd type="none" w="med" len="med"/>
                    </a:lnT>
                    <a:lnB w="12700" cap="flat" cmpd="sng" algn="ctr">
                      <a:solidFill>
                        <a:srgbClr val="0067AC"/>
                      </a:solidFill>
                      <a:prstDash val="solid"/>
                      <a:round/>
                      <a:headEnd type="none" w="med" len="med"/>
                      <a:tailEnd type="none" w="med" len="med"/>
                    </a:lnB>
                  </a:tcPr>
                </a:tc>
                <a:tc>
                  <a:txBody>
                    <a:bodyPr/>
                    <a:lstStyle/>
                    <a:p>
                      <a:pPr algn="ctr"/>
                      <a:r>
                        <a:rPr lang="en-US" sz="1400" b="1" dirty="0" smtClean="0">
                          <a:solidFill>
                            <a:schemeClr val="bg1"/>
                          </a:solidFill>
                          <a:latin typeface="Brandon Grotesque Regular"/>
                        </a:rPr>
                        <a:t>37%</a:t>
                      </a:r>
                      <a:endParaRPr lang="en-US" sz="1400" b="1" dirty="0">
                        <a:solidFill>
                          <a:schemeClr val="bg1"/>
                        </a:solidFill>
                        <a:latin typeface="Brandon Grotesque Regular"/>
                      </a:endParaRPr>
                    </a:p>
                  </a:txBody>
                  <a:tcPr marB="0" anchor="ctr">
                    <a:lnL w="12700" cap="flat" cmpd="sng" algn="ctr">
                      <a:solidFill>
                        <a:srgbClr val="0067AC"/>
                      </a:solidFill>
                      <a:prstDash val="solid"/>
                      <a:round/>
                      <a:headEnd type="none" w="med" len="med"/>
                      <a:tailEnd type="none" w="med" len="med"/>
                    </a:lnL>
                    <a:lnT w="12700" cap="flat" cmpd="sng" algn="ctr">
                      <a:solidFill>
                        <a:srgbClr val="0067AC"/>
                      </a:solidFill>
                      <a:prstDash val="solid"/>
                      <a:round/>
                      <a:headEnd type="none" w="med" len="med"/>
                      <a:tailEnd type="none" w="med" len="med"/>
                    </a:lnT>
                    <a:lnB w="12700" cap="flat" cmpd="sng" algn="ctr">
                      <a:solidFill>
                        <a:srgbClr val="0067AC"/>
                      </a:solidFill>
                      <a:prstDash val="solid"/>
                      <a:round/>
                      <a:headEnd type="none" w="med" len="med"/>
                      <a:tailEnd type="none" w="med" len="med"/>
                    </a:lnB>
                    <a:solidFill>
                      <a:srgbClr val="00A8CC"/>
                    </a:solidFill>
                  </a:tcPr>
                </a:tc>
                <a:tc>
                  <a:txBody>
                    <a:bodyPr/>
                    <a:lstStyle/>
                    <a:p>
                      <a:pPr algn="ctr"/>
                      <a:r>
                        <a:rPr lang="en-US" sz="1400" b="1" dirty="0" smtClean="0">
                          <a:solidFill>
                            <a:schemeClr val="bg1"/>
                          </a:solidFill>
                          <a:latin typeface="Brandon Grotesque Regular"/>
                        </a:rPr>
                        <a:t>34%</a:t>
                      </a:r>
                      <a:endParaRPr lang="en-US" sz="1400" b="1" dirty="0">
                        <a:solidFill>
                          <a:schemeClr val="bg1"/>
                        </a:solidFill>
                        <a:latin typeface="Brandon Grotesque Regular"/>
                      </a:endParaRPr>
                    </a:p>
                  </a:txBody>
                  <a:tcPr marB="0" anchor="ctr">
                    <a:lnT w="12700" cap="flat" cmpd="sng" algn="ctr">
                      <a:solidFill>
                        <a:srgbClr val="0067AC"/>
                      </a:solidFill>
                      <a:prstDash val="solid"/>
                      <a:round/>
                      <a:headEnd type="none" w="med" len="med"/>
                      <a:tailEnd type="none" w="med" len="med"/>
                    </a:lnT>
                    <a:lnB w="12700" cap="flat" cmpd="sng" algn="ctr">
                      <a:solidFill>
                        <a:srgbClr val="0067AC"/>
                      </a:solidFill>
                      <a:prstDash val="solid"/>
                      <a:round/>
                      <a:headEnd type="none" w="med" len="med"/>
                      <a:tailEnd type="none" w="med" len="med"/>
                    </a:lnB>
                    <a:solidFill>
                      <a:srgbClr val="00A8CC"/>
                    </a:solidFill>
                  </a:tcPr>
                </a:tc>
                <a:tc>
                  <a:txBody>
                    <a:bodyPr/>
                    <a:lstStyle/>
                    <a:p>
                      <a:pPr algn="ctr"/>
                      <a:r>
                        <a:rPr lang="en-US" sz="1400" b="0" dirty="0" smtClean="0">
                          <a:solidFill>
                            <a:schemeClr val="tx1"/>
                          </a:solidFill>
                          <a:latin typeface="Brandon Grotesque Regular"/>
                        </a:rPr>
                        <a:t>22%</a:t>
                      </a:r>
                      <a:endParaRPr lang="en-US" sz="1400" b="0" dirty="0">
                        <a:solidFill>
                          <a:schemeClr val="tx1"/>
                        </a:solidFill>
                        <a:latin typeface="Brandon Grotesque Regular"/>
                      </a:endParaRPr>
                    </a:p>
                  </a:txBody>
                  <a:tcPr marB="0" anchor="ctr">
                    <a:lnR w="12700" cap="flat" cmpd="sng" algn="ctr">
                      <a:solidFill>
                        <a:srgbClr val="0067AC"/>
                      </a:solidFill>
                      <a:prstDash val="solid"/>
                      <a:round/>
                      <a:headEnd type="none" w="med" len="med"/>
                      <a:tailEnd type="none" w="med" len="med"/>
                    </a:lnR>
                    <a:lnT w="12700" cap="flat" cmpd="sng" algn="ctr">
                      <a:solidFill>
                        <a:srgbClr val="0067AC"/>
                      </a:solidFill>
                      <a:prstDash val="solid"/>
                      <a:round/>
                      <a:headEnd type="none" w="med" len="med"/>
                      <a:tailEnd type="none" w="med" len="med"/>
                    </a:lnT>
                    <a:lnB w="12700" cap="flat" cmpd="sng" algn="ctr">
                      <a:solidFill>
                        <a:srgbClr val="0067AC"/>
                      </a:solidFill>
                      <a:prstDash val="solid"/>
                      <a:round/>
                      <a:headEnd type="none" w="med" len="med"/>
                      <a:tailEnd type="none" w="med" len="med"/>
                    </a:lnB>
                    <a:noFill/>
                  </a:tcPr>
                </a:tc>
                <a:tc>
                  <a:txBody>
                    <a:bodyPr/>
                    <a:lstStyle/>
                    <a:p>
                      <a:pPr marL="0" algn="ctr" defTabSz="457200" rtl="0" eaLnBrk="1" latinLnBrk="0" hangingPunct="1"/>
                      <a:r>
                        <a:rPr lang="en-US" sz="1400" b="0" kern="1200" dirty="0" smtClean="0">
                          <a:solidFill>
                            <a:schemeClr val="tx1"/>
                          </a:solidFill>
                          <a:latin typeface="Brandon Grotesque Regular"/>
                          <a:ea typeface="+mn-ea"/>
                          <a:cs typeface="+mn-cs"/>
                        </a:rPr>
                        <a:t>29%</a:t>
                      </a:r>
                      <a:endParaRPr lang="en-US" sz="1400" b="0" kern="1200" dirty="0">
                        <a:solidFill>
                          <a:schemeClr val="tx1"/>
                        </a:solidFill>
                        <a:latin typeface="Brandon Grotesque Regular"/>
                        <a:ea typeface="+mn-ea"/>
                        <a:cs typeface="+mn-cs"/>
                      </a:endParaRPr>
                    </a:p>
                  </a:txBody>
                  <a:tcPr marB="0" anchor="ctr">
                    <a:lnL w="12700" cap="flat" cmpd="sng" algn="ctr">
                      <a:solidFill>
                        <a:srgbClr val="0067AC"/>
                      </a:solidFill>
                      <a:prstDash val="solid"/>
                      <a:round/>
                      <a:headEnd type="none" w="med" len="med"/>
                      <a:tailEnd type="none" w="med" len="med"/>
                    </a:lnL>
                    <a:lnT w="12700" cap="flat" cmpd="sng" algn="ctr">
                      <a:solidFill>
                        <a:srgbClr val="0067AC"/>
                      </a:solidFill>
                      <a:prstDash val="solid"/>
                      <a:round/>
                      <a:headEnd type="none" w="med" len="med"/>
                      <a:tailEnd type="none" w="med" len="med"/>
                    </a:lnT>
                    <a:lnB w="12700" cap="flat" cmpd="sng" algn="ctr">
                      <a:solidFill>
                        <a:srgbClr val="0067AC"/>
                      </a:solidFill>
                      <a:prstDash val="solid"/>
                      <a:round/>
                      <a:headEnd type="none" w="med" len="med"/>
                      <a:tailEnd type="none" w="med" len="med"/>
                    </a:lnB>
                    <a:noFill/>
                  </a:tcPr>
                </a:tc>
                <a:tc>
                  <a:txBody>
                    <a:bodyPr/>
                    <a:lstStyle/>
                    <a:p>
                      <a:pPr marL="0" algn="ctr" defTabSz="457200" rtl="0" eaLnBrk="1" latinLnBrk="0" hangingPunct="1"/>
                      <a:r>
                        <a:rPr lang="en-US" sz="1400" b="0" kern="1200" dirty="0" smtClean="0">
                          <a:solidFill>
                            <a:schemeClr val="tx1"/>
                          </a:solidFill>
                          <a:latin typeface="Brandon Grotesque Regular"/>
                          <a:ea typeface="+mn-ea"/>
                          <a:cs typeface="+mn-cs"/>
                        </a:rPr>
                        <a:t>27%</a:t>
                      </a:r>
                      <a:endParaRPr lang="en-US" sz="1400" b="0" kern="1200" dirty="0">
                        <a:solidFill>
                          <a:schemeClr val="tx1"/>
                        </a:solidFill>
                        <a:latin typeface="Brandon Grotesque Regular"/>
                        <a:ea typeface="+mn-ea"/>
                        <a:cs typeface="+mn-cs"/>
                      </a:endParaRPr>
                    </a:p>
                  </a:txBody>
                  <a:tcPr marB="0" anchor="ctr">
                    <a:lnT w="12700" cap="flat" cmpd="sng" algn="ctr">
                      <a:solidFill>
                        <a:srgbClr val="0067AC"/>
                      </a:solidFill>
                      <a:prstDash val="solid"/>
                      <a:round/>
                      <a:headEnd type="none" w="med" len="med"/>
                      <a:tailEnd type="none" w="med" len="med"/>
                    </a:lnT>
                    <a:lnB w="12700" cap="flat" cmpd="sng" algn="ctr">
                      <a:solidFill>
                        <a:srgbClr val="0067AC"/>
                      </a:solidFill>
                      <a:prstDash val="solid"/>
                      <a:round/>
                      <a:headEnd type="none" w="med" len="med"/>
                      <a:tailEnd type="none" w="med" len="med"/>
                    </a:lnB>
                    <a:noFill/>
                  </a:tcPr>
                </a:tc>
                <a:tc>
                  <a:txBody>
                    <a:bodyPr/>
                    <a:lstStyle/>
                    <a:p>
                      <a:pPr algn="ctr"/>
                      <a:r>
                        <a:rPr lang="en-US" sz="1400" b="1" dirty="0" smtClean="0">
                          <a:solidFill>
                            <a:schemeClr val="bg1"/>
                          </a:solidFill>
                          <a:latin typeface="Brandon Grotesque Regular"/>
                        </a:rPr>
                        <a:t>36%</a:t>
                      </a:r>
                      <a:endParaRPr lang="en-US" sz="1400" b="1" dirty="0">
                        <a:solidFill>
                          <a:schemeClr val="bg1"/>
                        </a:solidFill>
                        <a:latin typeface="Brandon Grotesque Regular"/>
                      </a:endParaRPr>
                    </a:p>
                  </a:txBody>
                  <a:tcPr marB="0" anchor="ctr">
                    <a:lnR w="12700" cap="flat" cmpd="sng" algn="ctr">
                      <a:solidFill>
                        <a:srgbClr val="0067AC"/>
                      </a:solidFill>
                      <a:prstDash val="solid"/>
                      <a:round/>
                      <a:headEnd type="none" w="med" len="med"/>
                      <a:tailEnd type="none" w="med" len="med"/>
                    </a:lnR>
                    <a:lnT w="12700" cap="flat" cmpd="sng" algn="ctr">
                      <a:solidFill>
                        <a:srgbClr val="0067AC"/>
                      </a:solidFill>
                      <a:prstDash val="solid"/>
                      <a:round/>
                      <a:headEnd type="none" w="med" len="med"/>
                      <a:tailEnd type="none" w="med" len="med"/>
                    </a:lnT>
                    <a:lnB w="12700" cap="flat" cmpd="sng" algn="ctr">
                      <a:solidFill>
                        <a:srgbClr val="0067AC"/>
                      </a:solidFill>
                      <a:prstDash val="solid"/>
                      <a:round/>
                      <a:headEnd type="none" w="med" len="med"/>
                      <a:tailEnd type="none" w="med" len="med"/>
                    </a:lnB>
                    <a:solidFill>
                      <a:srgbClr val="00A8CC"/>
                    </a:solidFill>
                  </a:tcPr>
                </a:tc>
                <a:extLst>
                  <a:ext uri="{0D108BD9-81ED-4DB2-BD59-A6C34878D82A}">
                    <a16:rowId xmlns:a16="http://schemas.microsoft.com/office/drawing/2014/main" xmlns="" val="3201431643"/>
                  </a:ext>
                </a:extLst>
              </a:tr>
            </a:tbl>
          </a:graphicData>
        </a:graphic>
      </p:graphicFrame>
      <p:sp>
        <p:nvSpPr>
          <p:cNvPr id="14" name="Rectangle 13"/>
          <p:cNvSpPr/>
          <p:nvPr/>
        </p:nvSpPr>
        <p:spPr>
          <a:xfrm>
            <a:off x="158789" y="6342499"/>
            <a:ext cx="7804705" cy="369332"/>
          </a:xfrm>
          <a:prstGeom prst="rect">
            <a:avLst/>
          </a:prstGeom>
        </p:spPr>
        <p:txBody>
          <a:bodyPr wrap="square">
            <a:spAutoFit/>
          </a:bodyPr>
          <a:lstStyle/>
          <a:p>
            <a:r>
              <a:rPr lang="en-US" sz="900" dirty="0">
                <a:latin typeface="Brandon Grotesque Regular"/>
              </a:rPr>
              <a:t>Q51. Because personalized tests and treatments are targeted to a small number of patients, they are sometimes more expensive than conventional tests and treatments.  With that in mind, read these two statements. Of the two statements, which one is closest to your own personal opinion? </a:t>
            </a:r>
            <a:endParaRPr lang="en-US" sz="900" dirty="0" smtClean="0">
              <a:latin typeface="Brandon Grotesque Regular"/>
            </a:endParaRPr>
          </a:p>
        </p:txBody>
      </p:sp>
      <p:sp>
        <p:nvSpPr>
          <p:cNvPr id="16" name="TextBox 15"/>
          <p:cNvSpPr txBox="1"/>
          <p:nvPr/>
        </p:nvSpPr>
        <p:spPr>
          <a:xfrm>
            <a:off x="406975" y="1528700"/>
            <a:ext cx="8293404" cy="584775"/>
          </a:xfrm>
          <a:prstGeom prst="rect">
            <a:avLst/>
          </a:prstGeom>
          <a:noFill/>
        </p:spPr>
        <p:txBody>
          <a:bodyPr wrap="square" rtlCol="0">
            <a:spAutoFit/>
          </a:bodyPr>
          <a:lstStyle/>
          <a:p>
            <a:r>
              <a:rPr lang="en-US" sz="1600" dirty="0" smtClean="0">
                <a:latin typeface="Brandon Grotesque Regular"/>
              </a:rPr>
              <a:t>Adults 65 years and older and those who have witnessed a life threatening illness feel more strongly that insurance should cover personalized medicine than others.</a:t>
            </a:r>
            <a:endParaRPr lang="en-US" sz="1600" dirty="0">
              <a:latin typeface="Brandon Grotesque Regular"/>
            </a:endParaRPr>
          </a:p>
        </p:txBody>
      </p:sp>
    </p:spTree>
    <p:extLst>
      <p:ext uri="{BB962C8B-B14F-4D97-AF65-F5344CB8AC3E}">
        <p14:creationId xmlns:p14="http://schemas.microsoft.com/office/powerpoint/2010/main" val="301873974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6477000" y="-740"/>
            <a:ext cx="2667000" cy="137234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cxnSp>
        <p:nvCxnSpPr>
          <p:cNvPr id="3" name="Straight Connector 2"/>
          <p:cNvCxnSpPr/>
          <p:nvPr/>
        </p:nvCxnSpPr>
        <p:spPr>
          <a:xfrm flipV="1">
            <a:off x="0" y="5584115"/>
            <a:ext cx="8534400" cy="4354"/>
          </a:xfrm>
          <a:prstGeom prst="line">
            <a:avLst/>
          </a:prstGeom>
          <a:ln>
            <a:solidFill>
              <a:srgbClr val="00A8CC"/>
            </a:solidFill>
            <a:prstDash val="sysDot"/>
          </a:ln>
          <a:effectLst/>
        </p:spPr>
        <p:style>
          <a:lnRef idx="2">
            <a:schemeClr val="accent1"/>
          </a:lnRef>
          <a:fillRef idx="0">
            <a:schemeClr val="accent1"/>
          </a:fillRef>
          <a:effectRef idx="1">
            <a:schemeClr val="accent1"/>
          </a:effectRef>
          <a:fontRef idx="minor">
            <a:schemeClr val="tx1"/>
          </a:fontRef>
        </p:style>
      </p:cxnSp>
      <p:pic>
        <p:nvPicPr>
          <p:cNvPr id="7" name="Picture 2" descr="S:\- Design Documents - Templates, Logos, Style Guide\Image Gallery\KRC Logos\KRC_LI_CMYK_P.jpg"/>
          <p:cNvPicPr>
            <a:picLocks noChangeAspect="1" noChangeArrowheads="1"/>
          </p:cNvPicPr>
          <p:nvPr/>
        </p:nvPicPr>
        <p:blipFill>
          <a:blip r:embed="rId3" cstate="print">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8671804" y="6396659"/>
            <a:ext cx="469625" cy="469625"/>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5"/>
          <p:cNvSpPr txBox="1">
            <a:spLocks/>
          </p:cNvSpPr>
          <p:nvPr/>
        </p:nvSpPr>
        <p:spPr>
          <a:xfrm>
            <a:off x="7976057" y="6519138"/>
            <a:ext cx="720470" cy="220701"/>
          </a:xfrm>
          <a:prstGeom prst="rect">
            <a:avLst/>
          </a:prstGeom>
        </p:spPr>
        <p:txBody>
          <a:bodyPr/>
          <a:lstStyle>
            <a:defPPr>
              <a:defRPr lang="en-US"/>
            </a:defPPr>
            <a:lvl1pPr marL="0" algn="r" defTabSz="914400" rtl="0" eaLnBrk="1" latinLnBrk="0" hangingPunct="1">
              <a:defRPr sz="9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5A0E975F-4CC4-A547-941D-3161D2A3D523}" type="slidenum">
              <a:rPr kumimoji="0" lang="en-US" sz="900" b="0" i="0" u="none" strike="noStrike" kern="1200" cap="none" spc="0" normalizeH="0" baseline="0" noProof="0" smtClean="0">
                <a:ln>
                  <a:noFill/>
                </a:ln>
                <a:solidFill>
                  <a:srgbClr val="00306C"/>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en-US" sz="900" b="0" i="0" u="none" strike="noStrike" kern="1200" cap="none" spc="0" normalizeH="0" baseline="0" noProof="0" dirty="0">
              <a:ln>
                <a:noFill/>
              </a:ln>
              <a:solidFill>
                <a:srgbClr val="00306C"/>
              </a:solidFill>
              <a:effectLst/>
              <a:uLnTx/>
              <a:uFillTx/>
              <a:latin typeface="Arial"/>
              <a:ea typeface="+mn-ea"/>
              <a:cs typeface="+mn-cs"/>
            </a:endParaRPr>
          </a:p>
        </p:txBody>
      </p:sp>
      <p:cxnSp>
        <p:nvCxnSpPr>
          <p:cNvPr id="10" name="Straight Connector 9"/>
          <p:cNvCxnSpPr/>
          <p:nvPr/>
        </p:nvCxnSpPr>
        <p:spPr>
          <a:xfrm>
            <a:off x="8709090" y="6519138"/>
            <a:ext cx="0" cy="220701"/>
          </a:xfrm>
          <a:prstGeom prst="line">
            <a:avLst/>
          </a:prstGeom>
          <a:ln w="9525" cmpd="sng">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2" name="Title 3"/>
          <p:cNvSpPr txBox="1">
            <a:spLocks/>
          </p:cNvSpPr>
          <p:nvPr/>
        </p:nvSpPr>
        <p:spPr>
          <a:xfrm>
            <a:off x="359921" y="4822115"/>
            <a:ext cx="8174479" cy="762000"/>
          </a:xfrm>
          <a:prstGeom prst="rect">
            <a:avLst/>
          </a:prstGeom>
          <a:noFill/>
          <a:ln>
            <a:noFill/>
          </a:ln>
        </p:spPr>
        <p:txBody>
          <a:bodyPr vert="horz" lIns="91440" tIns="45720" rIns="91440" bIns="45720" rtlCol="0" anchor="ctr">
            <a:normAutofit/>
          </a:bodyPr>
          <a:lstStyle>
            <a:lvl1pPr algn="r" defTabSz="457200" rtl="0" eaLnBrk="1" latinLnBrk="0" hangingPunct="1">
              <a:spcBef>
                <a:spcPct val="0"/>
              </a:spcBef>
              <a:buNone/>
              <a:defRPr sz="2800" b="1" kern="1200" spc="-150">
                <a:solidFill>
                  <a:schemeClr val="bg2"/>
                </a:solidFill>
                <a:latin typeface="Arial"/>
                <a:ea typeface="+mj-ea"/>
                <a:cs typeface="Arial"/>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150" normalizeH="0" baseline="0" noProof="0" dirty="0" smtClean="0">
                <a:ln>
                  <a:noFill/>
                </a:ln>
                <a:solidFill>
                  <a:srgbClr val="00A8CC"/>
                </a:solidFill>
                <a:effectLst/>
                <a:uLnTx/>
                <a:uFillTx/>
                <a:latin typeface="Brandon Grotesque Regular"/>
              </a:rPr>
              <a:t>Experiences with and Perceptions of Genetic Testing</a:t>
            </a:r>
            <a:endParaRPr kumimoji="0" lang="en-US" sz="2800" b="1" i="0" u="none" strike="noStrike" kern="1200" cap="none" spc="-150" normalizeH="0" baseline="0" noProof="0" dirty="0">
              <a:ln>
                <a:noFill/>
              </a:ln>
              <a:solidFill>
                <a:srgbClr val="00A8CC"/>
              </a:solidFill>
              <a:effectLst/>
              <a:uLnTx/>
              <a:uFillTx/>
              <a:latin typeface="Brandon Grotesque Regular"/>
            </a:endParaRPr>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flipH="1">
            <a:off x="-173779" y="186135"/>
            <a:ext cx="3705708" cy="3358151"/>
          </a:xfrm>
          <a:prstGeom prst="rect">
            <a:avLst/>
          </a:prstGeom>
        </p:spPr>
      </p:pic>
    </p:spTree>
    <p:extLst>
      <p:ext uri="{BB962C8B-B14F-4D97-AF65-F5344CB8AC3E}">
        <p14:creationId xmlns:p14="http://schemas.microsoft.com/office/powerpoint/2010/main" val="213085640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p:cNvGraphicFramePr/>
          <p:nvPr>
            <p:extLst>
              <p:ext uri="{D42A27DB-BD31-4B8C-83A1-F6EECF244321}">
                <p14:modId xmlns:p14="http://schemas.microsoft.com/office/powerpoint/2010/main" val="1875237427"/>
              </p:ext>
            </p:extLst>
          </p:nvPr>
        </p:nvGraphicFramePr>
        <p:xfrm>
          <a:off x="621666" y="1982108"/>
          <a:ext cx="8345487" cy="4460270"/>
        </p:xfrm>
        <a:graphic>
          <a:graphicData uri="http://schemas.openxmlformats.org/drawingml/2006/chart">
            <c:chart xmlns:c="http://schemas.openxmlformats.org/drawingml/2006/chart" xmlns:r="http://schemas.openxmlformats.org/officeDocument/2006/relationships" r:id="rId3"/>
          </a:graphicData>
        </a:graphic>
      </p:graphicFrame>
      <p:sp>
        <p:nvSpPr>
          <p:cNvPr id="10" name="Rectangle 9"/>
          <p:cNvSpPr/>
          <p:nvPr/>
        </p:nvSpPr>
        <p:spPr>
          <a:xfrm>
            <a:off x="378400" y="6200003"/>
            <a:ext cx="7997658" cy="507831"/>
          </a:xfrm>
          <a:prstGeom prst="rect">
            <a:avLst/>
          </a:prstGeom>
        </p:spPr>
        <p:txBody>
          <a:bodyPr wrap="square">
            <a:spAutoFit/>
          </a:bodyPr>
          <a:lstStyle/>
          <a:p>
            <a:r>
              <a:rPr lang="en-US" sz="900" dirty="0" smtClean="0">
                <a:latin typeface="Brandon Grotesque Regular"/>
              </a:rPr>
              <a:t>If </a:t>
            </a:r>
            <a:r>
              <a:rPr lang="en-US" sz="900" dirty="0">
                <a:latin typeface="Brandon Grotesque Regular"/>
              </a:rPr>
              <a:t>your doctor </a:t>
            </a:r>
            <a:r>
              <a:rPr lang="en-US" sz="900" dirty="0" smtClean="0">
                <a:latin typeface="Brandon Grotesque Regular"/>
              </a:rPr>
              <a:t>recommended… Q18. a </a:t>
            </a:r>
            <a:r>
              <a:rPr lang="en-US" sz="900" dirty="0">
                <a:latin typeface="Brandon Grotesque Regular"/>
              </a:rPr>
              <a:t>genetic test for use in developing a personalized plan for preventing illness or </a:t>
            </a:r>
            <a:r>
              <a:rPr lang="en-US" sz="900" dirty="0" smtClean="0">
                <a:latin typeface="Brandon Grotesque Regular"/>
              </a:rPr>
              <a:t>disease, how likely would you be to have the test? Q19</a:t>
            </a:r>
            <a:r>
              <a:rPr lang="en-US" sz="900" dirty="0">
                <a:latin typeface="Brandon Grotesque Regular"/>
              </a:rPr>
              <a:t>. </a:t>
            </a:r>
            <a:r>
              <a:rPr lang="en-US" sz="900" dirty="0" smtClean="0">
                <a:latin typeface="Brandon Grotesque Regular"/>
              </a:rPr>
              <a:t>a </a:t>
            </a:r>
            <a:r>
              <a:rPr lang="en-US" sz="900" dirty="0">
                <a:latin typeface="Brandon Grotesque Regular"/>
              </a:rPr>
              <a:t>genetic test for use in developing a specific treatment plan for a disease you already have, how likely would you be to have the </a:t>
            </a:r>
            <a:r>
              <a:rPr lang="en-US" sz="900" dirty="0" smtClean="0">
                <a:latin typeface="Brandon Grotesque Regular"/>
              </a:rPr>
              <a:t>test? Q20</a:t>
            </a:r>
            <a:r>
              <a:rPr lang="en-US" sz="900" dirty="0">
                <a:latin typeface="Brandon Grotesque Regular"/>
              </a:rPr>
              <a:t>. </a:t>
            </a:r>
            <a:r>
              <a:rPr lang="en-US" sz="900" dirty="0" smtClean="0">
                <a:latin typeface="Brandon Grotesque Regular"/>
              </a:rPr>
              <a:t>a </a:t>
            </a:r>
            <a:r>
              <a:rPr lang="en-US" sz="900" dirty="0">
                <a:latin typeface="Brandon Grotesque Regular"/>
              </a:rPr>
              <a:t>treatment for a disease informed by a genetic test, how likely would you be to accept your doctor's recommended treatment?</a:t>
            </a:r>
            <a:endParaRPr lang="en-US" sz="900" dirty="0" smtClean="0">
              <a:latin typeface="Brandon Grotesque Regular"/>
            </a:endParaRPr>
          </a:p>
        </p:txBody>
      </p:sp>
      <p:pic>
        <p:nvPicPr>
          <p:cNvPr id="11" name="Picture 2" descr="S:\- Design Documents - Templates, Logos, Style Guide\Image Gallery\KRC Logos\KRC_LI_CMYK_P.jpg"/>
          <p:cNvPicPr>
            <a:picLocks noChangeAspect="1" noChangeArrowheads="1"/>
          </p:cNvPicPr>
          <p:nvPr/>
        </p:nvPicPr>
        <p:blipFill>
          <a:blip r:embed="rId4" cstate="print">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8671804" y="6396659"/>
            <a:ext cx="469625" cy="469625"/>
          </a:xfrm>
          <a:prstGeom prst="rect">
            <a:avLst/>
          </a:prstGeom>
          <a:noFill/>
          <a:extLst>
            <a:ext uri="{909E8E84-426E-40DD-AFC4-6F175D3DCCD1}">
              <a14:hiddenFill xmlns:a14="http://schemas.microsoft.com/office/drawing/2010/main">
                <a:solidFill>
                  <a:srgbClr val="FFFFFF"/>
                </a:solidFill>
              </a14:hiddenFill>
            </a:ext>
          </a:extLst>
        </p:spPr>
      </p:pic>
      <p:sp>
        <p:nvSpPr>
          <p:cNvPr id="12" name="Slide Number Placeholder 5"/>
          <p:cNvSpPr txBox="1">
            <a:spLocks/>
          </p:cNvSpPr>
          <p:nvPr/>
        </p:nvSpPr>
        <p:spPr>
          <a:xfrm>
            <a:off x="7976057" y="6519138"/>
            <a:ext cx="720470" cy="220701"/>
          </a:xfrm>
          <a:prstGeom prst="rect">
            <a:avLst/>
          </a:prstGeom>
        </p:spPr>
        <p:txBody>
          <a:bodyPr/>
          <a:lstStyle>
            <a:defPPr>
              <a:defRPr lang="en-US"/>
            </a:defPPr>
            <a:lvl1pPr marL="0" algn="r" defTabSz="914400" rtl="0" eaLnBrk="1" latinLnBrk="0" hangingPunct="1">
              <a:defRPr sz="9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5A0E975F-4CC4-A547-941D-3161D2A3D523}" type="slidenum">
              <a:rPr kumimoji="0" lang="en-US" sz="900" b="0" i="0" u="none" strike="noStrike" kern="1200" cap="none" spc="0" normalizeH="0" baseline="0" noProof="0" smtClean="0">
                <a:ln>
                  <a:noFill/>
                </a:ln>
                <a:solidFill>
                  <a:srgbClr val="00306C"/>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en-US" sz="900" b="0" i="0" u="none" strike="noStrike" kern="1200" cap="none" spc="0" normalizeH="0" baseline="0" noProof="0" dirty="0">
              <a:ln>
                <a:noFill/>
              </a:ln>
              <a:solidFill>
                <a:srgbClr val="00306C"/>
              </a:solidFill>
              <a:effectLst/>
              <a:uLnTx/>
              <a:uFillTx/>
              <a:latin typeface="Arial"/>
              <a:ea typeface="+mn-ea"/>
              <a:cs typeface="+mn-cs"/>
            </a:endParaRPr>
          </a:p>
        </p:txBody>
      </p:sp>
      <p:cxnSp>
        <p:nvCxnSpPr>
          <p:cNvPr id="13" name="Straight Connector 12"/>
          <p:cNvCxnSpPr/>
          <p:nvPr/>
        </p:nvCxnSpPr>
        <p:spPr>
          <a:xfrm>
            <a:off x="8709090" y="6391122"/>
            <a:ext cx="0" cy="220701"/>
          </a:xfrm>
          <a:prstGeom prst="line">
            <a:avLst/>
          </a:prstGeom>
          <a:ln w="9525" cmpd="sng">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4" name="Left Brace 3"/>
          <p:cNvSpPr/>
          <p:nvPr/>
        </p:nvSpPr>
        <p:spPr>
          <a:xfrm>
            <a:off x="1101383" y="2540158"/>
            <a:ext cx="365760" cy="427199"/>
          </a:xfrm>
          <a:prstGeom prst="leftBrace">
            <a:avLst/>
          </a:prstGeom>
          <a:ln>
            <a:solidFill>
              <a:srgbClr val="C1CD23"/>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 name="Left Brace 15"/>
          <p:cNvSpPr/>
          <p:nvPr/>
        </p:nvSpPr>
        <p:spPr>
          <a:xfrm>
            <a:off x="1115356" y="3098771"/>
            <a:ext cx="365760" cy="2219997"/>
          </a:xfrm>
          <a:prstGeom prst="leftBrace">
            <a:avLst/>
          </a:prstGeom>
          <a:ln>
            <a:solidFill>
              <a:srgbClr val="0067AC"/>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TextBox 5"/>
          <p:cNvSpPr txBox="1"/>
          <p:nvPr/>
        </p:nvSpPr>
        <p:spPr>
          <a:xfrm>
            <a:off x="182754" y="2411876"/>
            <a:ext cx="958917" cy="738664"/>
          </a:xfrm>
          <a:prstGeom prst="rect">
            <a:avLst/>
          </a:prstGeom>
          <a:noFill/>
        </p:spPr>
        <p:txBody>
          <a:bodyPr wrap="none" rtlCol="0">
            <a:spAutoFit/>
          </a:bodyPr>
          <a:lstStyle/>
          <a:p>
            <a:pPr algn="ctr"/>
            <a:r>
              <a:rPr lang="en-US" sz="1400" b="1" dirty="0" smtClean="0">
                <a:solidFill>
                  <a:srgbClr val="C1CD23"/>
                </a:solidFill>
                <a:latin typeface="Brandon Grotesque Regular"/>
              </a:rPr>
              <a:t>Total</a:t>
            </a:r>
          </a:p>
          <a:p>
            <a:pPr algn="ctr"/>
            <a:r>
              <a:rPr lang="en-US" sz="1400" b="1" i="1" dirty="0" smtClean="0">
                <a:solidFill>
                  <a:srgbClr val="C1CD23"/>
                </a:solidFill>
                <a:latin typeface="Brandon Grotesque Regular"/>
              </a:rPr>
              <a:t>not</a:t>
            </a:r>
            <a:r>
              <a:rPr lang="en-US" sz="1400" b="1" dirty="0" smtClean="0">
                <a:solidFill>
                  <a:srgbClr val="C1CD23"/>
                </a:solidFill>
                <a:latin typeface="Brandon Grotesque Regular"/>
              </a:rPr>
              <a:t> likely</a:t>
            </a:r>
          </a:p>
          <a:p>
            <a:pPr algn="ctr"/>
            <a:r>
              <a:rPr lang="en-US" sz="1400" b="1" dirty="0" smtClean="0">
                <a:solidFill>
                  <a:srgbClr val="C1CD23"/>
                </a:solidFill>
                <a:latin typeface="Brandon Grotesque Regular"/>
              </a:rPr>
              <a:t>16%</a:t>
            </a:r>
            <a:endParaRPr lang="en-US" sz="1400" b="1" dirty="0">
              <a:solidFill>
                <a:srgbClr val="C1CD23"/>
              </a:solidFill>
              <a:latin typeface="Brandon Grotesque Regular"/>
            </a:endParaRPr>
          </a:p>
        </p:txBody>
      </p:sp>
      <p:sp>
        <p:nvSpPr>
          <p:cNvPr id="17" name="TextBox 16"/>
          <p:cNvSpPr txBox="1"/>
          <p:nvPr/>
        </p:nvSpPr>
        <p:spPr>
          <a:xfrm>
            <a:off x="509767" y="3843982"/>
            <a:ext cx="631904" cy="738664"/>
          </a:xfrm>
          <a:prstGeom prst="rect">
            <a:avLst/>
          </a:prstGeom>
          <a:noFill/>
        </p:spPr>
        <p:txBody>
          <a:bodyPr wrap="none" rtlCol="0">
            <a:spAutoFit/>
          </a:bodyPr>
          <a:lstStyle/>
          <a:p>
            <a:pPr algn="ctr"/>
            <a:r>
              <a:rPr lang="en-US" sz="1400" b="1" dirty="0" smtClean="0">
                <a:solidFill>
                  <a:srgbClr val="0067AC"/>
                </a:solidFill>
                <a:latin typeface="Brandon Grotesque Regular"/>
              </a:rPr>
              <a:t>Total</a:t>
            </a:r>
          </a:p>
          <a:p>
            <a:pPr algn="ctr"/>
            <a:r>
              <a:rPr lang="en-US" sz="1400" b="1" dirty="0" smtClean="0">
                <a:solidFill>
                  <a:srgbClr val="0067AC"/>
                </a:solidFill>
                <a:latin typeface="Brandon Grotesque Regular"/>
              </a:rPr>
              <a:t>likely</a:t>
            </a:r>
            <a:endParaRPr lang="en-US" sz="1400" b="1" dirty="0">
              <a:solidFill>
                <a:srgbClr val="0067AC"/>
              </a:solidFill>
              <a:latin typeface="Brandon Grotesque Regular"/>
            </a:endParaRPr>
          </a:p>
          <a:p>
            <a:pPr algn="ctr"/>
            <a:r>
              <a:rPr lang="en-US" sz="1400" b="1" dirty="0" smtClean="0">
                <a:solidFill>
                  <a:srgbClr val="0067AC"/>
                </a:solidFill>
                <a:latin typeface="Brandon Grotesque Regular"/>
              </a:rPr>
              <a:t>84%</a:t>
            </a:r>
            <a:endParaRPr lang="en-US" sz="1400" b="1" dirty="0">
              <a:solidFill>
                <a:srgbClr val="0067AC"/>
              </a:solidFill>
              <a:latin typeface="Brandon Grotesque Regular"/>
            </a:endParaRPr>
          </a:p>
        </p:txBody>
      </p:sp>
      <p:sp>
        <p:nvSpPr>
          <p:cNvPr id="21" name="Left Brace 20"/>
          <p:cNvSpPr/>
          <p:nvPr/>
        </p:nvSpPr>
        <p:spPr>
          <a:xfrm>
            <a:off x="3568501" y="2531052"/>
            <a:ext cx="365760" cy="314702"/>
          </a:xfrm>
          <a:prstGeom prst="leftBrace">
            <a:avLst/>
          </a:prstGeom>
          <a:ln>
            <a:solidFill>
              <a:srgbClr val="C1CD23"/>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2" name="Left Brace 21"/>
          <p:cNvSpPr/>
          <p:nvPr/>
        </p:nvSpPr>
        <p:spPr>
          <a:xfrm>
            <a:off x="3568501" y="2999232"/>
            <a:ext cx="365760" cy="2319536"/>
          </a:xfrm>
          <a:prstGeom prst="leftBrace">
            <a:avLst/>
          </a:prstGeom>
          <a:ln>
            <a:solidFill>
              <a:srgbClr val="0067AC"/>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4" name="Left Brace 23"/>
          <p:cNvSpPr/>
          <p:nvPr/>
        </p:nvSpPr>
        <p:spPr>
          <a:xfrm>
            <a:off x="5985918" y="2540158"/>
            <a:ext cx="365760" cy="344824"/>
          </a:xfrm>
          <a:prstGeom prst="leftBrace">
            <a:avLst/>
          </a:prstGeom>
          <a:ln>
            <a:solidFill>
              <a:srgbClr val="C1CD23"/>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5" name="Left Brace 24"/>
          <p:cNvSpPr/>
          <p:nvPr/>
        </p:nvSpPr>
        <p:spPr>
          <a:xfrm>
            <a:off x="5985918" y="2999232"/>
            <a:ext cx="365760" cy="2319536"/>
          </a:xfrm>
          <a:prstGeom prst="leftBrace">
            <a:avLst/>
          </a:prstGeom>
          <a:ln>
            <a:solidFill>
              <a:srgbClr val="0067AC"/>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6" name="TextBox 25"/>
          <p:cNvSpPr txBox="1"/>
          <p:nvPr/>
        </p:nvSpPr>
        <p:spPr>
          <a:xfrm>
            <a:off x="3002493" y="2537259"/>
            <a:ext cx="543739" cy="307777"/>
          </a:xfrm>
          <a:prstGeom prst="rect">
            <a:avLst/>
          </a:prstGeom>
          <a:noFill/>
        </p:spPr>
        <p:txBody>
          <a:bodyPr wrap="none" rtlCol="0">
            <a:spAutoFit/>
          </a:bodyPr>
          <a:lstStyle/>
          <a:p>
            <a:pPr algn="ctr"/>
            <a:r>
              <a:rPr lang="en-US" sz="1400" b="1" dirty="0" smtClean="0">
                <a:solidFill>
                  <a:srgbClr val="C1CD23"/>
                </a:solidFill>
                <a:latin typeface="Brandon Grotesque Regular"/>
              </a:rPr>
              <a:t>12%</a:t>
            </a:r>
            <a:endParaRPr lang="en-US" sz="1400" b="1" dirty="0">
              <a:solidFill>
                <a:srgbClr val="C1CD23"/>
              </a:solidFill>
              <a:latin typeface="Brandon Grotesque Regular"/>
            </a:endParaRPr>
          </a:p>
        </p:txBody>
      </p:sp>
      <p:sp>
        <p:nvSpPr>
          <p:cNvPr id="27" name="TextBox 26"/>
          <p:cNvSpPr txBox="1"/>
          <p:nvPr/>
        </p:nvSpPr>
        <p:spPr>
          <a:xfrm>
            <a:off x="2989293" y="4006034"/>
            <a:ext cx="543739" cy="307777"/>
          </a:xfrm>
          <a:prstGeom prst="rect">
            <a:avLst/>
          </a:prstGeom>
          <a:noFill/>
        </p:spPr>
        <p:txBody>
          <a:bodyPr wrap="none" rtlCol="0">
            <a:spAutoFit/>
          </a:bodyPr>
          <a:lstStyle/>
          <a:p>
            <a:pPr algn="ctr"/>
            <a:r>
              <a:rPr lang="en-US" sz="1400" b="1" dirty="0" smtClean="0">
                <a:solidFill>
                  <a:srgbClr val="0067AC"/>
                </a:solidFill>
                <a:latin typeface="Brandon Grotesque Regular"/>
              </a:rPr>
              <a:t>88%</a:t>
            </a:r>
            <a:endParaRPr lang="en-US" sz="1400" b="1" dirty="0">
              <a:solidFill>
                <a:srgbClr val="0067AC"/>
              </a:solidFill>
              <a:latin typeface="Brandon Grotesque Regular"/>
            </a:endParaRPr>
          </a:p>
        </p:txBody>
      </p:sp>
      <p:sp>
        <p:nvSpPr>
          <p:cNvPr id="28" name="TextBox 27"/>
          <p:cNvSpPr txBox="1"/>
          <p:nvPr/>
        </p:nvSpPr>
        <p:spPr>
          <a:xfrm>
            <a:off x="5436516" y="2558681"/>
            <a:ext cx="543739" cy="307777"/>
          </a:xfrm>
          <a:prstGeom prst="rect">
            <a:avLst/>
          </a:prstGeom>
          <a:noFill/>
        </p:spPr>
        <p:txBody>
          <a:bodyPr wrap="none" rtlCol="0">
            <a:spAutoFit/>
          </a:bodyPr>
          <a:lstStyle/>
          <a:p>
            <a:pPr algn="ctr"/>
            <a:r>
              <a:rPr lang="en-US" sz="1400" b="1" dirty="0" smtClean="0">
                <a:solidFill>
                  <a:srgbClr val="C1CD23"/>
                </a:solidFill>
                <a:latin typeface="Brandon Grotesque Regular"/>
              </a:rPr>
              <a:t>13%</a:t>
            </a:r>
            <a:endParaRPr lang="en-US" sz="1400" b="1" dirty="0">
              <a:solidFill>
                <a:srgbClr val="C1CD23"/>
              </a:solidFill>
              <a:latin typeface="Brandon Grotesque Regular"/>
            </a:endParaRPr>
          </a:p>
        </p:txBody>
      </p:sp>
      <p:sp>
        <p:nvSpPr>
          <p:cNvPr id="29" name="TextBox 28"/>
          <p:cNvSpPr txBox="1"/>
          <p:nvPr/>
        </p:nvSpPr>
        <p:spPr>
          <a:xfrm>
            <a:off x="5442179" y="4001609"/>
            <a:ext cx="543739" cy="307777"/>
          </a:xfrm>
          <a:prstGeom prst="rect">
            <a:avLst/>
          </a:prstGeom>
          <a:noFill/>
        </p:spPr>
        <p:txBody>
          <a:bodyPr wrap="none" rtlCol="0">
            <a:spAutoFit/>
          </a:bodyPr>
          <a:lstStyle/>
          <a:p>
            <a:pPr algn="ctr"/>
            <a:r>
              <a:rPr lang="en-US" sz="1400" b="1" dirty="0" smtClean="0">
                <a:solidFill>
                  <a:srgbClr val="0067AC"/>
                </a:solidFill>
                <a:latin typeface="Brandon Grotesque Regular"/>
              </a:rPr>
              <a:t>87%</a:t>
            </a:r>
            <a:endParaRPr lang="en-US" sz="1400" b="1" dirty="0">
              <a:solidFill>
                <a:srgbClr val="0067AC"/>
              </a:solidFill>
              <a:latin typeface="Brandon Grotesque Regular"/>
            </a:endParaRPr>
          </a:p>
        </p:txBody>
      </p:sp>
      <p:sp>
        <p:nvSpPr>
          <p:cNvPr id="23" name="Subtitle 2"/>
          <p:cNvSpPr>
            <a:spLocks noGrp="1"/>
          </p:cNvSpPr>
          <p:nvPr>
            <p:ph type="subTitle" idx="1"/>
          </p:nvPr>
        </p:nvSpPr>
        <p:spPr>
          <a:xfrm>
            <a:off x="378400" y="207423"/>
            <a:ext cx="8157215" cy="990981"/>
          </a:xfrm>
        </p:spPr>
        <p:txBody>
          <a:bodyPr anchor="ctr">
            <a:noAutofit/>
          </a:bodyPr>
          <a:lstStyle/>
          <a:p>
            <a:pPr algn="l"/>
            <a:r>
              <a:rPr lang="en-US" sz="2400" dirty="0" smtClean="0">
                <a:solidFill>
                  <a:srgbClr val="08436F"/>
                </a:solidFill>
                <a:latin typeface="Brandon Grotesque Regular"/>
                <a:cs typeface="Brandon Grotesque Regular"/>
              </a:rPr>
              <a:t>If their doctor recommends it, most people say they are likely to use personalized medicine for preventing </a:t>
            </a:r>
            <a:r>
              <a:rPr lang="en-US" sz="2400" i="1" dirty="0" smtClean="0">
                <a:solidFill>
                  <a:srgbClr val="08436F"/>
                </a:solidFill>
                <a:latin typeface="Brandon Grotesque Regular"/>
                <a:cs typeface="Brandon Grotesque Regular"/>
              </a:rPr>
              <a:t>and</a:t>
            </a:r>
            <a:r>
              <a:rPr lang="en-US" sz="2400" dirty="0" smtClean="0">
                <a:solidFill>
                  <a:srgbClr val="08436F"/>
                </a:solidFill>
                <a:latin typeface="Brandon Grotesque Regular"/>
                <a:cs typeface="Brandon Grotesque Regular"/>
              </a:rPr>
              <a:t> treating disease.</a:t>
            </a:r>
            <a:endParaRPr lang="en-US" sz="2400" dirty="0">
              <a:solidFill>
                <a:srgbClr val="08436F"/>
              </a:solidFill>
              <a:latin typeface="Brandon Grotesque Regular"/>
              <a:cs typeface="Brandon Grotesque Regular"/>
            </a:endParaRPr>
          </a:p>
        </p:txBody>
      </p:sp>
      <p:sp>
        <p:nvSpPr>
          <p:cNvPr id="30" name="TextBox 29"/>
          <p:cNvSpPr txBox="1"/>
          <p:nvPr/>
        </p:nvSpPr>
        <p:spPr>
          <a:xfrm>
            <a:off x="378400" y="1369500"/>
            <a:ext cx="8293404" cy="584775"/>
          </a:xfrm>
          <a:prstGeom prst="rect">
            <a:avLst/>
          </a:prstGeom>
          <a:noFill/>
        </p:spPr>
        <p:txBody>
          <a:bodyPr wrap="square" rtlCol="0">
            <a:spAutoFit/>
          </a:bodyPr>
          <a:lstStyle/>
          <a:p>
            <a:r>
              <a:rPr lang="en-US" sz="1600" dirty="0" smtClean="0">
                <a:latin typeface="Brandon Grotesque Regular"/>
              </a:rPr>
              <a:t>Over half say they would be </a:t>
            </a:r>
            <a:r>
              <a:rPr lang="en-US" sz="1600" i="1" dirty="0" smtClean="0">
                <a:latin typeface="Brandon Grotesque Regular"/>
              </a:rPr>
              <a:t>very </a:t>
            </a:r>
            <a:r>
              <a:rPr lang="en-US" sz="1600" dirty="0" smtClean="0">
                <a:latin typeface="Brandon Grotesque Regular"/>
              </a:rPr>
              <a:t>likely to use a genetic test to guide treatment for a disease they already have.</a:t>
            </a:r>
            <a:endParaRPr lang="en-US" sz="1600" dirty="0">
              <a:latin typeface="Brandon Grotesque Regular"/>
            </a:endParaRPr>
          </a:p>
        </p:txBody>
      </p:sp>
      <p:cxnSp>
        <p:nvCxnSpPr>
          <p:cNvPr id="31" name="Straight Connector 30"/>
          <p:cNvCxnSpPr/>
          <p:nvPr/>
        </p:nvCxnSpPr>
        <p:spPr>
          <a:xfrm flipV="1">
            <a:off x="1215" y="1329724"/>
            <a:ext cx="8534400" cy="4354"/>
          </a:xfrm>
          <a:prstGeom prst="line">
            <a:avLst/>
          </a:prstGeom>
          <a:ln>
            <a:solidFill>
              <a:srgbClr val="00A8CC"/>
            </a:solidFill>
            <a:prstDash val="sysDot"/>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2988884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78400" y="6290708"/>
            <a:ext cx="7384929" cy="369332"/>
          </a:xfrm>
          <a:prstGeom prst="rect">
            <a:avLst/>
          </a:prstGeom>
        </p:spPr>
        <p:txBody>
          <a:bodyPr wrap="square">
            <a:spAutoFit/>
          </a:bodyPr>
          <a:lstStyle/>
          <a:p>
            <a:r>
              <a:rPr lang="en-US" sz="900" dirty="0" smtClean="0">
                <a:latin typeface="Brandon Grotesque Regular"/>
              </a:rPr>
              <a:t>Q21. </a:t>
            </a:r>
            <a:r>
              <a:rPr lang="en-US" sz="900" dirty="0">
                <a:latin typeface="Brandon Grotesque Regular"/>
              </a:rPr>
              <a:t>If your doctor recommended a genetic test to develop a personalized prevention plan or treatment plan, what questions would you have about it? What would you like to have explained to you about </a:t>
            </a:r>
            <a:r>
              <a:rPr lang="en-US" sz="900" dirty="0">
                <a:latin typeface="Brandon Grotesque Regular"/>
              </a:rPr>
              <a:t>p</a:t>
            </a:r>
            <a:r>
              <a:rPr lang="en-US" sz="900" dirty="0" smtClean="0">
                <a:latin typeface="Brandon Grotesque Regular"/>
              </a:rPr>
              <a:t>ersonalized </a:t>
            </a:r>
            <a:r>
              <a:rPr lang="en-US" sz="900" dirty="0" smtClean="0">
                <a:latin typeface="Brandon Grotesque Regular"/>
              </a:rPr>
              <a:t>medicine? </a:t>
            </a:r>
            <a:endParaRPr lang="en-US" sz="900" dirty="0">
              <a:latin typeface="Brandon Grotesque Regular"/>
            </a:endParaRPr>
          </a:p>
        </p:txBody>
      </p:sp>
      <p:pic>
        <p:nvPicPr>
          <p:cNvPr id="11" name="Picture 2" descr="S:\- Design Documents - Templates, Logos, Style Guide\Image Gallery\KRC Logos\KRC_LI_CMYK_P.jpg"/>
          <p:cNvPicPr>
            <a:picLocks noChangeAspect="1" noChangeArrowheads="1"/>
          </p:cNvPicPr>
          <p:nvPr/>
        </p:nvPicPr>
        <p:blipFill>
          <a:blip r:embed="rId3" cstate="print">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8671804" y="6396659"/>
            <a:ext cx="469625" cy="469625"/>
          </a:xfrm>
          <a:prstGeom prst="rect">
            <a:avLst/>
          </a:prstGeom>
          <a:noFill/>
          <a:extLst>
            <a:ext uri="{909E8E84-426E-40DD-AFC4-6F175D3DCCD1}">
              <a14:hiddenFill xmlns:a14="http://schemas.microsoft.com/office/drawing/2010/main">
                <a:solidFill>
                  <a:srgbClr val="FFFFFF"/>
                </a:solidFill>
              </a14:hiddenFill>
            </a:ext>
          </a:extLst>
        </p:spPr>
      </p:pic>
      <p:sp>
        <p:nvSpPr>
          <p:cNvPr id="12" name="Slide Number Placeholder 5"/>
          <p:cNvSpPr txBox="1">
            <a:spLocks/>
          </p:cNvSpPr>
          <p:nvPr/>
        </p:nvSpPr>
        <p:spPr>
          <a:xfrm>
            <a:off x="7976057" y="6519138"/>
            <a:ext cx="720470" cy="220701"/>
          </a:xfrm>
          <a:prstGeom prst="rect">
            <a:avLst/>
          </a:prstGeom>
        </p:spPr>
        <p:txBody>
          <a:bodyPr/>
          <a:lstStyle>
            <a:defPPr>
              <a:defRPr lang="en-US"/>
            </a:defPPr>
            <a:lvl1pPr marL="0" algn="r" defTabSz="914400" rtl="0" eaLnBrk="1" latinLnBrk="0" hangingPunct="1">
              <a:defRPr sz="9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5A0E975F-4CC4-A547-941D-3161D2A3D523}" type="slidenum">
              <a:rPr kumimoji="0" lang="en-US" sz="900" b="0" i="0" u="none" strike="noStrike" kern="1200" cap="none" spc="0" normalizeH="0" baseline="0" noProof="0" smtClean="0">
                <a:ln>
                  <a:noFill/>
                </a:ln>
                <a:solidFill>
                  <a:srgbClr val="00306C"/>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en-US" sz="900" b="0" i="0" u="none" strike="noStrike" kern="1200" cap="none" spc="0" normalizeH="0" baseline="0" noProof="0" dirty="0">
              <a:ln>
                <a:noFill/>
              </a:ln>
              <a:solidFill>
                <a:srgbClr val="00306C"/>
              </a:solidFill>
              <a:effectLst/>
              <a:uLnTx/>
              <a:uFillTx/>
              <a:latin typeface="Arial"/>
              <a:ea typeface="+mn-ea"/>
              <a:cs typeface="+mn-cs"/>
            </a:endParaRPr>
          </a:p>
        </p:txBody>
      </p:sp>
      <p:cxnSp>
        <p:nvCxnSpPr>
          <p:cNvPr id="13" name="Straight Connector 12"/>
          <p:cNvCxnSpPr/>
          <p:nvPr/>
        </p:nvCxnSpPr>
        <p:spPr>
          <a:xfrm>
            <a:off x="8709090" y="6519138"/>
            <a:ext cx="0" cy="220701"/>
          </a:xfrm>
          <a:prstGeom prst="line">
            <a:avLst/>
          </a:prstGeom>
          <a:ln w="9525" cmpd="sng">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5" name="Rounded Rectangular Callout 14"/>
          <p:cNvSpPr/>
          <p:nvPr/>
        </p:nvSpPr>
        <p:spPr>
          <a:xfrm>
            <a:off x="6877456" y="2850181"/>
            <a:ext cx="1658159" cy="1027037"/>
          </a:xfrm>
          <a:prstGeom prst="wedgeRoundRectCallout">
            <a:avLst/>
          </a:prstGeom>
          <a:noFill/>
          <a:ln>
            <a:solidFill>
              <a:srgbClr val="0067A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rgbClr val="00A8CC"/>
                </a:solidFill>
                <a:latin typeface="Brandon Grotesque Regular"/>
              </a:rPr>
              <a:t>“The main thing that </a:t>
            </a:r>
            <a:r>
              <a:rPr lang="en-US" sz="1200" dirty="0" smtClean="0">
                <a:solidFill>
                  <a:srgbClr val="00A8CC"/>
                </a:solidFill>
                <a:latin typeface="Brandon Grotesque Regular"/>
              </a:rPr>
              <a:t>I </a:t>
            </a:r>
            <a:r>
              <a:rPr lang="en-US" sz="1200" dirty="0">
                <a:solidFill>
                  <a:srgbClr val="00A8CC"/>
                </a:solidFill>
                <a:latin typeface="Brandon Grotesque Regular"/>
              </a:rPr>
              <a:t>would want to know is that it is safe with no bad side effects.”</a:t>
            </a:r>
          </a:p>
        </p:txBody>
      </p:sp>
      <p:graphicFrame>
        <p:nvGraphicFramePr>
          <p:cNvPr id="2" name="Table 1"/>
          <p:cNvGraphicFramePr>
            <a:graphicFrameLocks noGrp="1"/>
          </p:cNvGraphicFramePr>
          <p:nvPr>
            <p:extLst>
              <p:ext uri="{D42A27DB-BD31-4B8C-83A1-F6EECF244321}">
                <p14:modId xmlns:p14="http://schemas.microsoft.com/office/powerpoint/2010/main" val="2726400212"/>
              </p:ext>
            </p:extLst>
          </p:nvPr>
        </p:nvGraphicFramePr>
        <p:xfrm>
          <a:off x="497462" y="1531025"/>
          <a:ext cx="6269098" cy="4307800"/>
        </p:xfrm>
        <a:graphic>
          <a:graphicData uri="http://schemas.openxmlformats.org/drawingml/2006/table">
            <a:tbl>
              <a:tblPr firstRow="1" firstCol="1" bandRow="1">
                <a:tableStyleId>{2D5ABB26-0587-4C30-8999-92F81FD0307C}</a:tableStyleId>
              </a:tblPr>
              <a:tblGrid>
                <a:gridCol w="5089522">
                  <a:extLst>
                    <a:ext uri="{9D8B030D-6E8A-4147-A177-3AD203B41FA5}">
                      <a16:colId xmlns:a16="http://schemas.microsoft.com/office/drawing/2014/main" xmlns="" val="43139789"/>
                    </a:ext>
                  </a:extLst>
                </a:gridCol>
                <a:gridCol w="1179576">
                  <a:extLst>
                    <a:ext uri="{9D8B030D-6E8A-4147-A177-3AD203B41FA5}">
                      <a16:colId xmlns:a16="http://schemas.microsoft.com/office/drawing/2014/main" xmlns="" val="3281033326"/>
                    </a:ext>
                  </a:extLst>
                </a:gridCol>
              </a:tblGrid>
              <a:tr h="314920">
                <a:tc gridSpan="2">
                  <a:txBody>
                    <a:bodyPr/>
                    <a:lstStyle/>
                    <a:p>
                      <a:pPr marL="0" marR="0">
                        <a:spcBef>
                          <a:spcPts val="0"/>
                        </a:spcBef>
                        <a:spcAft>
                          <a:spcPts val="0"/>
                        </a:spcAft>
                      </a:pPr>
                      <a:r>
                        <a:rPr lang="en-US" sz="1600" b="1" dirty="0" smtClean="0">
                          <a:solidFill>
                            <a:schemeClr val="bg1"/>
                          </a:solidFill>
                          <a:effectLst/>
                          <a:latin typeface="Brandon Grotesque Regular"/>
                        </a:rPr>
                        <a:t>Questions about a</a:t>
                      </a:r>
                      <a:r>
                        <a:rPr lang="en-US" sz="1600" b="1" baseline="0" dirty="0" smtClean="0">
                          <a:solidFill>
                            <a:schemeClr val="bg1"/>
                          </a:solidFill>
                          <a:effectLst/>
                          <a:latin typeface="Brandon Grotesque Regular"/>
                        </a:rPr>
                        <a:t> personalized prevention/treatment plan</a:t>
                      </a:r>
                      <a:r>
                        <a:rPr lang="en-US" sz="1600" b="1" dirty="0" smtClean="0">
                          <a:solidFill>
                            <a:schemeClr val="bg1"/>
                          </a:solidFill>
                          <a:effectLst/>
                          <a:latin typeface="Brandon Grotesque Regular"/>
                        </a:rPr>
                        <a:t> </a:t>
                      </a:r>
                      <a:endParaRPr lang="en-US" sz="1800" b="1" dirty="0">
                        <a:solidFill>
                          <a:schemeClr val="bg1"/>
                        </a:solidFill>
                        <a:effectLst/>
                        <a:latin typeface="Brandon Grotesque Regular"/>
                        <a:ea typeface="Calibri" panose="020F0502020204030204" pitchFamily="34" charset="0"/>
                        <a:cs typeface="Times New Roman" panose="02020603050405020304" pitchFamily="18" charset="0"/>
                      </a:endParaRPr>
                    </a:p>
                  </a:txBody>
                  <a:tcPr marL="58191" marR="58191" marT="0" marB="0">
                    <a:solidFill>
                      <a:srgbClr val="0067AC"/>
                    </a:solidFill>
                  </a:tcPr>
                </a:tc>
                <a:tc hMerge="1">
                  <a:txBody>
                    <a:bodyPr/>
                    <a:lstStyle/>
                    <a:p>
                      <a:endParaRPr lang="en-US"/>
                    </a:p>
                  </a:txBody>
                  <a:tcPr/>
                </a:tc>
                <a:extLst>
                  <a:ext uri="{0D108BD9-81ED-4DB2-BD59-A6C34878D82A}">
                    <a16:rowId xmlns:a16="http://schemas.microsoft.com/office/drawing/2014/main" xmlns="" val="2951967914"/>
                  </a:ext>
                </a:extLst>
              </a:tr>
              <a:tr h="204557">
                <a:tc>
                  <a:txBody>
                    <a:bodyPr/>
                    <a:lstStyle/>
                    <a:p>
                      <a:pPr marL="0" marR="0">
                        <a:spcBef>
                          <a:spcPts val="0"/>
                        </a:spcBef>
                        <a:spcAft>
                          <a:spcPts val="0"/>
                        </a:spcAft>
                      </a:pPr>
                      <a:r>
                        <a:rPr lang="en-US" sz="1400" b="1" dirty="0">
                          <a:solidFill>
                            <a:srgbClr val="373739"/>
                          </a:solidFill>
                          <a:effectLst/>
                          <a:latin typeface="Brandon Grotesque Regular"/>
                        </a:rPr>
                        <a:t>Process/how it works</a:t>
                      </a:r>
                      <a:endParaRPr lang="en-US" sz="1600" b="1" dirty="0">
                        <a:solidFill>
                          <a:srgbClr val="373739"/>
                        </a:solidFill>
                        <a:effectLst/>
                        <a:latin typeface="Brandon Grotesque Regular"/>
                        <a:ea typeface="Calibri" panose="020F0502020204030204" pitchFamily="34" charset="0"/>
                        <a:cs typeface="Times New Roman" panose="02020603050405020304" pitchFamily="18" charset="0"/>
                      </a:endParaRPr>
                    </a:p>
                  </a:txBody>
                  <a:tcPr marL="58191" marR="58191" marT="0" marB="0">
                    <a:lnB w="3175" cap="flat" cmpd="sng" algn="ctr">
                      <a:solidFill>
                        <a:srgbClr val="0067AC"/>
                      </a:solidFill>
                      <a:prstDash val="solid"/>
                      <a:round/>
                      <a:headEnd type="none" w="med" len="med"/>
                      <a:tailEnd type="none" w="med" len="med"/>
                    </a:lnB>
                  </a:tcPr>
                </a:tc>
                <a:tc>
                  <a:txBody>
                    <a:bodyPr/>
                    <a:lstStyle/>
                    <a:p>
                      <a:pPr marL="0" marR="0" algn="ctr">
                        <a:spcBef>
                          <a:spcPts val="0"/>
                        </a:spcBef>
                        <a:spcAft>
                          <a:spcPts val="0"/>
                        </a:spcAft>
                      </a:pPr>
                      <a:r>
                        <a:rPr lang="en-US" sz="1400" b="1" dirty="0" smtClean="0">
                          <a:solidFill>
                            <a:srgbClr val="373739"/>
                          </a:solidFill>
                          <a:effectLst/>
                          <a:latin typeface="Brandon Grotesque Regular"/>
                        </a:rPr>
                        <a:t>41%</a:t>
                      </a:r>
                      <a:endParaRPr lang="en-US" sz="1600" b="1" dirty="0">
                        <a:solidFill>
                          <a:srgbClr val="373739"/>
                        </a:solidFill>
                        <a:effectLst/>
                        <a:latin typeface="Brandon Grotesque Regular"/>
                        <a:ea typeface="Calibri" panose="020F0502020204030204" pitchFamily="34" charset="0"/>
                        <a:cs typeface="Times New Roman" panose="02020603050405020304" pitchFamily="18" charset="0"/>
                      </a:endParaRPr>
                    </a:p>
                  </a:txBody>
                  <a:tcPr marL="58191" marR="58191" marT="0" marB="0" anchor="ctr">
                    <a:lnB w="3175" cap="flat" cmpd="sng" algn="ctr">
                      <a:solidFill>
                        <a:srgbClr val="0067AC"/>
                      </a:solidFill>
                      <a:prstDash val="solid"/>
                      <a:round/>
                      <a:headEnd type="none" w="med" len="med"/>
                      <a:tailEnd type="none" w="med" len="med"/>
                    </a:lnB>
                  </a:tcPr>
                </a:tc>
                <a:extLst>
                  <a:ext uri="{0D108BD9-81ED-4DB2-BD59-A6C34878D82A}">
                    <a16:rowId xmlns:a16="http://schemas.microsoft.com/office/drawing/2014/main" xmlns="" val="2660532898"/>
                  </a:ext>
                </a:extLst>
              </a:tr>
              <a:tr h="175334">
                <a:tc>
                  <a:txBody>
                    <a:bodyPr/>
                    <a:lstStyle/>
                    <a:p>
                      <a:pPr marL="0" marR="0">
                        <a:spcBef>
                          <a:spcPts val="0"/>
                        </a:spcBef>
                        <a:spcAft>
                          <a:spcPts val="0"/>
                        </a:spcAft>
                      </a:pPr>
                      <a:r>
                        <a:rPr lang="en-US" sz="1200" dirty="0">
                          <a:solidFill>
                            <a:srgbClr val="373739"/>
                          </a:solidFill>
                          <a:effectLst/>
                          <a:latin typeface="Brandon Grotesque Regular"/>
                        </a:rPr>
                        <a:t>  How does it help—how it will benefit or affect me?</a:t>
                      </a:r>
                      <a:endParaRPr lang="en-US" sz="1400" dirty="0">
                        <a:solidFill>
                          <a:srgbClr val="373739"/>
                        </a:solidFill>
                        <a:effectLst/>
                        <a:latin typeface="Brandon Grotesque Regular"/>
                        <a:ea typeface="Calibri" panose="020F0502020204030204" pitchFamily="34" charset="0"/>
                        <a:cs typeface="Times New Roman" panose="02020603050405020304" pitchFamily="18" charset="0"/>
                      </a:endParaRPr>
                    </a:p>
                  </a:txBody>
                  <a:tcPr marL="58191" marR="58191" marT="0" marB="0">
                    <a:lnT w="3175" cap="flat" cmpd="sng" algn="ctr">
                      <a:solidFill>
                        <a:srgbClr val="0067AC"/>
                      </a:solidFill>
                      <a:prstDash val="solid"/>
                      <a:round/>
                      <a:headEnd type="none" w="med" len="med"/>
                      <a:tailEnd type="none" w="med" len="med"/>
                    </a:lnT>
                  </a:tcPr>
                </a:tc>
                <a:tc>
                  <a:txBody>
                    <a:bodyPr/>
                    <a:lstStyle/>
                    <a:p>
                      <a:pPr marL="0" marR="0" algn="ctr">
                        <a:spcBef>
                          <a:spcPts val="0"/>
                        </a:spcBef>
                        <a:spcAft>
                          <a:spcPts val="0"/>
                        </a:spcAft>
                      </a:pPr>
                      <a:r>
                        <a:rPr lang="en-US" sz="1200" dirty="0" smtClean="0">
                          <a:solidFill>
                            <a:srgbClr val="373739"/>
                          </a:solidFill>
                          <a:effectLst/>
                          <a:latin typeface="Brandon Grotesque Regular"/>
                        </a:rPr>
                        <a:t>14%</a:t>
                      </a:r>
                      <a:endParaRPr lang="en-US" sz="1400" dirty="0">
                        <a:solidFill>
                          <a:srgbClr val="373739"/>
                        </a:solidFill>
                        <a:effectLst/>
                        <a:latin typeface="Brandon Grotesque Regular"/>
                        <a:ea typeface="Calibri" panose="020F0502020204030204" pitchFamily="34" charset="0"/>
                        <a:cs typeface="Times New Roman" panose="02020603050405020304" pitchFamily="18" charset="0"/>
                      </a:endParaRPr>
                    </a:p>
                  </a:txBody>
                  <a:tcPr marL="58191" marR="58191" marT="0" marB="0" anchor="ctr">
                    <a:lnT w="3175" cap="flat" cmpd="sng" algn="ctr">
                      <a:solidFill>
                        <a:srgbClr val="0067AC"/>
                      </a:solidFill>
                      <a:prstDash val="solid"/>
                      <a:round/>
                      <a:headEnd type="none" w="med" len="med"/>
                      <a:tailEnd type="none" w="med" len="med"/>
                    </a:lnT>
                  </a:tcPr>
                </a:tc>
                <a:extLst>
                  <a:ext uri="{0D108BD9-81ED-4DB2-BD59-A6C34878D82A}">
                    <a16:rowId xmlns:a16="http://schemas.microsoft.com/office/drawing/2014/main" xmlns="" val="3677721076"/>
                  </a:ext>
                </a:extLst>
              </a:tr>
              <a:tr h="175334">
                <a:tc>
                  <a:txBody>
                    <a:bodyPr/>
                    <a:lstStyle/>
                    <a:p>
                      <a:pPr marL="0" marR="0">
                        <a:spcBef>
                          <a:spcPts val="0"/>
                        </a:spcBef>
                        <a:spcAft>
                          <a:spcPts val="0"/>
                        </a:spcAft>
                      </a:pPr>
                      <a:r>
                        <a:rPr lang="en-US" sz="1200" dirty="0">
                          <a:solidFill>
                            <a:srgbClr val="373739"/>
                          </a:solidFill>
                          <a:effectLst/>
                          <a:latin typeface="Brandon Grotesque Regular"/>
                        </a:rPr>
                        <a:t>  How does it work—what will be going on?</a:t>
                      </a:r>
                      <a:endParaRPr lang="en-US" sz="1400" dirty="0">
                        <a:solidFill>
                          <a:srgbClr val="373739"/>
                        </a:solidFill>
                        <a:effectLst/>
                        <a:latin typeface="Brandon Grotesque Regular"/>
                        <a:ea typeface="Calibri" panose="020F0502020204030204" pitchFamily="34" charset="0"/>
                        <a:cs typeface="Times New Roman" panose="02020603050405020304" pitchFamily="18" charset="0"/>
                      </a:endParaRPr>
                    </a:p>
                  </a:txBody>
                  <a:tcPr marL="58191" marR="58191" marT="0" marB="0"/>
                </a:tc>
                <a:tc>
                  <a:txBody>
                    <a:bodyPr/>
                    <a:lstStyle/>
                    <a:p>
                      <a:pPr marL="0" marR="0" algn="ctr">
                        <a:spcBef>
                          <a:spcPts val="0"/>
                        </a:spcBef>
                        <a:spcAft>
                          <a:spcPts val="0"/>
                        </a:spcAft>
                      </a:pPr>
                      <a:r>
                        <a:rPr lang="en-US" sz="1200" dirty="0" smtClean="0">
                          <a:solidFill>
                            <a:srgbClr val="373739"/>
                          </a:solidFill>
                          <a:effectLst/>
                          <a:latin typeface="Brandon Grotesque Regular"/>
                        </a:rPr>
                        <a:t>11%</a:t>
                      </a:r>
                      <a:endParaRPr lang="en-US" sz="1400" dirty="0">
                        <a:solidFill>
                          <a:srgbClr val="373739"/>
                        </a:solidFill>
                        <a:effectLst/>
                        <a:latin typeface="Brandon Grotesque Regular"/>
                        <a:ea typeface="Calibri" panose="020F0502020204030204" pitchFamily="34" charset="0"/>
                        <a:cs typeface="Times New Roman" panose="02020603050405020304" pitchFamily="18" charset="0"/>
                      </a:endParaRPr>
                    </a:p>
                  </a:txBody>
                  <a:tcPr marL="58191" marR="58191" marT="0" marB="0" anchor="ctr"/>
                </a:tc>
                <a:extLst>
                  <a:ext uri="{0D108BD9-81ED-4DB2-BD59-A6C34878D82A}">
                    <a16:rowId xmlns:a16="http://schemas.microsoft.com/office/drawing/2014/main" xmlns="" val="314274699"/>
                  </a:ext>
                </a:extLst>
              </a:tr>
              <a:tr h="175334">
                <a:tc>
                  <a:txBody>
                    <a:bodyPr/>
                    <a:lstStyle/>
                    <a:p>
                      <a:pPr marL="0" marR="0">
                        <a:spcBef>
                          <a:spcPts val="0"/>
                        </a:spcBef>
                        <a:spcAft>
                          <a:spcPts val="0"/>
                        </a:spcAft>
                      </a:pPr>
                      <a:r>
                        <a:rPr lang="en-US" sz="1200" dirty="0">
                          <a:solidFill>
                            <a:srgbClr val="373739"/>
                          </a:solidFill>
                          <a:effectLst/>
                          <a:latin typeface="Brandon Grotesque Regular"/>
                        </a:rPr>
                        <a:t>  What treatment? How would a treatment plan work?</a:t>
                      </a:r>
                      <a:endParaRPr lang="en-US" sz="1400" dirty="0">
                        <a:solidFill>
                          <a:srgbClr val="373739"/>
                        </a:solidFill>
                        <a:effectLst/>
                        <a:latin typeface="Brandon Grotesque Regular"/>
                        <a:ea typeface="Calibri" panose="020F0502020204030204" pitchFamily="34" charset="0"/>
                        <a:cs typeface="Times New Roman" panose="02020603050405020304" pitchFamily="18" charset="0"/>
                      </a:endParaRPr>
                    </a:p>
                  </a:txBody>
                  <a:tcPr marL="58191" marR="58191" marT="0" marB="0"/>
                </a:tc>
                <a:tc>
                  <a:txBody>
                    <a:bodyPr/>
                    <a:lstStyle/>
                    <a:p>
                      <a:pPr marL="0" marR="0" algn="ctr">
                        <a:spcBef>
                          <a:spcPts val="0"/>
                        </a:spcBef>
                        <a:spcAft>
                          <a:spcPts val="0"/>
                        </a:spcAft>
                      </a:pPr>
                      <a:r>
                        <a:rPr lang="en-US" sz="1200" dirty="0" smtClean="0">
                          <a:solidFill>
                            <a:srgbClr val="373739"/>
                          </a:solidFill>
                          <a:effectLst/>
                          <a:latin typeface="Brandon Grotesque Regular"/>
                        </a:rPr>
                        <a:t>8%</a:t>
                      </a:r>
                      <a:endParaRPr lang="en-US" sz="1400" dirty="0">
                        <a:solidFill>
                          <a:srgbClr val="373739"/>
                        </a:solidFill>
                        <a:effectLst/>
                        <a:latin typeface="Brandon Grotesque Regular"/>
                        <a:ea typeface="Calibri" panose="020F0502020204030204" pitchFamily="34" charset="0"/>
                        <a:cs typeface="Times New Roman" panose="02020603050405020304" pitchFamily="18" charset="0"/>
                      </a:endParaRPr>
                    </a:p>
                  </a:txBody>
                  <a:tcPr marL="58191" marR="58191" marT="0" marB="0" anchor="ctr"/>
                </a:tc>
                <a:extLst>
                  <a:ext uri="{0D108BD9-81ED-4DB2-BD59-A6C34878D82A}">
                    <a16:rowId xmlns:a16="http://schemas.microsoft.com/office/drawing/2014/main" xmlns="" val="4012230077"/>
                  </a:ext>
                </a:extLst>
              </a:tr>
              <a:tr h="175334">
                <a:tc>
                  <a:txBody>
                    <a:bodyPr/>
                    <a:lstStyle/>
                    <a:p>
                      <a:pPr marL="0" marR="0">
                        <a:spcBef>
                          <a:spcPts val="0"/>
                        </a:spcBef>
                        <a:spcAft>
                          <a:spcPts val="0"/>
                        </a:spcAft>
                      </a:pPr>
                      <a:r>
                        <a:rPr lang="en-US" sz="1200" dirty="0">
                          <a:solidFill>
                            <a:srgbClr val="373739"/>
                          </a:solidFill>
                          <a:effectLst/>
                          <a:latin typeface="Brandon Grotesque Regular"/>
                        </a:rPr>
                        <a:t>  How is it done—what is the procedure? Is it invasive?</a:t>
                      </a:r>
                      <a:endParaRPr lang="en-US" sz="1400" dirty="0">
                        <a:solidFill>
                          <a:srgbClr val="373739"/>
                        </a:solidFill>
                        <a:effectLst/>
                        <a:latin typeface="Brandon Grotesque Regular"/>
                        <a:ea typeface="Calibri" panose="020F0502020204030204" pitchFamily="34" charset="0"/>
                        <a:cs typeface="Times New Roman" panose="02020603050405020304" pitchFamily="18" charset="0"/>
                      </a:endParaRPr>
                    </a:p>
                  </a:txBody>
                  <a:tcPr marL="58191" marR="58191" marT="0" marB="0"/>
                </a:tc>
                <a:tc>
                  <a:txBody>
                    <a:bodyPr/>
                    <a:lstStyle/>
                    <a:p>
                      <a:pPr marL="0" marR="0" algn="ctr">
                        <a:spcBef>
                          <a:spcPts val="0"/>
                        </a:spcBef>
                        <a:spcAft>
                          <a:spcPts val="0"/>
                        </a:spcAft>
                      </a:pPr>
                      <a:r>
                        <a:rPr lang="en-US" sz="1200" dirty="0" smtClean="0">
                          <a:solidFill>
                            <a:srgbClr val="373739"/>
                          </a:solidFill>
                          <a:effectLst/>
                          <a:latin typeface="Brandon Grotesque Regular"/>
                        </a:rPr>
                        <a:t>8%</a:t>
                      </a:r>
                      <a:endParaRPr lang="en-US" sz="1400" dirty="0">
                        <a:solidFill>
                          <a:srgbClr val="373739"/>
                        </a:solidFill>
                        <a:effectLst/>
                        <a:latin typeface="Brandon Grotesque Regular"/>
                        <a:ea typeface="Calibri" panose="020F0502020204030204" pitchFamily="34" charset="0"/>
                        <a:cs typeface="Times New Roman" panose="02020603050405020304" pitchFamily="18" charset="0"/>
                      </a:endParaRPr>
                    </a:p>
                  </a:txBody>
                  <a:tcPr marL="58191" marR="58191" marT="0" marB="0" anchor="ctr"/>
                </a:tc>
                <a:extLst>
                  <a:ext uri="{0D108BD9-81ED-4DB2-BD59-A6C34878D82A}">
                    <a16:rowId xmlns:a16="http://schemas.microsoft.com/office/drawing/2014/main" xmlns="" val="1955360363"/>
                  </a:ext>
                </a:extLst>
              </a:tr>
              <a:tr h="175334">
                <a:tc>
                  <a:txBody>
                    <a:bodyPr/>
                    <a:lstStyle/>
                    <a:p>
                      <a:pPr marL="0" marR="0">
                        <a:spcBef>
                          <a:spcPts val="0"/>
                        </a:spcBef>
                        <a:spcAft>
                          <a:spcPts val="0"/>
                        </a:spcAft>
                      </a:pPr>
                      <a:r>
                        <a:rPr lang="en-US" sz="1200">
                          <a:solidFill>
                            <a:srgbClr val="373739"/>
                          </a:solidFill>
                          <a:effectLst/>
                          <a:latin typeface="Brandon Grotesque Regular"/>
                        </a:rPr>
                        <a:t>  How long will it take—what time frame/length?</a:t>
                      </a:r>
                      <a:endParaRPr lang="en-US" sz="1400">
                        <a:solidFill>
                          <a:srgbClr val="373739"/>
                        </a:solidFill>
                        <a:effectLst/>
                        <a:latin typeface="Brandon Grotesque Regular"/>
                        <a:ea typeface="Calibri" panose="020F0502020204030204" pitchFamily="34" charset="0"/>
                        <a:cs typeface="Times New Roman" panose="02020603050405020304" pitchFamily="18" charset="0"/>
                      </a:endParaRPr>
                    </a:p>
                  </a:txBody>
                  <a:tcPr marL="58191" marR="58191" marT="0" marB="0"/>
                </a:tc>
                <a:tc>
                  <a:txBody>
                    <a:bodyPr/>
                    <a:lstStyle/>
                    <a:p>
                      <a:pPr marL="0" marR="0" algn="ctr">
                        <a:spcBef>
                          <a:spcPts val="0"/>
                        </a:spcBef>
                        <a:spcAft>
                          <a:spcPts val="0"/>
                        </a:spcAft>
                      </a:pPr>
                      <a:r>
                        <a:rPr lang="en-US" sz="1200" dirty="0" smtClean="0">
                          <a:solidFill>
                            <a:srgbClr val="373739"/>
                          </a:solidFill>
                          <a:effectLst/>
                          <a:latin typeface="Brandon Grotesque Regular"/>
                        </a:rPr>
                        <a:t>5%</a:t>
                      </a:r>
                      <a:endParaRPr lang="en-US" sz="1400" dirty="0">
                        <a:solidFill>
                          <a:srgbClr val="373739"/>
                        </a:solidFill>
                        <a:effectLst/>
                        <a:latin typeface="Brandon Grotesque Regular"/>
                        <a:ea typeface="Calibri" panose="020F0502020204030204" pitchFamily="34" charset="0"/>
                        <a:cs typeface="Times New Roman" panose="02020603050405020304" pitchFamily="18" charset="0"/>
                      </a:endParaRPr>
                    </a:p>
                  </a:txBody>
                  <a:tcPr marL="58191" marR="58191" marT="0" marB="0" anchor="ctr"/>
                </a:tc>
                <a:extLst>
                  <a:ext uri="{0D108BD9-81ED-4DB2-BD59-A6C34878D82A}">
                    <a16:rowId xmlns:a16="http://schemas.microsoft.com/office/drawing/2014/main" xmlns="" val="1411312277"/>
                  </a:ext>
                </a:extLst>
              </a:tr>
              <a:tr h="175334">
                <a:tc>
                  <a:txBody>
                    <a:bodyPr/>
                    <a:lstStyle/>
                    <a:p>
                      <a:pPr marL="0" marR="0">
                        <a:spcBef>
                          <a:spcPts val="0"/>
                        </a:spcBef>
                        <a:spcAft>
                          <a:spcPts val="0"/>
                        </a:spcAft>
                      </a:pPr>
                      <a:r>
                        <a:rPr lang="en-US" sz="1200">
                          <a:solidFill>
                            <a:srgbClr val="373739"/>
                          </a:solidFill>
                          <a:effectLst/>
                          <a:latin typeface="Brandon Grotesque Regular"/>
                        </a:rPr>
                        <a:t>  What are we looking for? What does it show?</a:t>
                      </a:r>
                      <a:endParaRPr lang="en-US" sz="1400">
                        <a:solidFill>
                          <a:srgbClr val="373739"/>
                        </a:solidFill>
                        <a:effectLst/>
                        <a:latin typeface="Brandon Grotesque Regular"/>
                        <a:ea typeface="Calibri" panose="020F0502020204030204" pitchFamily="34" charset="0"/>
                        <a:cs typeface="Times New Roman" panose="02020603050405020304" pitchFamily="18" charset="0"/>
                      </a:endParaRPr>
                    </a:p>
                  </a:txBody>
                  <a:tcPr marL="58191" marR="58191" marT="0" marB="0"/>
                </a:tc>
                <a:tc>
                  <a:txBody>
                    <a:bodyPr/>
                    <a:lstStyle/>
                    <a:p>
                      <a:pPr marL="0" marR="0" algn="ctr">
                        <a:spcBef>
                          <a:spcPts val="0"/>
                        </a:spcBef>
                        <a:spcAft>
                          <a:spcPts val="0"/>
                        </a:spcAft>
                      </a:pPr>
                      <a:r>
                        <a:rPr lang="en-US" sz="1200" dirty="0" smtClean="0">
                          <a:solidFill>
                            <a:srgbClr val="373739"/>
                          </a:solidFill>
                          <a:effectLst/>
                          <a:latin typeface="Brandon Grotesque Regular"/>
                        </a:rPr>
                        <a:t>4%</a:t>
                      </a:r>
                      <a:endParaRPr lang="en-US" sz="1400" dirty="0">
                        <a:solidFill>
                          <a:srgbClr val="373739"/>
                        </a:solidFill>
                        <a:effectLst/>
                        <a:latin typeface="Brandon Grotesque Regular"/>
                        <a:ea typeface="Calibri" panose="020F0502020204030204" pitchFamily="34" charset="0"/>
                        <a:cs typeface="Times New Roman" panose="02020603050405020304" pitchFamily="18" charset="0"/>
                      </a:endParaRPr>
                    </a:p>
                  </a:txBody>
                  <a:tcPr marL="58191" marR="58191" marT="0" marB="0" anchor="ctr"/>
                </a:tc>
                <a:extLst>
                  <a:ext uri="{0D108BD9-81ED-4DB2-BD59-A6C34878D82A}">
                    <a16:rowId xmlns:a16="http://schemas.microsoft.com/office/drawing/2014/main" xmlns="" val="743226956"/>
                  </a:ext>
                </a:extLst>
              </a:tr>
              <a:tr h="204557">
                <a:tc>
                  <a:txBody>
                    <a:bodyPr/>
                    <a:lstStyle/>
                    <a:p>
                      <a:pPr marL="0" marR="0">
                        <a:spcBef>
                          <a:spcPts val="0"/>
                        </a:spcBef>
                        <a:spcAft>
                          <a:spcPts val="0"/>
                        </a:spcAft>
                      </a:pPr>
                      <a:r>
                        <a:rPr lang="en-US" sz="1400" b="1" dirty="0">
                          <a:solidFill>
                            <a:srgbClr val="373739"/>
                          </a:solidFill>
                          <a:effectLst/>
                          <a:latin typeface="Brandon Grotesque Regular"/>
                        </a:rPr>
                        <a:t>Safety/side effects</a:t>
                      </a:r>
                      <a:endParaRPr lang="en-US" sz="1600" b="1" dirty="0">
                        <a:solidFill>
                          <a:srgbClr val="373739"/>
                        </a:solidFill>
                        <a:effectLst/>
                        <a:latin typeface="Brandon Grotesque Regular"/>
                        <a:ea typeface="Calibri" panose="020F0502020204030204" pitchFamily="34" charset="0"/>
                        <a:cs typeface="Times New Roman" panose="02020603050405020304" pitchFamily="18" charset="0"/>
                      </a:endParaRPr>
                    </a:p>
                  </a:txBody>
                  <a:tcPr marL="58191" marR="58191" marT="0" marB="0">
                    <a:lnB w="3175" cap="flat" cmpd="sng" algn="ctr">
                      <a:solidFill>
                        <a:srgbClr val="0067AC"/>
                      </a:solidFill>
                      <a:prstDash val="solid"/>
                      <a:round/>
                      <a:headEnd type="none" w="med" len="med"/>
                      <a:tailEnd type="none" w="med" len="med"/>
                    </a:lnB>
                  </a:tcPr>
                </a:tc>
                <a:tc>
                  <a:txBody>
                    <a:bodyPr/>
                    <a:lstStyle/>
                    <a:p>
                      <a:pPr marL="0" marR="0" algn="ctr">
                        <a:spcBef>
                          <a:spcPts val="0"/>
                        </a:spcBef>
                        <a:spcAft>
                          <a:spcPts val="0"/>
                        </a:spcAft>
                      </a:pPr>
                      <a:r>
                        <a:rPr lang="en-US" sz="1400" b="1" dirty="0" smtClean="0">
                          <a:solidFill>
                            <a:srgbClr val="373739"/>
                          </a:solidFill>
                          <a:effectLst/>
                          <a:latin typeface="Brandon Grotesque Regular"/>
                        </a:rPr>
                        <a:t>20%</a:t>
                      </a:r>
                      <a:endParaRPr lang="en-US" sz="1600" b="1" dirty="0">
                        <a:solidFill>
                          <a:srgbClr val="373739"/>
                        </a:solidFill>
                        <a:effectLst/>
                        <a:latin typeface="Brandon Grotesque Regular"/>
                        <a:ea typeface="Calibri" panose="020F0502020204030204" pitchFamily="34" charset="0"/>
                        <a:cs typeface="Times New Roman" panose="02020603050405020304" pitchFamily="18" charset="0"/>
                      </a:endParaRPr>
                    </a:p>
                  </a:txBody>
                  <a:tcPr marL="58191" marR="58191" marT="0" marB="0" anchor="ctr">
                    <a:lnB w="3175" cap="flat" cmpd="sng" algn="ctr">
                      <a:solidFill>
                        <a:srgbClr val="0067AC"/>
                      </a:solidFill>
                      <a:prstDash val="solid"/>
                      <a:round/>
                      <a:headEnd type="none" w="med" len="med"/>
                      <a:tailEnd type="none" w="med" len="med"/>
                    </a:lnB>
                  </a:tcPr>
                </a:tc>
                <a:extLst>
                  <a:ext uri="{0D108BD9-81ED-4DB2-BD59-A6C34878D82A}">
                    <a16:rowId xmlns:a16="http://schemas.microsoft.com/office/drawing/2014/main" xmlns="" val="318796703"/>
                  </a:ext>
                </a:extLst>
              </a:tr>
              <a:tr h="175334">
                <a:tc>
                  <a:txBody>
                    <a:bodyPr/>
                    <a:lstStyle/>
                    <a:p>
                      <a:pPr marL="0" marR="0">
                        <a:spcBef>
                          <a:spcPts val="0"/>
                        </a:spcBef>
                        <a:spcAft>
                          <a:spcPts val="0"/>
                        </a:spcAft>
                      </a:pPr>
                      <a:r>
                        <a:rPr lang="en-US" sz="1200">
                          <a:solidFill>
                            <a:srgbClr val="373739"/>
                          </a:solidFill>
                          <a:effectLst/>
                          <a:latin typeface="Brandon Grotesque Regular"/>
                        </a:rPr>
                        <a:t>  What are the side effects—are there any after effects?</a:t>
                      </a:r>
                      <a:endParaRPr lang="en-US" sz="1400">
                        <a:solidFill>
                          <a:srgbClr val="373739"/>
                        </a:solidFill>
                        <a:effectLst/>
                        <a:latin typeface="Brandon Grotesque Regular"/>
                        <a:ea typeface="Calibri" panose="020F0502020204030204" pitchFamily="34" charset="0"/>
                        <a:cs typeface="Times New Roman" panose="02020603050405020304" pitchFamily="18" charset="0"/>
                      </a:endParaRPr>
                    </a:p>
                  </a:txBody>
                  <a:tcPr marL="58191" marR="58191" marT="0" marB="0">
                    <a:lnT w="3175" cap="flat" cmpd="sng" algn="ctr">
                      <a:solidFill>
                        <a:srgbClr val="0067AC"/>
                      </a:solidFill>
                      <a:prstDash val="solid"/>
                      <a:round/>
                      <a:headEnd type="none" w="med" len="med"/>
                      <a:tailEnd type="none" w="med" len="med"/>
                    </a:lnT>
                  </a:tcPr>
                </a:tc>
                <a:tc>
                  <a:txBody>
                    <a:bodyPr/>
                    <a:lstStyle/>
                    <a:p>
                      <a:pPr marL="0" marR="0" algn="ctr">
                        <a:spcBef>
                          <a:spcPts val="0"/>
                        </a:spcBef>
                        <a:spcAft>
                          <a:spcPts val="0"/>
                        </a:spcAft>
                      </a:pPr>
                      <a:r>
                        <a:rPr lang="en-US" sz="1200" dirty="0" smtClean="0">
                          <a:solidFill>
                            <a:srgbClr val="373739"/>
                          </a:solidFill>
                          <a:effectLst/>
                          <a:latin typeface="Brandon Grotesque Regular"/>
                        </a:rPr>
                        <a:t>14%</a:t>
                      </a:r>
                      <a:endParaRPr lang="en-US" sz="1400" dirty="0">
                        <a:solidFill>
                          <a:srgbClr val="373739"/>
                        </a:solidFill>
                        <a:effectLst/>
                        <a:latin typeface="Brandon Grotesque Regular"/>
                        <a:ea typeface="Calibri" panose="020F0502020204030204" pitchFamily="34" charset="0"/>
                        <a:cs typeface="Times New Roman" panose="02020603050405020304" pitchFamily="18" charset="0"/>
                      </a:endParaRPr>
                    </a:p>
                  </a:txBody>
                  <a:tcPr marL="58191" marR="58191" marT="0" marB="0" anchor="ctr">
                    <a:lnT w="3175" cap="flat" cmpd="sng" algn="ctr">
                      <a:solidFill>
                        <a:srgbClr val="0067AC"/>
                      </a:solidFill>
                      <a:prstDash val="solid"/>
                      <a:round/>
                      <a:headEnd type="none" w="med" len="med"/>
                      <a:tailEnd type="none" w="med" len="med"/>
                    </a:lnT>
                  </a:tcPr>
                </a:tc>
                <a:extLst>
                  <a:ext uri="{0D108BD9-81ED-4DB2-BD59-A6C34878D82A}">
                    <a16:rowId xmlns:a16="http://schemas.microsoft.com/office/drawing/2014/main" xmlns="" val="4259650851"/>
                  </a:ext>
                </a:extLst>
              </a:tr>
              <a:tr h="175334">
                <a:tc>
                  <a:txBody>
                    <a:bodyPr/>
                    <a:lstStyle/>
                    <a:p>
                      <a:pPr marL="0" marR="0">
                        <a:spcBef>
                          <a:spcPts val="0"/>
                        </a:spcBef>
                        <a:spcAft>
                          <a:spcPts val="0"/>
                        </a:spcAft>
                      </a:pPr>
                      <a:r>
                        <a:rPr lang="en-US" sz="1200">
                          <a:solidFill>
                            <a:srgbClr val="373739"/>
                          </a:solidFill>
                          <a:effectLst/>
                          <a:latin typeface="Brandon Grotesque Regular"/>
                        </a:rPr>
                        <a:t>  What are the safety/risks—are there any dangers?</a:t>
                      </a:r>
                      <a:endParaRPr lang="en-US" sz="1400">
                        <a:solidFill>
                          <a:srgbClr val="373739"/>
                        </a:solidFill>
                        <a:effectLst/>
                        <a:latin typeface="Brandon Grotesque Regular"/>
                        <a:ea typeface="Calibri" panose="020F0502020204030204" pitchFamily="34" charset="0"/>
                        <a:cs typeface="Times New Roman" panose="02020603050405020304" pitchFamily="18" charset="0"/>
                      </a:endParaRPr>
                    </a:p>
                  </a:txBody>
                  <a:tcPr marL="58191" marR="58191" marT="0" marB="0"/>
                </a:tc>
                <a:tc>
                  <a:txBody>
                    <a:bodyPr/>
                    <a:lstStyle/>
                    <a:p>
                      <a:pPr marL="0" marR="0" algn="ctr">
                        <a:spcBef>
                          <a:spcPts val="0"/>
                        </a:spcBef>
                        <a:spcAft>
                          <a:spcPts val="0"/>
                        </a:spcAft>
                      </a:pPr>
                      <a:r>
                        <a:rPr lang="en-US" sz="1200" dirty="0" smtClean="0">
                          <a:solidFill>
                            <a:srgbClr val="373739"/>
                          </a:solidFill>
                          <a:effectLst/>
                          <a:latin typeface="Brandon Grotesque Regular"/>
                        </a:rPr>
                        <a:t>7%</a:t>
                      </a:r>
                      <a:endParaRPr lang="en-US" sz="1400" dirty="0">
                        <a:solidFill>
                          <a:srgbClr val="373739"/>
                        </a:solidFill>
                        <a:effectLst/>
                        <a:latin typeface="Brandon Grotesque Regular"/>
                        <a:ea typeface="Calibri" panose="020F0502020204030204" pitchFamily="34" charset="0"/>
                        <a:cs typeface="Times New Roman" panose="02020603050405020304" pitchFamily="18" charset="0"/>
                      </a:endParaRPr>
                    </a:p>
                  </a:txBody>
                  <a:tcPr marL="58191" marR="58191" marT="0" marB="0" anchor="ctr"/>
                </a:tc>
                <a:extLst>
                  <a:ext uri="{0D108BD9-81ED-4DB2-BD59-A6C34878D82A}">
                    <a16:rowId xmlns:a16="http://schemas.microsoft.com/office/drawing/2014/main" xmlns="" val="423662373"/>
                  </a:ext>
                </a:extLst>
              </a:tr>
              <a:tr h="204557">
                <a:tc>
                  <a:txBody>
                    <a:bodyPr/>
                    <a:lstStyle/>
                    <a:p>
                      <a:pPr marL="0" marR="0">
                        <a:spcBef>
                          <a:spcPts val="0"/>
                        </a:spcBef>
                        <a:spcAft>
                          <a:spcPts val="0"/>
                        </a:spcAft>
                      </a:pPr>
                      <a:r>
                        <a:rPr lang="en-US" sz="1400" b="1">
                          <a:solidFill>
                            <a:srgbClr val="373739"/>
                          </a:solidFill>
                          <a:effectLst/>
                          <a:latin typeface="Brandon Grotesque Regular"/>
                        </a:rPr>
                        <a:t>Effectiveness/accuracy</a:t>
                      </a:r>
                      <a:endParaRPr lang="en-US" sz="1600" b="1">
                        <a:solidFill>
                          <a:srgbClr val="373739"/>
                        </a:solidFill>
                        <a:effectLst/>
                        <a:latin typeface="Brandon Grotesque Regular"/>
                        <a:ea typeface="Calibri" panose="020F0502020204030204" pitchFamily="34" charset="0"/>
                        <a:cs typeface="Times New Roman" panose="02020603050405020304" pitchFamily="18" charset="0"/>
                      </a:endParaRPr>
                    </a:p>
                  </a:txBody>
                  <a:tcPr marL="58191" marR="58191" marT="0" marB="0">
                    <a:lnB w="3175" cap="flat" cmpd="sng" algn="ctr">
                      <a:solidFill>
                        <a:srgbClr val="0067AC"/>
                      </a:solidFill>
                      <a:prstDash val="solid"/>
                      <a:round/>
                      <a:headEnd type="none" w="med" len="med"/>
                      <a:tailEnd type="none" w="med" len="med"/>
                    </a:lnB>
                  </a:tcPr>
                </a:tc>
                <a:tc>
                  <a:txBody>
                    <a:bodyPr/>
                    <a:lstStyle/>
                    <a:p>
                      <a:pPr marL="0" marR="0" algn="ctr">
                        <a:spcBef>
                          <a:spcPts val="0"/>
                        </a:spcBef>
                        <a:spcAft>
                          <a:spcPts val="0"/>
                        </a:spcAft>
                      </a:pPr>
                      <a:r>
                        <a:rPr lang="en-US" sz="1400" b="1" dirty="0" smtClean="0">
                          <a:solidFill>
                            <a:srgbClr val="373739"/>
                          </a:solidFill>
                          <a:effectLst/>
                          <a:latin typeface="Brandon Grotesque Regular"/>
                        </a:rPr>
                        <a:t>18%</a:t>
                      </a:r>
                      <a:endParaRPr lang="en-US" sz="1600" b="1" dirty="0">
                        <a:solidFill>
                          <a:srgbClr val="373739"/>
                        </a:solidFill>
                        <a:effectLst/>
                        <a:latin typeface="Brandon Grotesque Regular"/>
                        <a:ea typeface="Calibri" panose="020F0502020204030204" pitchFamily="34" charset="0"/>
                        <a:cs typeface="Times New Roman" panose="02020603050405020304" pitchFamily="18" charset="0"/>
                      </a:endParaRPr>
                    </a:p>
                  </a:txBody>
                  <a:tcPr marL="58191" marR="58191" marT="0" marB="0" anchor="ctr">
                    <a:lnB w="3175" cap="flat" cmpd="sng" algn="ctr">
                      <a:solidFill>
                        <a:srgbClr val="0067AC"/>
                      </a:solidFill>
                      <a:prstDash val="solid"/>
                      <a:round/>
                      <a:headEnd type="none" w="med" len="med"/>
                      <a:tailEnd type="none" w="med" len="med"/>
                    </a:lnB>
                  </a:tcPr>
                </a:tc>
                <a:extLst>
                  <a:ext uri="{0D108BD9-81ED-4DB2-BD59-A6C34878D82A}">
                    <a16:rowId xmlns:a16="http://schemas.microsoft.com/office/drawing/2014/main" xmlns="" val="951280931"/>
                  </a:ext>
                </a:extLst>
              </a:tr>
              <a:tr h="175334">
                <a:tc>
                  <a:txBody>
                    <a:bodyPr/>
                    <a:lstStyle/>
                    <a:p>
                      <a:pPr marL="0" marR="0">
                        <a:spcBef>
                          <a:spcPts val="0"/>
                        </a:spcBef>
                        <a:spcAft>
                          <a:spcPts val="0"/>
                        </a:spcAft>
                      </a:pPr>
                      <a:r>
                        <a:rPr lang="en-US" sz="1200">
                          <a:solidFill>
                            <a:srgbClr val="373739"/>
                          </a:solidFill>
                          <a:effectLst/>
                          <a:latin typeface="Brandon Grotesque Regular"/>
                        </a:rPr>
                        <a:t>  Accuracy—how accurate is it? Can results be wrong?</a:t>
                      </a:r>
                      <a:endParaRPr lang="en-US" sz="1400">
                        <a:solidFill>
                          <a:srgbClr val="373739"/>
                        </a:solidFill>
                        <a:effectLst/>
                        <a:latin typeface="Brandon Grotesque Regular"/>
                        <a:ea typeface="Calibri" panose="020F0502020204030204" pitchFamily="34" charset="0"/>
                        <a:cs typeface="Times New Roman" panose="02020603050405020304" pitchFamily="18" charset="0"/>
                      </a:endParaRPr>
                    </a:p>
                  </a:txBody>
                  <a:tcPr marL="58191" marR="58191" marT="0" marB="0">
                    <a:lnT w="3175" cap="flat" cmpd="sng" algn="ctr">
                      <a:solidFill>
                        <a:srgbClr val="0067AC"/>
                      </a:solidFill>
                      <a:prstDash val="solid"/>
                      <a:round/>
                      <a:headEnd type="none" w="med" len="med"/>
                      <a:tailEnd type="none" w="med" len="med"/>
                    </a:lnT>
                  </a:tcPr>
                </a:tc>
                <a:tc>
                  <a:txBody>
                    <a:bodyPr/>
                    <a:lstStyle/>
                    <a:p>
                      <a:pPr marL="0" marR="0" algn="ctr">
                        <a:spcBef>
                          <a:spcPts val="0"/>
                        </a:spcBef>
                        <a:spcAft>
                          <a:spcPts val="0"/>
                        </a:spcAft>
                      </a:pPr>
                      <a:r>
                        <a:rPr lang="en-US" sz="1200" dirty="0" smtClean="0">
                          <a:solidFill>
                            <a:srgbClr val="373739"/>
                          </a:solidFill>
                          <a:effectLst/>
                          <a:latin typeface="Brandon Grotesque Regular"/>
                        </a:rPr>
                        <a:t>12%</a:t>
                      </a:r>
                      <a:endParaRPr lang="en-US" sz="1400" dirty="0">
                        <a:solidFill>
                          <a:srgbClr val="373739"/>
                        </a:solidFill>
                        <a:effectLst/>
                        <a:latin typeface="Brandon Grotesque Regular"/>
                        <a:ea typeface="Calibri" panose="020F0502020204030204" pitchFamily="34" charset="0"/>
                        <a:cs typeface="Times New Roman" panose="02020603050405020304" pitchFamily="18" charset="0"/>
                      </a:endParaRPr>
                    </a:p>
                  </a:txBody>
                  <a:tcPr marL="58191" marR="58191" marT="0" marB="0" anchor="ctr">
                    <a:lnT w="3175" cap="flat" cmpd="sng" algn="ctr">
                      <a:solidFill>
                        <a:srgbClr val="0067AC"/>
                      </a:solidFill>
                      <a:prstDash val="solid"/>
                      <a:round/>
                      <a:headEnd type="none" w="med" len="med"/>
                      <a:tailEnd type="none" w="med" len="med"/>
                    </a:lnT>
                  </a:tcPr>
                </a:tc>
                <a:extLst>
                  <a:ext uri="{0D108BD9-81ED-4DB2-BD59-A6C34878D82A}">
                    <a16:rowId xmlns:a16="http://schemas.microsoft.com/office/drawing/2014/main" xmlns="" val="2938827036"/>
                  </a:ext>
                </a:extLst>
              </a:tr>
              <a:tr h="175334">
                <a:tc>
                  <a:txBody>
                    <a:bodyPr/>
                    <a:lstStyle/>
                    <a:p>
                      <a:pPr marL="0" marR="0">
                        <a:spcBef>
                          <a:spcPts val="0"/>
                        </a:spcBef>
                        <a:spcAft>
                          <a:spcPts val="0"/>
                        </a:spcAft>
                      </a:pPr>
                      <a:r>
                        <a:rPr lang="en-US" sz="1200" dirty="0">
                          <a:solidFill>
                            <a:srgbClr val="373739"/>
                          </a:solidFill>
                          <a:effectLst/>
                          <a:latin typeface="Brandon Grotesque Regular"/>
                        </a:rPr>
                        <a:t>  How effective is it—are you sure it works?</a:t>
                      </a:r>
                      <a:endParaRPr lang="en-US" sz="1400" dirty="0">
                        <a:solidFill>
                          <a:srgbClr val="373739"/>
                        </a:solidFill>
                        <a:effectLst/>
                        <a:latin typeface="Brandon Grotesque Regular"/>
                        <a:ea typeface="Calibri" panose="020F0502020204030204" pitchFamily="34" charset="0"/>
                        <a:cs typeface="Times New Roman" panose="02020603050405020304" pitchFamily="18" charset="0"/>
                      </a:endParaRPr>
                    </a:p>
                  </a:txBody>
                  <a:tcPr marL="58191" marR="58191" marT="0" marB="0"/>
                </a:tc>
                <a:tc>
                  <a:txBody>
                    <a:bodyPr/>
                    <a:lstStyle/>
                    <a:p>
                      <a:pPr marL="0" marR="0" algn="ctr">
                        <a:spcBef>
                          <a:spcPts val="0"/>
                        </a:spcBef>
                        <a:spcAft>
                          <a:spcPts val="0"/>
                        </a:spcAft>
                      </a:pPr>
                      <a:r>
                        <a:rPr lang="en-US" sz="1200" dirty="0" smtClean="0">
                          <a:solidFill>
                            <a:srgbClr val="373739"/>
                          </a:solidFill>
                          <a:effectLst/>
                          <a:latin typeface="Brandon Grotesque Regular"/>
                        </a:rPr>
                        <a:t>8%</a:t>
                      </a:r>
                      <a:endParaRPr lang="en-US" sz="1400" dirty="0">
                        <a:solidFill>
                          <a:srgbClr val="373739"/>
                        </a:solidFill>
                        <a:effectLst/>
                        <a:latin typeface="Brandon Grotesque Regular"/>
                        <a:ea typeface="Calibri" panose="020F0502020204030204" pitchFamily="34" charset="0"/>
                        <a:cs typeface="Times New Roman" panose="02020603050405020304" pitchFamily="18" charset="0"/>
                      </a:endParaRPr>
                    </a:p>
                  </a:txBody>
                  <a:tcPr marL="58191" marR="58191" marT="0" marB="0" anchor="ctr"/>
                </a:tc>
                <a:extLst>
                  <a:ext uri="{0D108BD9-81ED-4DB2-BD59-A6C34878D82A}">
                    <a16:rowId xmlns:a16="http://schemas.microsoft.com/office/drawing/2014/main" xmlns="" val="4167409093"/>
                  </a:ext>
                </a:extLst>
              </a:tr>
              <a:tr h="204557">
                <a:tc>
                  <a:txBody>
                    <a:bodyPr/>
                    <a:lstStyle/>
                    <a:p>
                      <a:pPr marL="0" marR="0">
                        <a:spcBef>
                          <a:spcPts val="0"/>
                        </a:spcBef>
                        <a:spcAft>
                          <a:spcPts val="0"/>
                        </a:spcAft>
                      </a:pPr>
                      <a:r>
                        <a:rPr lang="en-US" sz="1400" b="1">
                          <a:solidFill>
                            <a:srgbClr val="373739"/>
                          </a:solidFill>
                          <a:effectLst/>
                          <a:latin typeface="Brandon Grotesque Regular"/>
                        </a:rPr>
                        <a:t>Other questions</a:t>
                      </a:r>
                      <a:endParaRPr lang="en-US" sz="1600" b="1">
                        <a:solidFill>
                          <a:srgbClr val="373739"/>
                        </a:solidFill>
                        <a:effectLst/>
                        <a:latin typeface="Brandon Grotesque Regular"/>
                        <a:ea typeface="Calibri" panose="020F0502020204030204" pitchFamily="34" charset="0"/>
                        <a:cs typeface="Times New Roman" panose="02020603050405020304" pitchFamily="18" charset="0"/>
                      </a:endParaRPr>
                    </a:p>
                  </a:txBody>
                  <a:tcPr marL="58191" marR="58191" marT="0" marB="0">
                    <a:lnB w="3175" cap="flat" cmpd="sng" algn="ctr">
                      <a:solidFill>
                        <a:srgbClr val="0067AC"/>
                      </a:solidFill>
                      <a:prstDash val="solid"/>
                      <a:round/>
                      <a:headEnd type="none" w="med" len="med"/>
                      <a:tailEnd type="none" w="med" len="med"/>
                    </a:lnB>
                  </a:tcPr>
                </a:tc>
                <a:tc>
                  <a:txBody>
                    <a:bodyPr/>
                    <a:lstStyle/>
                    <a:p>
                      <a:pPr marL="0" marR="0" algn="ctr">
                        <a:spcBef>
                          <a:spcPts val="0"/>
                        </a:spcBef>
                        <a:spcAft>
                          <a:spcPts val="0"/>
                        </a:spcAft>
                      </a:pPr>
                      <a:r>
                        <a:rPr lang="en-US" sz="1400" b="1" dirty="0" smtClean="0">
                          <a:solidFill>
                            <a:srgbClr val="373739"/>
                          </a:solidFill>
                          <a:effectLst/>
                          <a:latin typeface="Brandon Grotesque Regular"/>
                        </a:rPr>
                        <a:t>15%</a:t>
                      </a:r>
                      <a:endParaRPr lang="en-US" sz="1600" b="1" dirty="0">
                        <a:solidFill>
                          <a:srgbClr val="373739"/>
                        </a:solidFill>
                        <a:effectLst/>
                        <a:latin typeface="Brandon Grotesque Regular"/>
                        <a:ea typeface="Calibri" panose="020F0502020204030204" pitchFamily="34" charset="0"/>
                        <a:cs typeface="Times New Roman" panose="02020603050405020304" pitchFamily="18" charset="0"/>
                      </a:endParaRPr>
                    </a:p>
                  </a:txBody>
                  <a:tcPr marL="58191" marR="58191" marT="0" marB="0" anchor="ctr">
                    <a:lnB w="3175" cap="flat" cmpd="sng" algn="ctr">
                      <a:solidFill>
                        <a:srgbClr val="0067AC"/>
                      </a:solidFill>
                      <a:prstDash val="solid"/>
                      <a:round/>
                      <a:headEnd type="none" w="med" len="med"/>
                      <a:tailEnd type="none" w="med" len="med"/>
                    </a:lnB>
                  </a:tcPr>
                </a:tc>
                <a:extLst>
                  <a:ext uri="{0D108BD9-81ED-4DB2-BD59-A6C34878D82A}">
                    <a16:rowId xmlns:a16="http://schemas.microsoft.com/office/drawing/2014/main" xmlns="" val="2303421118"/>
                  </a:ext>
                </a:extLst>
              </a:tr>
              <a:tr h="175334">
                <a:tc>
                  <a:txBody>
                    <a:bodyPr/>
                    <a:lstStyle/>
                    <a:p>
                      <a:pPr marL="0" marR="0">
                        <a:spcBef>
                          <a:spcPts val="0"/>
                        </a:spcBef>
                        <a:spcAft>
                          <a:spcPts val="0"/>
                        </a:spcAft>
                      </a:pPr>
                      <a:r>
                        <a:rPr lang="en-US" sz="1200">
                          <a:solidFill>
                            <a:srgbClr val="373739"/>
                          </a:solidFill>
                          <a:effectLst/>
                          <a:latin typeface="Brandon Grotesque Regular"/>
                        </a:rPr>
                        <a:t>  Everything—I want everything explained (general)</a:t>
                      </a:r>
                      <a:endParaRPr lang="en-US" sz="1400">
                        <a:solidFill>
                          <a:srgbClr val="373739"/>
                        </a:solidFill>
                        <a:effectLst/>
                        <a:latin typeface="Brandon Grotesque Regular"/>
                        <a:ea typeface="Calibri" panose="020F0502020204030204" pitchFamily="34" charset="0"/>
                        <a:cs typeface="Times New Roman" panose="02020603050405020304" pitchFamily="18" charset="0"/>
                      </a:endParaRPr>
                    </a:p>
                  </a:txBody>
                  <a:tcPr marL="58191" marR="58191" marT="0" marB="0">
                    <a:lnT w="3175" cap="flat" cmpd="sng" algn="ctr">
                      <a:solidFill>
                        <a:srgbClr val="0067AC"/>
                      </a:solidFill>
                      <a:prstDash val="solid"/>
                      <a:round/>
                      <a:headEnd type="none" w="med" len="med"/>
                      <a:tailEnd type="none" w="med" len="med"/>
                    </a:lnT>
                  </a:tcPr>
                </a:tc>
                <a:tc>
                  <a:txBody>
                    <a:bodyPr/>
                    <a:lstStyle/>
                    <a:p>
                      <a:pPr marL="0" marR="0" algn="ctr">
                        <a:spcBef>
                          <a:spcPts val="0"/>
                        </a:spcBef>
                        <a:spcAft>
                          <a:spcPts val="0"/>
                        </a:spcAft>
                      </a:pPr>
                      <a:r>
                        <a:rPr lang="en-US" sz="1200" dirty="0" smtClean="0">
                          <a:solidFill>
                            <a:srgbClr val="373739"/>
                          </a:solidFill>
                          <a:effectLst/>
                          <a:latin typeface="Brandon Grotesque Regular"/>
                        </a:rPr>
                        <a:t>8%</a:t>
                      </a:r>
                      <a:endParaRPr lang="en-US" sz="1400" dirty="0">
                        <a:solidFill>
                          <a:srgbClr val="373739"/>
                        </a:solidFill>
                        <a:effectLst/>
                        <a:latin typeface="Brandon Grotesque Regular"/>
                        <a:ea typeface="Calibri" panose="020F0502020204030204" pitchFamily="34" charset="0"/>
                        <a:cs typeface="Times New Roman" panose="02020603050405020304" pitchFamily="18" charset="0"/>
                      </a:endParaRPr>
                    </a:p>
                  </a:txBody>
                  <a:tcPr marL="58191" marR="58191" marT="0" marB="0" anchor="ctr">
                    <a:lnT w="3175" cap="flat" cmpd="sng" algn="ctr">
                      <a:solidFill>
                        <a:srgbClr val="0067AC"/>
                      </a:solidFill>
                      <a:prstDash val="solid"/>
                      <a:round/>
                      <a:headEnd type="none" w="med" len="med"/>
                      <a:tailEnd type="none" w="med" len="med"/>
                    </a:lnT>
                  </a:tcPr>
                </a:tc>
                <a:extLst>
                  <a:ext uri="{0D108BD9-81ED-4DB2-BD59-A6C34878D82A}">
                    <a16:rowId xmlns:a16="http://schemas.microsoft.com/office/drawing/2014/main" xmlns="" val="296165800"/>
                  </a:ext>
                </a:extLst>
              </a:tr>
              <a:tr h="175334">
                <a:tc>
                  <a:txBody>
                    <a:bodyPr/>
                    <a:lstStyle/>
                    <a:p>
                      <a:pPr marL="0" marR="0">
                        <a:spcBef>
                          <a:spcPts val="0"/>
                        </a:spcBef>
                        <a:spcAft>
                          <a:spcPts val="0"/>
                        </a:spcAft>
                      </a:pPr>
                      <a:r>
                        <a:rPr lang="en-US" sz="1200">
                          <a:solidFill>
                            <a:srgbClr val="373739"/>
                          </a:solidFill>
                          <a:effectLst/>
                          <a:latin typeface="Brandon Grotesque Regular"/>
                        </a:rPr>
                        <a:t>  Why do I need this—why do it?</a:t>
                      </a:r>
                      <a:endParaRPr lang="en-US" sz="1400">
                        <a:solidFill>
                          <a:srgbClr val="373739"/>
                        </a:solidFill>
                        <a:effectLst/>
                        <a:latin typeface="Brandon Grotesque Regular"/>
                        <a:ea typeface="Calibri" panose="020F0502020204030204" pitchFamily="34" charset="0"/>
                        <a:cs typeface="Times New Roman" panose="02020603050405020304" pitchFamily="18" charset="0"/>
                      </a:endParaRPr>
                    </a:p>
                  </a:txBody>
                  <a:tcPr marL="58191" marR="58191" marT="0" marB="0"/>
                </a:tc>
                <a:tc>
                  <a:txBody>
                    <a:bodyPr/>
                    <a:lstStyle/>
                    <a:p>
                      <a:pPr marL="0" marR="0" algn="ctr">
                        <a:spcBef>
                          <a:spcPts val="0"/>
                        </a:spcBef>
                        <a:spcAft>
                          <a:spcPts val="0"/>
                        </a:spcAft>
                      </a:pPr>
                      <a:r>
                        <a:rPr lang="en-US" sz="1200" dirty="0" smtClean="0">
                          <a:solidFill>
                            <a:srgbClr val="373739"/>
                          </a:solidFill>
                          <a:effectLst/>
                          <a:latin typeface="Brandon Grotesque Regular"/>
                        </a:rPr>
                        <a:t>3%</a:t>
                      </a:r>
                      <a:endParaRPr lang="en-US" sz="1400" dirty="0">
                        <a:solidFill>
                          <a:srgbClr val="373739"/>
                        </a:solidFill>
                        <a:effectLst/>
                        <a:latin typeface="Brandon Grotesque Regular"/>
                        <a:ea typeface="Calibri" panose="020F0502020204030204" pitchFamily="34" charset="0"/>
                        <a:cs typeface="Times New Roman" panose="02020603050405020304" pitchFamily="18" charset="0"/>
                      </a:endParaRPr>
                    </a:p>
                  </a:txBody>
                  <a:tcPr marL="58191" marR="58191" marT="0" marB="0" anchor="ctr"/>
                </a:tc>
                <a:extLst>
                  <a:ext uri="{0D108BD9-81ED-4DB2-BD59-A6C34878D82A}">
                    <a16:rowId xmlns:a16="http://schemas.microsoft.com/office/drawing/2014/main" xmlns="" val="2404697471"/>
                  </a:ext>
                </a:extLst>
              </a:tr>
              <a:tr h="175334">
                <a:tc>
                  <a:txBody>
                    <a:bodyPr/>
                    <a:lstStyle/>
                    <a:p>
                      <a:pPr marL="0" marR="0">
                        <a:spcBef>
                          <a:spcPts val="0"/>
                        </a:spcBef>
                        <a:spcAft>
                          <a:spcPts val="0"/>
                        </a:spcAft>
                      </a:pPr>
                      <a:r>
                        <a:rPr lang="en-US" sz="1200">
                          <a:solidFill>
                            <a:srgbClr val="373739"/>
                          </a:solidFill>
                          <a:effectLst/>
                          <a:latin typeface="Brandon Grotesque Regular"/>
                        </a:rPr>
                        <a:t>  Who sees the results—do the results remain private?</a:t>
                      </a:r>
                      <a:endParaRPr lang="en-US" sz="1400">
                        <a:solidFill>
                          <a:srgbClr val="373739"/>
                        </a:solidFill>
                        <a:effectLst/>
                        <a:latin typeface="Brandon Grotesque Regular"/>
                        <a:ea typeface="Calibri" panose="020F0502020204030204" pitchFamily="34" charset="0"/>
                        <a:cs typeface="Times New Roman" panose="02020603050405020304" pitchFamily="18" charset="0"/>
                      </a:endParaRPr>
                    </a:p>
                  </a:txBody>
                  <a:tcPr marL="58191" marR="58191" marT="0" marB="0"/>
                </a:tc>
                <a:tc>
                  <a:txBody>
                    <a:bodyPr/>
                    <a:lstStyle/>
                    <a:p>
                      <a:pPr marL="0" marR="0" algn="ctr">
                        <a:spcBef>
                          <a:spcPts val="0"/>
                        </a:spcBef>
                        <a:spcAft>
                          <a:spcPts val="0"/>
                        </a:spcAft>
                      </a:pPr>
                      <a:r>
                        <a:rPr lang="en-US" sz="1200" dirty="0" smtClean="0">
                          <a:solidFill>
                            <a:srgbClr val="373739"/>
                          </a:solidFill>
                          <a:effectLst/>
                          <a:latin typeface="Brandon Grotesque Regular"/>
                        </a:rPr>
                        <a:t>2%</a:t>
                      </a:r>
                      <a:endParaRPr lang="en-US" sz="1400" dirty="0">
                        <a:solidFill>
                          <a:srgbClr val="373739"/>
                        </a:solidFill>
                        <a:effectLst/>
                        <a:latin typeface="Brandon Grotesque Regular"/>
                        <a:ea typeface="Calibri" panose="020F0502020204030204" pitchFamily="34" charset="0"/>
                        <a:cs typeface="Times New Roman" panose="02020603050405020304" pitchFamily="18" charset="0"/>
                      </a:endParaRPr>
                    </a:p>
                  </a:txBody>
                  <a:tcPr marL="58191" marR="58191" marT="0" marB="0" anchor="ctr"/>
                </a:tc>
                <a:extLst>
                  <a:ext uri="{0D108BD9-81ED-4DB2-BD59-A6C34878D82A}">
                    <a16:rowId xmlns:a16="http://schemas.microsoft.com/office/drawing/2014/main" xmlns="" val="1992017551"/>
                  </a:ext>
                </a:extLst>
              </a:tr>
              <a:tr h="175334">
                <a:tc>
                  <a:txBody>
                    <a:bodyPr/>
                    <a:lstStyle/>
                    <a:p>
                      <a:pPr marL="0" marR="0">
                        <a:spcBef>
                          <a:spcPts val="0"/>
                        </a:spcBef>
                        <a:spcAft>
                          <a:spcPts val="0"/>
                        </a:spcAft>
                      </a:pPr>
                      <a:r>
                        <a:rPr lang="en-US" sz="1200">
                          <a:solidFill>
                            <a:srgbClr val="373739"/>
                          </a:solidFill>
                          <a:effectLst/>
                          <a:latin typeface="Brandon Grotesque Regular"/>
                        </a:rPr>
                        <a:t>  What are the pros and cons?</a:t>
                      </a:r>
                      <a:endParaRPr lang="en-US" sz="1400">
                        <a:solidFill>
                          <a:srgbClr val="373739"/>
                        </a:solidFill>
                        <a:effectLst/>
                        <a:latin typeface="Brandon Grotesque Regular"/>
                        <a:ea typeface="Calibri" panose="020F0502020204030204" pitchFamily="34" charset="0"/>
                        <a:cs typeface="Times New Roman" panose="02020603050405020304" pitchFamily="18" charset="0"/>
                      </a:endParaRPr>
                    </a:p>
                  </a:txBody>
                  <a:tcPr marL="58191" marR="58191" marT="0" marB="0"/>
                </a:tc>
                <a:tc>
                  <a:txBody>
                    <a:bodyPr/>
                    <a:lstStyle/>
                    <a:p>
                      <a:pPr marL="0" marR="0" algn="ctr">
                        <a:spcBef>
                          <a:spcPts val="0"/>
                        </a:spcBef>
                        <a:spcAft>
                          <a:spcPts val="0"/>
                        </a:spcAft>
                      </a:pPr>
                      <a:r>
                        <a:rPr lang="en-US" sz="1200" dirty="0" smtClean="0">
                          <a:solidFill>
                            <a:srgbClr val="373739"/>
                          </a:solidFill>
                          <a:effectLst/>
                          <a:latin typeface="Brandon Grotesque Regular"/>
                        </a:rPr>
                        <a:t>2%</a:t>
                      </a:r>
                      <a:endParaRPr lang="en-US" sz="1400" dirty="0">
                        <a:solidFill>
                          <a:srgbClr val="373739"/>
                        </a:solidFill>
                        <a:effectLst/>
                        <a:latin typeface="Brandon Grotesque Regular"/>
                        <a:ea typeface="Calibri" panose="020F0502020204030204" pitchFamily="34" charset="0"/>
                        <a:cs typeface="Times New Roman" panose="02020603050405020304" pitchFamily="18" charset="0"/>
                      </a:endParaRPr>
                    </a:p>
                  </a:txBody>
                  <a:tcPr marL="58191" marR="58191" marT="0" marB="0" anchor="ctr"/>
                </a:tc>
                <a:extLst>
                  <a:ext uri="{0D108BD9-81ED-4DB2-BD59-A6C34878D82A}">
                    <a16:rowId xmlns:a16="http://schemas.microsoft.com/office/drawing/2014/main" xmlns="" val="1848350235"/>
                  </a:ext>
                </a:extLst>
              </a:tr>
              <a:tr h="204557">
                <a:tc>
                  <a:txBody>
                    <a:bodyPr/>
                    <a:lstStyle/>
                    <a:p>
                      <a:pPr marL="0" marR="0">
                        <a:spcBef>
                          <a:spcPts val="0"/>
                        </a:spcBef>
                        <a:spcAft>
                          <a:spcPts val="0"/>
                        </a:spcAft>
                      </a:pPr>
                      <a:r>
                        <a:rPr lang="en-US" sz="1400" b="1">
                          <a:solidFill>
                            <a:srgbClr val="373739"/>
                          </a:solidFill>
                          <a:effectLst/>
                          <a:latin typeface="Brandon Grotesque Regular"/>
                        </a:rPr>
                        <a:t>Cost/coverage</a:t>
                      </a:r>
                      <a:endParaRPr lang="en-US" sz="1600" b="1">
                        <a:solidFill>
                          <a:srgbClr val="373739"/>
                        </a:solidFill>
                        <a:effectLst/>
                        <a:latin typeface="Brandon Grotesque Regular"/>
                        <a:ea typeface="Calibri" panose="020F0502020204030204" pitchFamily="34" charset="0"/>
                        <a:cs typeface="Times New Roman" panose="02020603050405020304" pitchFamily="18" charset="0"/>
                      </a:endParaRPr>
                    </a:p>
                  </a:txBody>
                  <a:tcPr marL="58191" marR="58191" marT="0" marB="0">
                    <a:lnB w="3175" cap="flat" cmpd="sng" algn="ctr">
                      <a:solidFill>
                        <a:srgbClr val="0067AC"/>
                      </a:solidFill>
                      <a:prstDash val="solid"/>
                      <a:round/>
                      <a:headEnd type="none" w="med" len="med"/>
                      <a:tailEnd type="none" w="med" len="med"/>
                    </a:lnB>
                  </a:tcPr>
                </a:tc>
                <a:tc>
                  <a:txBody>
                    <a:bodyPr/>
                    <a:lstStyle/>
                    <a:p>
                      <a:pPr marL="0" marR="0" algn="ctr">
                        <a:spcBef>
                          <a:spcPts val="0"/>
                        </a:spcBef>
                        <a:spcAft>
                          <a:spcPts val="0"/>
                        </a:spcAft>
                      </a:pPr>
                      <a:r>
                        <a:rPr lang="en-US" sz="1400" b="1" dirty="0" smtClean="0">
                          <a:solidFill>
                            <a:srgbClr val="373739"/>
                          </a:solidFill>
                          <a:effectLst/>
                          <a:latin typeface="Brandon Grotesque Regular"/>
                        </a:rPr>
                        <a:t>12%</a:t>
                      </a:r>
                      <a:endParaRPr lang="en-US" sz="1600" b="1" dirty="0">
                        <a:solidFill>
                          <a:srgbClr val="373739"/>
                        </a:solidFill>
                        <a:effectLst/>
                        <a:latin typeface="Brandon Grotesque Regular"/>
                        <a:ea typeface="Calibri" panose="020F0502020204030204" pitchFamily="34" charset="0"/>
                        <a:cs typeface="Times New Roman" panose="02020603050405020304" pitchFamily="18" charset="0"/>
                      </a:endParaRPr>
                    </a:p>
                  </a:txBody>
                  <a:tcPr marL="58191" marR="58191" marT="0" marB="0" anchor="ctr">
                    <a:lnB w="3175" cap="flat" cmpd="sng" algn="ctr">
                      <a:solidFill>
                        <a:srgbClr val="0067AC"/>
                      </a:solidFill>
                      <a:prstDash val="solid"/>
                      <a:round/>
                      <a:headEnd type="none" w="med" len="med"/>
                      <a:tailEnd type="none" w="med" len="med"/>
                    </a:lnB>
                  </a:tcPr>
                </a:tc>
                <a:extLst>
                  <a:ext uri="{0D108BD9-81ED-4DB2-BD59-A6C34878D82A}">
                    <a16:rowId xmlns:a16="http://schemas.microsoft.com/office/drawing/2014/main" xmlns="" val="2018261397"/>
                  </a:ext>
                </a:extLst>
              </a:tr>
              <a:tr h="159157">
                <a:tc>
                  <a:txBody>
                    <a:bodyPr/>
                    <a:lstStyle/>
                    <a:p>
                      <a:pPr marL="0" marR="0">
                        <a:spcBef>
                          <a:spcPts val="0"/>
                        </a:spcBef>
                        <a:spcAft>
                          <a:spcPts val="0"/>
                        </a:spcAft>
                      </a:pPr>
                      <a:r>
                        <a:rPr lang="en-US" sz="1200">
                          <a:solidFill>
                            <a:srgbClr val="373739"/>
                          </a:solidFill>
                          <a:effectLst/>
                          <a:latin typeface="Brandon Grotesque Regular"/>
                        </a:rPr>
                        <a:t>  Cost—how much will it cost?</a:t>
                      </a:r>
                      <a:endParaRPr lang="en-US" sz="1400">
                        <a:solidFill>
                          <a:srgbClr val="373739"/>
                        </a:solidFill>
                        <a:effectLst/>
                        <a:latin typeface="Brandon Grotesque Regular"/>
                        <a:ea typeface="Calibri" panose="020F0502020204030204" pitchFamily="34" charset="0"/>
                        <a:cs typeface="Times New Roman" panose="02020603050405020304" pitchFamily="18" charset="0"/>
                      </a:endParaRPr>
                    </a:p>
                  </a:txBody>
                  <a:tcPr marL="58191" marR="58191" marT="0" marB="0">
                    <a:lnT w="3175" cap="flat" cmpd="sng" algn="ctr">
                      <a:solidFill>
                        <a:srgbClr val="0067AC"/>
                      </a:solidFill>
                      <a:prstDash val="solid"/>
                      <a:round/>
                      <a:headEnd type="none" w="med" len="med"/>
                      <a:tailEnd type="none" w="med" len="med"/>
                    </a:lnT>
                  </a:tcPr>
                </a:tc>
                <a:tc>
                  <a:txBody>
                    <a:bodyPr/>
                    <a:lstStyle/>
                    <a:p>
                      <a:pPr marL="0" marR="0" algn="ctr">
                        <a:spcBef>
                          <a:spcPts val="0"/>
                        </a:spcBef>
                        <a:spcAft>
                          <a:spcPts val="0"/>
                        </a:spcAft>
                      </a:pPr>
                      <a:r>
                        <a:rPr lang="en-US" sz="1200" dirty="0" smtClean="0">
                          <a:solidFill>
                            <a:srgbClr val="373739"/>
                          </a:solidFill>
                          <a:effectLst/>
                          <a:latin typeface="Brandon Grotesque Regular"/>
                        </a:rPr>
                        <a:t>9%</a:t>
                      </a:r>
                      <a:endParaRPr lang="en-US" sz="1400" dirty="0">
                        <a:solidFill>
                          <a:srgbClr val="373739"/>
                        </a:solidFill>
                        <a:effectLst/>
                        <a:latin typeface="Brandon Grotesque Regular"/>
                        <a:ea typeface="Calibri" panose="020F0502020204030204" pitchFamily="34" charset="0"/>
                        <a:cs typeface="Times New Roman" panose="02020603050405020304" pitchFamily="18" charset="0"/>
                      </a:endParaRPr>
                    </a:p>
                  </a:txBody>
                  <a:tcPr marL="58191" marR="58191" marT="0" marB="0" anchor="ctr">
                    <a:lnT w="3175" cap="flat" cmpd="sng" algn="ctr">
                      <a:solidFill>
                        <a:srgbClr val="0067AC"/>
                      </a:solidFill>
                      <a:prstDash val="solid"/>
                      <a:round/>
                      <a:headEnd type="none" w="med" len="med"/>
                      <a:tailEnd type="none" w="med" len="med"/>
                    </a:lnT>
                  </a:tcPr>
                </a:tc>
                <a:extLst>
                  <a:ext uri="{0D108BD9-81ED-4DB2-BD59-A6C34878D82A}">
                    <a16:rowId xmlns:a16="http://schemas.microsoft.com/office/drawing/2014/main" xmlns="" val="550373694"/>
                  </a:ext>
                </a:extLst>
              </a:tr>
              <a:tr h="147727">
                <a:tc>
                  <a:txBody>
                    <a:bodyPr/>
                    <a:lstStyle/>
                    <a:p>
                      <a:pPr marL="0" marR="0">
                        <a:spcBef>
                          <a:spcPts val="0"/>
                        </a:spcBef>
                        <a:spcAft>
                          <a:spcPts val="0"/>
                        </a:spcAft>
                      </a:pPr>
                      <a:r>
                        <a:rPr lang="en-US" sz="1200" dirty="0">
                          <a:solidFill>
                            <a:srgbClr val="373739"/>
                          </a:solidFill>
                          <a:effectLst/>
                          <a:latin typeface="Brandon Grotesque Regular"/>
                        </a:rPr>
                        <a:t>  Will insurance/my insurance cover </a:t>
                      </a:r>
                      <a:r>
                        <a:rPr lang="en-US" sz="1200" dirty="0" smtClean="0">
                          <a:solidFill>
                            <a:srgbClr val="373739"/>
                          </a:solidFill>
                          <a:effectLst/>
                          <a:latin typeface="Brandon Grotesque Regular"/>
                        </a:rPr>
                        <a:t>it?</a:t>
                      </a:r>
                      <a:endParaRPr lang="en-US" sz="1400" dirty="0">
                        <a:solidFill>
                          <a:srgbClr val="373739"/>
                        </a:solidFill>
                        <a:effectLst/>
                        <a:latin typeface="Brandon Grotesque Regular"/>
                        <a:ea typeface="Calibri" panose="020F0502020204030204" pitchFamily="34" charset="0"/>
                        <a:cs typeface="Times New Roman" panose="02020603050405020304" pitchFamily="18" charset="0"/>
                      </a:endParaRPr>
                    </a:p>
                  </a:txBody>
                  <a:tcPr marL="58191" marR="58191" marT="0" marB="0"/>
                </a:tc>
                <a:tc>
                  <a:txBody>
                    <a:bodyPr/>
                    <a:lstStyle/>
                    <a:p>
                      <a:pPr marL="0" marR="0" algn="ctr">
                        <a:spcBef>
                          <a:spcPts val="0"/>
                        </a:spcBef>
                        <a:spcAft>
                          <a:spcPts val="0"/>
                        </a:spcAft>
                      </a:pPr>
                      <a:r>
                        <a:rPr lang="en-US" sz="1200" dirty="0" smtClean="0">
                          <a:solidFill>
                            <a:srgbClr val="373739"/>
                          </a:solidFill>
                          <a:effectLst/>
                          <a:latin typeface="Brandon Grotesque Regular"/>
                        </a:rPr>
                        <a:t>4%</a:t>
                      </a:r>
                      <a:endParaRPr lang="en-US" sz="1400" dirty="0">
                        <a:solidFill>
                          <a:srgbClr val="373739"/>
                        </a:solidFill>
                        <a:effectLst/>
                        <a:latin typeface="Brandon Grotesque Regular"/>
                        <a:ea typeface="Calibri" panose="020F0502020204030204" pitchFamily="34" charset="0"/>
                        <a:cs typeface="Times New Roman" panose="02020603050405020304" pitchFamily="18" charset="0"/>
                      </a:endParaRPr>
                    </a:p>
                  </a:txBody>
                  <a:tcPr marL="58191" marR="58191" marT="0" marB="0" anchor="ctr"/>
                </a:tc>
                <a:extLst>
                  <a:ext uri="{0D108BD9-81ED-4DB2-BD59-A6C34878D82A}">
                    <a16:rowId xmlns:a16="http://schemas.microsoft.com/office/drawing/2014/main" xmlns="" val="1966177953"/>
                  </a:ext>
                </a:extLst>
              </a:tr>
            </a:tbl>
          </a:graphicData>
        </a:graphic>
      </p:graphicFrame>
      <p:sp>
        <p:nvSpPr>
          <p:cNvPr id="14" name="Subtitle 2"/>
          <p:cNvSpPr>
            <a:spLocks noGrp="1"/>
          </p:cNvSpPr>
          <p:nvPr>
            <p:ph type="subTitle" idx="1"/>
          </p:nvPr>
        </p:nvSpPr>
        <p:spPr>
          <a:xfrm>
            <a:off x="378400" y="307006"/>
            <a:ext cx="8426736" cy="990981"/>
          </a:xfrm>
        </p:spPr>
        <p:txBody>
          <a:bodyPr anchor="ctr">
            <a:normAutofit fontScale="92500"/>
          </a:bodyPr>
          <a:lstStyle/>
          <a:p>
            <a:pPr algn="l"/>
            <a:r>
              <a:rPr lang="en-US" sz="2800" dirty="0" smtClean="0">
                <a:solidFill>
                  <a:srgbClr val="08436F"/>
                </a:solidFill>
                <a:latin typeface="Brandon Grotesque Regular"/>
                <a:cs typeface="Brandon Grotesque Regular"/>
              </a:rPr>
              <a:t>Questions about personalized medicine center around how it works, safety, potential side effects, and how effective it is.</a:t>
            </a:r>
            <a:endParaRPr lang="en-US" sz="2800" dirty="0">
              <a:solidFill>
                <a:srgbClr val="08436F"/>
              </a:solidFill>
              <a:latin typeface="Brandon Grotesque Regular"/>
              <a:cs typeface="Brandon Grotesque Regular"/>
            </a:endParaRPr>
          </a:p>
        </p:txBody>
      </p:sp>
      <p:cxnSp>
        <p:nvCxnSpPr>
          <p:cNvPr id="18" name="Straight Connector 17"/>
          <p:cNvCxnSpPr/>
          <p:nvPr/>
        </p:nvCxnSpPr>
        <p:spPr>
          <a:xfrm flipV="1">
            <a:off x="1215" y="1329724"/>
            <a:ext cx="8534400" cy="4354"/>
          </a:xfrm>
          <a:prstGeom prst="line">
            <a:avLst/>
          </a:prstGeom>
          <a:ln>
            <a:solidFill>
              <a:srgbClr val="00A8CC"/>
            </a:solidFill>
            <a:prstDash val="sysDot"/>
          </a:ln>
          <a:effectLst/>
        </p:spPr>
        <p:style>
          <a:lnRef idx="2">
            <a:schemeClr val="accent1"/>
          </a:lnRef>
          <a:fillRef idx="0">
            <a:schemeClr val="accent1"/>
          </a:fillRef>
          <a:effectRef idx="1">
            <a:schemeClr val="accent1"/>
          </a:effectRef>
          <a:fontRef idx="minor">
            <a:schemeClr val="tx1"/>
          </a:fontRef>
        </p:style>
      </p:cxnSp>
      <p:sp>
        <p:nvSpPr>
          <p:cNvPr id="17" name="Rounded Rectangular Callout 16"/>
          <p:cNvSpPr/>
          <p:nvPr/>
        </p:nvSpPr>
        <p:spPr>
          <a:xfrm>
            <a:off x="6877456" y="4176314"/>
            <a:ext cx="1658159" cy="1027037"/>
          </a:xfrm>
          <a:prstGeom prst="wedgeRoundRectCallout">
            <a:avLst/>
          </a:prstGeom>
          <a:noFill/>
          <a:ln>
            <a:solidFill>
              <a:srgbClr val="0067A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rgbClr val="00A8CC"/>
                </a:solidFill>
                <a:latin typeface="Brandon Grotesque Regular"/>
              </a:rPr>
              <a:t>“How successful is it? What will the cost be? Does insurance cover some of the costs</a:t>
            </a:r>
            <a:r>
              <a:rPr lang="en-US" sz="1200" dirty="0" smtClean="0">
                <a:solidFill>
                  <a:srgbClr val="00A8CC"/>
                </a:solidFill>
                <a:latin typeface="Brandon Grotesque Regular"/>
              </a:rPr>
              <a:t>?”</a:t>
            </a:r>
            <a:endParaRPr lang="en-US" sz="1200" dirty="0">
              <a:solidFill>
                <a:srgbClr val="00A8CC"/>
              </a:solidFill>
              <a:latin typeface="Brandon Grotesque Regular"/>
            </a:endParaRPr>
          </a:p>
        </p:txBody>
      </p:sp>
      <p:sp>
        <p:nvSpPr>
          <p:cNvPr id="19" name="Rounded Rectangular Callout 18"/>
          <p:cNvSpPr/>
          <p:nvPr/>
        </p:nvSpPr>
        <p:spPr>
          <a:xfrm>
            <a:off x="6877456" y="1566177"/>
            <a:ext cx="1658159" cy="1027037"/>
          </a:xfrm>
          <a:prstGeom prst="wedgeRoundRectCallout">
            <a:avLst/>
          </a:prstGeom>
          <a:noFill/>
          <a:ln>
            <a:solidFill>
              <a:srgbClr val="0067A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rgbClr val="00A8CC"/>
                </a:solidFill>
                <a:latin typeface="Brandon Grotesque Regular"/>
              </a:rPr>
              <a:t>“I want to know how it helps in the long run. And, I want to know how it works</a:t>
            </a:r>
            <a:r>
              <a:rPr lang="en-US" sz="1200" dirty="0" smtClean="0">
                <a:solidFill>
                  <a:srgbClr val="00A8CC"/>
                </a:solidFill>
                <a:latin typeface="Brandon Grotesque Regular"/>
              </a:rPr>
              <a:t>.”</a:t>
            </a:r>
            <a:endParaRPr lang="en-US" sz="1200" dirty="0">
              <a:solidFill>
                <a:srgbClr val="00A8CC"/>
              </a:solidFill>
              <a:latin typeface="Brandon Grotesque Regular"/>
            </a:endParaRPr>
          </a:p>
        </p:txBody>
      </p:sp>
    </p:spTree>
    <p:extLst>
      <p:ext uri="{BB962C8B-B14F-4D97-AF65-F5344CB8AC3E}">
        <p14:creationId xmlns:p14="http://schemas.microsoft.com/office/powerpoint/2010/main" val="69255029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S:\- Design Documents - Templates, Logos, Style Guide\Image Gallery\KRC Logos\KRC_LI_CMYK_P.jpg"/>
          <p:cNvPicPr>
            <a:picLocks noChangeAspect="1" noChangeArrowheads="1"/>
          </p:cNvPicPr>
          <p:nvPr/>
        </p:nvPicPr>
        <p:blipFill>
          <a:blip r:embed="rId3" cstate="print">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8671804" y="6396659"/>
            <a:ext cx="469625" cy="469625"/>
          </a:xfrm>
          <a:prstGeom prst="rect">
            <a:avLst/>
          </a:prstGeom>
          <a:noFill/>
          <a:extLst>
            <a:ext uri="{909E8E84-426E-40DD-AFC4-6F175D3DCCD1}">
              <a14:hiddenFill xmlns:a14="http://schemas.microsoft.com/office/drawing/2010/main">
                <a:solidFill>
                  <a:srgbClr val="FFFFFF"/>
                </a:solidFill>
              </a14:hiddenFill>
            </a:ext>
          </a:extLst>
        </p:spPr>
      </p:pic>
      <p:sp>
        <p:nvSpPr>
          <p:cNvPr id="12" name="Slide Number Placeholder 5"/>
          <p:cNvSpPr txBox="1">
            <a:spLocks/>
          </p:cNvSpPr>
          <p:nvPr/>
        </p:nvSpPr>
        <p:spPr>
          <a:xfrm>
            <a:off x="7976057" y="6519138"/>
            <a:ext cx="720470" cy="220701"/>
          </a:xfrm>
          <a:prstGeom prst="rect">
            <a:avLst/>
          </a:prstGeom>
        </p:spPr>
        <p:txBody>
          <a:bodyPr/>
          <a:lstStyle>
            <a:defPPr>
              <a:defRPr lang="en-US"/>
            </a:defPPr>
            <a:lvl1pPr marL="0" algn="r" defTabSz="914400" rtl="0" eaLnBrk="1" latinLnBrk="0" hangingPunct="1">
              <a:defRPr sz="9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5A0E975F-4CC4-A547-941D-3161D2A3D523}" type="slidenum">
              <a:rPr kumimoji="0" lang="en-US" sz="900" b="0" i="0" u="none" strike="noStrike" kern="1200" cap="none" spc="0" normalizeH="0" baseline="0" noProof="0" smtClean="0">
                <a:ln>
                  <a:noFill/>
                </a:ln>
                <a:solidFill>
                  <a:srgbClr val="00306C"/>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en-US" sz="900" b="0" i="0" u="none" strike="noStrike" kern="1200" cap="none" spc="0" normalizeH="0" baseline="0" noProof="0" dirty="0">
              <a:ln>
                <a:noFill/>
              </a:ln>
              <a:solidFill>
                <a:srgbClr val="00306C"/>
              </a:solidFill>
              <a:effectLst/>
              <a:uLnTx/>
              <a:uFillTx/>
              <a:latin typeface="Arial"/>
              <a:ea typeface="+mn-ea"/>
              <a:cs typeface="+mn-cs"/>
            </a:endParaRPr>
          </a:p>
        </p:txBody>
      </p:sp>
      <p:cxnSp>
        <p:nvCxnSpPr>
          <p:cNvPr id="13" name="Straight Connector 12"/>
          <p:cNvCxnSpPr/>
          <p:nvPr/>
        </p:nvCxnSpPr>
        <p:spPr>
          <a:xfrm>
            <a:off x="8709090" y="6519138"/>
            <a:ext cx="0" cy="220701"/>
          </a:xfrm>
          <a:prstGeom prst="line">
            <a:avLst/>
          </a:prstGeom>
          <a:ln w="9525" cmpd="sng">
            <a:solidFill>
              <a:schemeClr val="bg2"/>
            </a:solidFill>
          </a:ln>
          <a:effectLst/>
        </p:spPr>
        <p:style>
          <a:lnRef idx="2">
            <a:schemeClr val="accent1"/>
          </a:lnRef>
          <a:fillRef idx="0">
            <a:schemeClr val="accent1"/>
          </a:fillRef>
          <a:effectRef idx="1">
            <a:schemeClr val="accent1"/>
          </a:effectRef>
          <a:fontRef idx="minor">
            <a:schemeClr val="tx1"/>
          </a:fontRef>
        </p:style>
      </p:cxnSp>
      <p:graphicFrame>
        <p:nvGraphicFramePr>
          <p:cNvPr id="6" name="Chart 5"/>
          <p:cNvGraphicFramePr/>
          <p:nvPr>
            <p:extLst>
              <p:ext uri="{D42A27DB-BD31-4B8C-83A1-F6EECF244321}">
                <p14:modId xmlns:p14="http://schemas.microsoft.com/office/powerpoint/2010/main" val="2323664102"/>
              </p:ext>
            </p:extLst>
          </p:nvPr>
        </p:nvGraphicFramePr>
        <p:xfrm>
          <a:off x="678737" y="2110577"/>
          <a:ext cx="7692730" cy="3946067"/>
        </p:xfrm>
        <a:graphic>
          <a:graphicData uri="http://schemas.openxmlformats.org/drawingml/2006/chart">
            <c:chart xmlns:c="http://schemas.openxmlformats.org/drawingml/2006/chart" xmlns:r="http://schemas.openxmlformats.org/officeDocument/2006/relationships" r:id="rId4"/>
          </a:graphicData>
        </a:graphic>
      </p:graphicFrame>
      <p:sp>
        <p:nvSpPr>
          <p:cNvPr id="9" name="Rectangle 8"/>
          <p:cNvSpPr/>
          <p:nvPr/>
        </p:nvSpPr>
        <p:spPr>
          <a:xfrm>
            <a:off x="158789" y="6511282"/>
            <a:ext cx="7817268" cy="230832"/>
          </a:xfrm>
          <a:prstGeom prst="rect">
            <a:avLst/>
          </a:prstGeom>
        </p:spPr>
        <p:txBody>
          <a:bodyPr wrap="square">
            <a:spAutoFit/>
          </a:bodyPr>
          <a:lstStyle/>
          <a:p>
            <a:r>
              <a:rPr lang="en-US" sz="900" dirty="0" smtClean="0">
                <a:latin typeface="Brandon Grotesque Regular"/>
              </a:rPr>
              <a:t>Q16. Has </a:t>
            </a:r>
            <a:r>
              <a:rPr lang="en-US" sz="900" dirty="0">
                <a:latin typeface="Brandon Grotesque Regular"/>
              </a:rPr>
              <a:t>your doctor or a medical provider ever talked with you about or recommended a genetic test to diagnose a disease or guide your treatment?</a:t>
            </a:r>
          </a:p>
        </p:txBody>
      </p:sp>
      <p:sp>
        <p:nvSpPr>
          <p:cNvPr id="10" name="Subtitle 2"/>
          <p:cNvSpPr>
            <a:spLocks noGrp="1"/>
          </p:cNvSpPr>
          <p:nvPr>
            <p:ph type="subTitle" idx="1"/>
          </p:nvPr>
        </p:nvSpPr>
        <p:spPr>
          <a:xfrm>
            <a:off x="378400" y="307006"/>
            <a:ext cx="8157215" cy="990981"/>
          </a:xfrm>
        </p:spPr>
        <p:txBody>
          <a:bodyPr anchor="ctr">
            <a:normAutofit/>
          </a:bodyPr>
          <a:lstStyle/>
          <a:p>
            <a:pPr algn="l"/>
            <a:r>
              <a:rPr lang="en-US" sz="2400" dirty="0" smtClean="0">
                <a:solidFill>
                  <a:srgbClr val="08436F"/>
                </a:solidFill>
                <a:latin typeface="Brandon Grotesque Regular"/>
                <a:cs typeface="Brandon Grotesque Regular"/>
              </a:rPr>
              <a:t>Only 1 in 10 patients have heard about genetic testing from their doctors—most have not.</a:t>
            </a:r>
            <a:endParaRPr lang="en-US" sz="2400" dirty="0">
              <a:solidFill>
                <a:srgbClr val="08436F"/>
              </a:solidFill>
              <a:latin typeface="Brandon Grotesque Regular"/>
              <a:cs typeface="Brandon Grotesque Regular"/>
            </a:endParaRPr>
          </a:p>
        </p:txBody>
      </p:sp>
      <p:sp>
        <p:nvSpPr>
          <p:cNvPr id="14" name="TextBox 13"/>
          <p:cNvSpPr txBox="1"/>
          <p:nvPr/>
        </p:nvSpPr>
        <p:spPr>
          <a:xfrm>
            <a:off x="378400" y="1365815"/>
            <a:ext cx="7993067" cy="584775"/>
          </a:xfrm>
          <a:prstGeom prst="rect">
            <a:avLst/>
          </a:prstGeom>
          <a:noFill/>
        </p:spPr>
        <p:txBody>
          <a:bodyPr wrap="square" rtlCol="0">
            <a:spAutoFit/>
          </a:bodyPr>
          <a:lstStyle/>
          <a:p>
            <a:r>
              <a:rPr lang="en-US" sz="1600" dirty="0" smtClean="0">
                <a:latin typeface="Brandon Grotesque Regular"/>
              </a:rPr>
              <a:t>More than 8 in 10 adults say their doctors have not talked about or recommended genetic tests to them in order to diagnose or guide treatment.</a:t>
            </a:r>
          </a:p>
        </p:txBody>
      </p:sp>
      <p:cxnSp>
        <p:nvCxnSpPr>
          <p:cNvPr id="15" name="Straight Connector 14"/>
          <p:cNvCxnSpPr/>
          <p:nvPr/>
        </p:nvCxnSpPr>
        <p:spPr>
          <a:xfrm flipV="1">
            <a:off x="1215" y="1329724"/>
            <a:ext cx="8534400" cy="4354"/>
          </a:xfrm>
          <a:prstGeom prst="line">
            <a:avLst/>
          </a:prstGeom>
          <a:ln>
            <a:solidFill>
              <a:srgbClr val="00A8CC"/>
            </a:solidFill>
            <a:prstDash val="sysDot"/>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9964147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p:cNvGraphicFramePr/>
          <p:nvPr>
            <p:extLst/>
          </p:nvPr>
        </p:nvGraphicFramePr>
        <p:xfrm>
          <a:off x="690373" y="2670771"/>
          <a:ext cx="7744967" cy="3708891"/>
        </p:xfrm>
        <a:graphic>
          <a:graphicData uri="http://schemas.openxmlformats.org/drawingml/2006/chart">
            <c:chart xmlns:c="http://schemas.openxmlformats.org/drawingml/2006/chart" xmlns:r="http://schemas.openxmlformats.org/officeDocument/2006/relationships" r:id="rId3"/>
          </a:graphicData>
        </a:graphic>
      </p:graphicFrame>
      <p:sp>
        <p:nvSpPr>
          <p:cNvPr id="10" name="Rectangle 9"/>
          <p:cNvSpPr/>
          <p:nvPr/>
        </p:nvSpPr>
        <p:spPr>
          <a:xfrm>
            <a:off x="378399" y="6265869"/>
            <a:ext cx="7708325" cy="369332"/>
          </a:xfrm>
          <a:prstGeom prst="rect">
            <a:avLst/>
          </a:prstGeom>
        </p:spPr>
        <p:txBody>
          <a:bodyPr wrap="square">
            <a:spAutoFit/>
          </a:bodyPr>
          <a:lstStyle/>
          <a:p>
            <a:r>
              <a:rPr lang="en-US" sz="900" dirty="0" smtClean="0">
                <a:latin typeface="Brandon Grotesque Regular"/>
              </a:rPr>
              <a:t>Q17</a:t>
            </a:r>
            <a:r>
              <a:rPr lang="en-US" sz="900" dirty="0">
                <a:latin typeface="Brandon Grotesque Regular"/>
              </a:rPr>
              <a:t>. Below is a list of reasons people get </a:t>
            </a:r>
            <a:r>
              <a:rPr lang="en-US" sz="900" dirty="0">
                <a:latin typeface="Brandon Grotesque Regular"/>
              </a:rPr>
              <a:t>p</a:t>
            </a:r>
            <a:r>
              <a:rPr lang="en-US" sz="900" dirty="0" smtClean="0">
                <a:latin typeface="Brandon Grotesque Regular"/>
              </a:rPr>
              <a:t>ersonalized </a:t>
            </a:r>
            <a:r>
              <a:rPr lang="en-US" sz="900" dirty="0" smtClean="0">
                <a:latin typeface="Brandon Grotesque Regular"/>
              </a:rPr>
              <a:t>medicine </a:t>
            </a:r>
            <a:r>
              <a:rPr lang="en-US" sz="900" dirty="0">
                <a:latin typeface="Brandon Grotesque Regular"/>
              </a:rPr>
              <a:t>tests. Have you personally ever gotten a genetic test for any of these purposes? Please select all that apply. [MULTIPLE RESPONSES ACCEPTED]</a:t>
            </a:r>
            <a:endParaRPr lang="en-US" sz="900" dirty="0" smtClean="0">
              <a:latin typeface="Brandon Grotesque Regular"/>
            </a:endParaRPr>
          </a:p>
        </p:txBody>
      </p:sp>
      <p:pic>
        <p:nvPicPr>
          <p:cNvPr id="11" name="Picture 2" descr="S:\- Design Documents - Templates, Logos, Style Guide\Image Gallery\KRC Logos\KRC_LI_CMYK_P.jpg"/>
          <p:cNvPicPr>
            <a:picLocks noChangeAspect="1" noChangeArrowheads="1"/>
          </p:cNvPicPr>
          <p:nvPr/>
        </p:nvPicPr>
        <p:blipFill>
          <a:blip r:embed="rId4" cstate="print">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8671804" y="6396659"/>
            <a:ext cx="469625" cy="469625"/>
          </a:xfrm>
          <a:prstGeom prst="rect">
            <a:avLst/>
          </a:prstGeom>
          <a:noFill/>
          <a:extLst>
            <a:ext uri="{909E8E84-426E-40DD-AFC4-6F175D3DCCD1}">
              <a14:hiddenFill xmlns:a14="http://schemas.microsoft.com/office/drawing/2010/main">
                <a:solidFill>
                  <a:srgbClr val="FFFFFF"/>
                </a:solidFill>
              </a14:hiddenFill>
            </a:ext>
          </a:extLst>
        </p:spPr>
      </p:pic>
      <p:sp>
        <p:nvSpPr>
          <p:cNvPr id="12" name="Slide Number Placeholder 5"/>
          <p:cNvSpPr txBox="1">
            <a:spLocks/>
          </p:cNvSpPr>
          <p:nvPr/>
        </p:nvSpPr>
        <p:spPr>
          <a:xfrm>
            <a:off x="7976057" y="6519138"/>
            <a:ext cx="720470" cy="220701"/>
          </a:xfrm>
          <a:prstGeom prst="rect">
            <a:avLst/>
          </a:prstGeom>
        </p:spPr>
        <p:txBody>
          <a:bodyPr/>
          <a:lstStyle>
            <a:defPPr>
              <a:defRPr lang="en-US"/>
            </a:defPPr>
            <a:lvl1pPr marL="0" algn="r" defTabSz="914400" rtl="0" eaLnBrk="1" latinLnBrk="0" hangingPunct="1">
              <a:defRPr sz="9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5A0E975F-4CC4-A547-941D-3161D2A3D523}" type="slidenum">
              <a:rPr kumimoji="0" lang="en-US" sz="900" b="0" i="0" u="none" strike="noStrike" kern="1200" cap="none" spc="0" normalizeH="0" baseline="0" noProof="0" smtClean="0">
                <a:ln>
                  <a:noFill/>
                </a:ln>
                <a:solidFill>
                  <a:srgbClr val="00306C"/>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en-US" sz="900" b="0" i="0" u="none" strike="noStrike" kern="1200" cap="none" spc="0" normalizeH="0" baseline="0" noProof="0" dirty="0">
              <a:ln>
                <a:noFill/>
              </a:ln>
              <a:solidFill>
                <a:srgbClr val="00306C"/>
              </a:solidFill>
              <a:effectLst/>
              <a:uLnTx/>
              <a:uFillTx/>
              <a:latin typeface="Arial"/>
              <a:ea typeface="+mn-ea"/>
              <a:cs typeface="+mn-cs"/>
            </a:endParaRPr>
          </a:p>
        </p:txBody>
      </p:sp>
      <p:cxnSp>
        <p:nvCxnSpPr>
          <p:cNvPr id="13" name="Straight Connector 12"/>
          <p:cNvCxnSpPr/>
          <p:nvPr/>
        </p:nvCxnSpPr>
        <p:spPr>
          <a:xfrm>
            <a:off x="8709090" y="6519138"/>
            <a:ext cx="0" cy="220701"/>
          </a:xfrm>
          <a:prstGeom prst="line">
            <a:avLst/>
          </a:prstGeom>
          <a:ln w="9525" cmpd="sng">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4" name="Subtitle 2"/>
          <p:cNvSpPr>
            <a:spLocks noGrp="1"/>
          </p:cNvSpPr>
          <p:nvPr>
            <p:ph type="subTitle" idx="1"/>
          </p:nvPr>
        </p:nvSpPr>
        <p:spPr>
          <a:xfrm>
            <a:off x="378400" y="307006"/>
            <a:ext cx="8157215" cy="990981"/>
          </a:xfrm>
        </p:spPr>
        <p:txBody>
          <a:bodyPr anchor="ctr">
            <a:normAutofit/>
          </a:bodyPr>
          <a:lstStyle/>
          <a:p>
            <a:pPr algn="l"/>
            <a:r>
              <a:rPr lang="en-US" sz="2400" dirty="0" smtClean="0">
                <a:solidFill>
                  <a:srgbClr val="08436F"/>
                </a:solidFill>
                <a:latin typeface="Brandon Grotesque Regular"/>
                <a:cs typeface="Brandon Grotesque Regular"/>
              </a:rPr>
              <a:t>Just over 1 in 10 adults—particularly young adults—say they have gotten genetic tests for a variety of reasons.</a:t>
            </a:r>
            <a:endParaRPr lang="en-US" sz="2400" dirty="0">
              <a:solidFill>
                <a:srgbClr val="08436F"/>
              </a:solidFill>
              <a:latin typeface="Brandon Grotesque Regular"/>
              <a:cs typeface="Brandon Grotesque Regular"/>
            </a:endParaRPr>
          </a:p>
        </p:txBody>
      </p:sp>
      <p:sp>
        <p:nvSpPr>
          <p:cNvPr id="15" name="TextBox 14"/>
          <p:cNvSpPr txBox="1"/>
          <p:nvPr/>
        </p:nvSpPr>
        <p:spPr>
          <a:xfrm>
            <a:off x="378400" y="1344509"/>
            <a:ext cx="8293404" cy="1200329"/>
          </a:xfrm>
          <a:prstGeom prst="rect">
            <a:avLst/>
          </a:prstGeom>
          <a:noFill/>
        </p:spPr>
        <p:txBody>
          <a:bodyPr wrap="square" rtlCol="0">
            <a:spAutoFit/>
          </a:bodyPr>
          <a:lstStyle/>
          <a:p>
            <a:r>
              <a:rPr lang="en-US" sz="1400" dirty="0" smtClean="0">
                <a:latin typeface="Brandon Grotesque Regular"/>
              </a:rPr>
              <a:t>While most (62%) Americans have not gotten a genetic test, those who have did so to prevent getting a disease (13%), to predict if a medicine might work for a disease they already have (12%), or to predict the likelihood they will get a specific disease in the future. Younger people (18-34) are significantly more likely than those age 65 or older to take part in genetic testing for any of these reasons.</a:t>
            </a:r>
          </a:p>
          <a:p>
            <a:endParaRPr lang="en-US" sz="1600" dirty="0">
              <a:latin typeface="Brandon Grotesque Regular"/>
            </a:endParaRPr>
          </a:p>
        </p:txBody>
      </p:sp>
      <p:cxnSp>
        <p:nvCxnSpPr>
          <p:cNvPr id="16" name="Straight Connector 15"/>
          <p:cNvCxnSpPr/>
          <p:nvPr/>
        </p:nvCxnSpPr>
        <p:spPr>
          <a:xfrm flipV="1">
            <a:off x="1215" y="1329724"/>
            <a:ext cx="8534400" cy="4354"/>
          </a:xfrm>
          <a:prstGeom prst="line">
            <a:avLst/>
          </a:prstGeom>
          <a:ln>
            <a:solidFill>
              <a:srgbClr val="00A8CC"/>
            </a:solidFill>
            <a:prstDash val="sysDot"/>
          </a:ln>
          <a:effectLst/>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2498756" y="2301439"/>
            <a:ext cx="3947311" cy="369332"/>
          </a:xfrm>
          <a:prstGeom prst="rect">
            <a:avLst/>
          </a:prstGeom>
          <a:noFill/>
        </p:spPr>
        <p:txBody>
          <a:bodyPr wrap="square" rtlCol="0">
            <a:spAutoFit/>
          </a:bodyPr>
          <a:lstStyle/>
          <a:p>
            <a:pPr algn="ctr"/>
            <a:r>
              <a:rPr lang="en-US" b="1" dirty="0" smtClean="0">
                <a:solidFill>
                  <a:srgbClr val="08436F"/>
                </a:solidFill>
                <a:latin typeface="Brandon Grotesque Regular"/>
              </a:rPr>
              <a:t>Reasons for a Genetic Test</a:t>
            </a:r>
            <a:endParaRPr lang="en-US" b="1" dirty="0">
              <a:solidFill>
                <a:srgbClr val="08436F"/>
              </a:solidFill>
              <a:latin typeface="Brandon Grotesque Regular"/>
            </a:endParaRPr>
          </a:p>
        </p:txBody>
      </p:sp>
    </p:spTree>
    <p:extLst>
      <p:ext uri="{BB962C8B-B14F-4D97-AF65-F5344CB8AC3E}">
        <p14:creationId xmlns:p14="http://schemas.microsoft.com/office/powerpoint/2010/main" val="13553422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428376"/>
            <a:ext cx="8671860" cy="692342"/>
          </a:xfrm>
        </p:spPr>
        <p:txBody>
          <a:bodyPr>
            <a:normAutofit/>
          </a:bodyPr>
          <a:lstStyle/>
          <a:p>
            <a:pPr algn="l"/>
            <a:r>
              <a:rPr lang="en-US" dirty="0" smtClean="0">
                <a:solidFill>
                  <a:srgbClr val="08436F"/>
                </a:solidFill>
                <a:latin typeface="Brandon Grotesque Regular"/>
                <a:cs typeface="Brandon Grotesque Regular"/>
              </a:rPr>
              <a:t>Research Objectives and Method</a:t>
            </a:r>
            <a:endParaRPr lang="en-US" dirty="0">
              <a:solidFill>
                <a:srgbClr val="08436F"/>
              </a:solidFill>
              <a:latin typeface="Brandon Grotesque Regular"/>
              <a:cs typeface="Brandon Grotesque Regular"/>
            </a:endParaRPr>
          </a:p>
        </p:txBody>
      </p:sp>
      <p:sp>
        <p:nvSpPr>
          <p:cNvPr id="5" name="Content Placeholder 2"/>
          <p:cNvSpPr txBox="1">
            <a:spLocks/>
          </p:cNvSpPr>
          <p:nvPr/>
        </p:nvSpPr>
        <p:spPr>
          <a:xfrm>
            <a:off x="457200" y="2633206"/>
            <a:ext cx="3835399" cy="3826933"/>
          </a:xfrm>
          <a:prstGeom prst="rect">
            <a:avLst/>
          </a:prstGeom>
        </p:spPr>
        <p:txBody>
          <a:bodyPr vert="horz" lIns="91440" tIns="45720" rIns="91440" bIns="45720" rtlCol="0">
            <a:normAutofit lnSpcReduction="1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spcBef>
                <a:spcPts val="0"/>
              </a:spcBef>
              <a:spcAft>
                <a:spcPts val="600"/>
              </a:spcAft>
            </a:pPr>
            <a:r>
              <a:rPr lang="en-US" sz="2000" dirty="0" smtClean="0">
                <a:solidFill>
                  <a:srgbClr val="08436F"/>
                </a:solidFill>
                <a:latin typeface="Brandon Grotesque Regular"/>
              </a:rPr>
              <a:t>Objectives</a:t>
            </a:r>
          </a:p>
          <a:p>
            <a:pPr algn="l">
              <a:spcBef>
                <a:spcPts val="0"/>
              </a:spcBef>
              <a:spcAft>
                <a:spcPts val="600"/>
              </a:spcAft>
            </a:pPr>
            <a:r>
              <a:rPr lang="en-US" sz="1400" dirty="0" smtClean="0">
                <a:solidFill>
                  <a:schemeClr val="tx1"/>
                </a:solidFill>
                <a:latin typeface="Brandon Grotesque Regular"/>
                <a:cs typeface="Brandon Grotesque Regular"/>
              </a:rPr>
              <a:t>The survey objectives were to:</a:t>
            </a:r>
          </a:p>
          <a:p>
            <a:pPr marL="228600" indent="-228600" algn="l">
              <a:spcBef>
                <a:spcPts val="0"/>
              </a:spcBef>
              <a:spcAft>
                <a:spcPts val="600"/>
              </a:spcAft>
              <a:buFont typeface="Arial" panose="020B0604020202020204" pitchFamily="34" charset="0"/>
              <a:buChar char="•"/>
            </a:pPr>
            <a:r>
              <a:rPr lang="en-US" sz="1400" dirty="0" smtClean="0">
                <a:solidFill>
                  <a:schemeClr val="tx1"/>
                </a:solidFill>
                <a:latin typeface="Brandon Grotesque Regular"/>
                <a:cs typeface="Brandon Grotesque Regular"/>
              </a:rPr>
              <a:t>Gauge public awareness of and familiarity with personalized and precision medicine and related topics;</a:t>
            </a:r>
          </a:p>
          <a:p>
            <a:pPr marL="228600" indent="-228600" algn="l">
              <a:spcBef>
                <a:spcPts val="0"/>
              </a:spcBef>
              <a:spcAft>
                <a:spcPts val="600"/>
              </a:spcAft>
              <a:buFont typeface="Arial" panose="020B0604020202020204" pitchFamily="34" charset="0"/>
              <a:buChar char="•"/>
            </a:pPr>
            <a:r>
              <a:rPr lang="en-US" sz="1400" dirty="0">
                <a:solidFill>
                  <a:schemeClr val="tx1"/>
                </a:solidFill>
                <a:latin typeface="Brandon Grotesque Regular"/>
                <a:cs typeface="Brandon Grotesque Regular"/>
              </a:rPr>
              <a:t>Measure public </a:t>
            </a:r>
            <a:r>
              <a:rPr lang="en-US" sz="1400" dirty="0" smtClean="0">
                <a:solidFill>
                  <a:schemeClr val="tx1"/>
                </a:solidFill>
                <a:latin typeface="Brandon Grotesque Regular"/>
                <a:cs typeface="Brandon Grotesque Regular"/>
              </a:rPr>
              <a:t>experiences related to </a:t>
            </a:r>
            <a:r>
              <a:rPr lang="en-US" sz="1400" dirty="0">
                <a:solidFill>
                  <a:schemeClr val="tx1"/>
                </a:solidFill>
                <a:latin typeface="Brandon Grotesque Regular"/>
                <a:cs typeface="Brandon Grotesque Regular"/>
              </a:rPr>
              <a:t>personalized medicine in clinical settings;</a:t>
            </a:r>
          </a:p>
          <a:p>
            <a:pPr marL="228600" indent="-228600" algn="l">
              <a:spcBef>
                <a:spcPts val="0"/>
              </a:spcBef>
              <a:spcAft>
                <a:spcPts val="600"/>
              </a:spcAft>
              <a:buFont typeface="Arial" panose="020B0604020202020204" pitchFamily="34" charset="0"/>
              <a:buChar char="•"/>
            </a:pPr>
            <a:r>
              <a:rPr lang="en-US" sz="1400" dirty="0" smtClean="0">
                <a:solidFill>
                  <a:schemeClr val="tx1"/>
                </a:solidFill>
                <a:latin typeface="Brandon Grotesque Regular"/>
                <a:cs typeface="Brandon Grotesque Regular"/>
              </a:rPr>
              <a:t>Gauge public interest in and questions about personalized medicine;</a:t>
            </a:r>
          </a:p>
          <a:p>
            <a:pPr marL="228600" indent="-228600" algn="l">
              <a:spcBef>
                <a:spcPts val="0"/>
              </a:spcBef>
              <a:spcAft>
                <a:spcPts val="600"/>
              </a:spcAft>
              <a:buFont typeface="Arial" panose="020B0604020202020204" pitchFamily="34" charset="0"/>
              <a:buChar char="•"/>
            </a:pPr>
            <a:r>
              <a:rPr lang="en-US" sz="1400" dirty="0" smtClean="0">
                <a:solidFill>
                  <a:schemeClr val="tx1"/>
                </a:solidFill>
                <a:latin typeface="Brandon Grotesque Regular"/>
                <a:cs typeface="Brandon Grotesque Regular"/>
              </a:rPr>
              <a:t>Measure public receptivity to personalized medicine, including perceived benefits and concerns; and</a:t>
            </a:r>
            <a:endParaRPr lang="en-US" sz="1400" dirty="0">
              <a:solidFill>
                <a:schemeClr val="tx1"/>
              </a:solidFill>
              <a:latin typeface="Brandon Grotesque Regular"/>
              <a:cs typeface="Brandon Grotesque Regular"/>
            </a:endParaRPr>
          </a:p>
          <a:p>
            <a:pPr marL="228600" indent="-228600" algn="l">
              <a:spcBef>
                <a:spcPts val="0"/>
              </a:spcBef>
              <a:spcAft>
                <a:spcPts val="600"/>
              </a:spcAft>
              <a:buFont typeface="Arial" panose="020B0604020202020204" pitchFamily="34" charset="0"/>
              <a:buChar char="•"/>
            </a:pPr>
            <a:r>
              <a:rPr lang="en-US" sz="1400" dirty="0" smtClean="0">
                <a:solidFill>
                  <a:schemeClr val="tx1"/>
                </a:solidFill>
                <a:latin typeface="Brandon Grotesque Regular"/>
                <a:cs typeface="Brandon Grotesque Regular"/>
              </a:rPr>
              <a:t>Assess any changes in awareness or attitudes compared to PMC’s benchmark research </a:t>
            </a:r>
            <a:r>
              <a:rPr lang="en-US" sz="1400" dirty="0">
                <a:solidFill>
                  <a:schemeClr val="tx1"/>
                </a:solidFill>
                <a:latin typeface="Brandon Grotesque Regular"/>
                <a:cs typeface="Brandon Grotesque Regular"/>
              </a:rPr>
              <a:t>conducted in March </a:t>
            </a:r>
            <a:r>
              <a:rPr lang="en-US" sz="1400" dirty="0" smtClean="0">
                <a:solidFill>
                  <a:schemeClr val="tx1"/>
                </a:solidFill>
                <a:latin typeface="Brandon Grotesque Regular"/>
                <a:cs typeface="Brandon Grotesque Regular"/>
              </a:rPr>
              <a:t>2014.</a:t>
            </a:r>
            <a:endParaRPr lang="en-US" sz="1400" dirty="0">
              <a:solidFill>
                <a:schemeClr val="tx1"/>
              </a:solidFill>
              <a:latin typeface="Brandon Grotesque Regular"/>
              <a:cs typeface="Brandon Grotesque Regular"/>
            </a:endParaRPr>
          </a:p>
        </p:txBody>
      </p:sp>
      <p:pic>
        <p:nvPicPr>
          <p:cNvPr id="6" name="Picture 2" descr="S:\- Design Documents - Templates, Logos, Style Guide\Image Gallery\KRC Logos\KRC_LI_CMYK_P.jpg"/>
          <p:cNvPicPr>
            <a:picLocks noChangeAspect="1" noChangeArrowheads="1"/>
          </p:cNvPicPr>
          <p:nvPr/>
        </p:nvPicPr>
        <p:blipFill>
          <a:blip r:embed="rId3" cstate="print">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8671804" y="6396659"/>
            <a:ext cx="469625" cy="469625"/>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5"/>
          <p:cNvSpPr txBox="1">
            <a:spLocks/>
          </p:cNvSpPr>
          <p:nvPr/>
        </p:nvSpPr>
        <p:spPr>
          <a:xfrm>
            <a:off x="7976057" y="6519138"/>
            <a:ext cx="720470" cy="220701"/>
          </a:xfrm>
          <a:prstGeom prst="rect">
            <a:avLst/>
          </a:prstGeom>
        </p:spPr>
        <p:txBody>
          <a:bodyPr/>
          <a:lstStyle>
            <a:defPPr>
              <a:defRPr lang="en-US"/>
            </a:defPPr>
            <a:lvl1pPr marL="0" algn="r" defTabSz="914400" rtl="0" eaLnBrk="1" latinLnBrk="0" hangingPunct="1">
              <a:defRPr sz="9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5A0E975F-4CC4-A547-941D-3161D2A3D523}" type="slidenum">
              <a:rPr kumimoji="0" lang="en-US" sz="900" b="0" i="0" u="none" strike="noStrike" kern="1200" cap="none" spc="0" normalizeH="0" baseline="0" noProof="0" smtClean="0">
                <a:ln>
                  <a:noFill/>
                </a:ln>
                <a:solidFill>
                  <a:srgbClr val="00306C"/>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900" b="0" i="0" u="none" strike="noStrike" kern="1200" cap="none" spc="0" normalizeH="0" baseline="0" noProof="0" dirty="0">
              <a:ln>
                <a:noFill/>
              </a:ln>
              <a:solidFill>
                <a:srgbClr val="00306C"/>
              </a:solidFill>
              <a:effectLst/>
              <a:uLnTx/>
              <a:uFillTx/>
              <a:latin typeface="Arial"/>
              <a:ea typeface="+mn-ea"/>
              <a:cs typeface="+mn-cs"/>
            </a:endParaRPr>
          </a:p>
        </p:txBody>
      </p:sp>
      <p:cxnSp>
        <p:nvCxnSpPr>
          <p:cNvPr id="9" name="Straight Connector 8"/>
          <p:cNvCxnSpPr/>
          <p:nvPr/>
        </p:nvCxnSpPr>
        <p:spPr>
          <a:xfrm>
            <a:off x="8709090" y="6519138"/>
            <a:ext cx="0" cy="220701"/>
          </a:xfrm>
          <a:prstGeom prst="line">
            <a:avLst/>
          </a:prstGeom>
          <a:ln w="9525" cmpd="sng">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661" y="1326335"/>
            <a:ext cx="8534400" cy="4354"/>
          </a:xfrm>
          <a:prstGeom prst="line">
            <a:avLst/>
          </a:prstGeom>
          <a:ln>
            <a:solidFill>
              <a:srgbClr val="00A8CC"/>
            </a:solidFill>
            <a:prstDash val="sysDot"/>
          </a:ln>
          <a:effectLst/>
        </p:spPr>
        <p:style>
          <a:lnRef idx="2">
            <a:schemeClr val="accent1"/>
          </a:lnRef>
          <a:fillRef idx="0">
            <a:schemeClr val="accent1"/>
          </a:fillRef>
          <a:effectRef idx="1">
            <a:schemeClr val="accent1"/>
          </a:effectRef>
          <a:fontRef idx="minor">
            <a:schemeClr val="tx1"/>
          </a:fontRef>
        </p:style>
      </p:cxnSp>
      <p:sp>
        <p:nvSpPr>
          <p:cNvPr id="11" name="Content Placeholder 2"/>
          <p:cNvSpPr txBox="1">
            <a:spLocks/>
          </p:cNvSpPr>
          <p:nvPr/>
        </p:nvSpPr>
        <p:spPr>
          <a:xfrm>
            <a:off x="4711262" y="2629961"/>
            <a:ext cx="3882675" cy="3830178"/>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spcBef>
                <a:spcPts val="0"/>
              </a:spcBef>
              <a:spcAft>
                <a:spcPts val="600"/>
              </a:spcAft>
            </a:pPr>
            <a:r>
              <a:rPr lang="en-US" sz="2000" dirty="0" smtClean="0">
                <a:solidFill>
                  <a:srgbClr val="08436F"/>
                </a:solidFill>
                <a:latin typeface="Brandon Grotesque Regular"/>
              </a:rPr>
              <a:t>Method</a:t>
            </a:r>
          </a:p>
          <a:p>
            <a:pPr marL="228600" indent="-228600" algn="l">
              <a:spcBef>
                <a:spcPts val="0"/>
              </a:spcBef>
              <a:spcAft>
                <a:spcPts val="600"/>
              </a:spcAft>
              <a:buFont typeface="Arial" panose="020B0604020202020204" pitchFamily="34" charset="0"/>
              <a:buChar char="•"/>
            </a:pPr>
            <a:r>
              <a:rPr lang="en-US" sz="1400" dirty="0">
                <a:solidFill>
                  <a:schemeClr val="tx1"/>
                </a:solidFill>
                <a:latin typeface="Brandon Grotesque Regular"/>
                <a:cs typeface="Brandon Grotesque Regular"/>
              </a:rPr>
              <a:t>KRC Research conducted a 20-minute national survey of 1,001 U.S. adults 18 years and older. </a:t>
            </a:r>
          </a:p>
          <a:p>
            <a:pPr marL="228600" indent="-228600" algn="l">
              <a:spcBef>
                <a:spcPts val="0"/>
              </a:spcBef>
              <a:spcAft>
                <a:spcPts val="600"/>
              </a:spcAft>
              <a:buFont typeface="Arial" panose="020B0604020202020204" pitchFamily="34" charset="0"/>
              <a:buChar char="•"/>
            </a:pPr>
            <a:r>
              <a:rPr lang="en-US" sz="1400" dirty="0">
                <a:solidFill>
                  <a:schemeClr val="tx1"/>
                </a:solidFill>
                <a:latin typeface="Brandon Grotesque Regular"/>
                <a:cs typeface="Brandon Grotesque Regular"/>
              </a:rPr>
              <a:t>The survey was </a:t>
            </a:r>
            <a:r>
              <a:rPr lang="en-US" sz="1400" dirty="0" smtClean="0">
                <a:solidFill>
                  <a:schemeClr val="tx1"/>
                </a:solidFill>
                <a:latin typeface="Brandon Grotesque Regular"/>
                <a:cs typeface="Brandon Grotesque Regular"/>
              </a:rPr>
              <a:t>administered </a:t>
            </a:r>
            <a:r>
              <a:rPr lang="en-US" sz="1400" dirty="0">
                <a:solidFill>
                  <a:schemeClr val="tx1"/>
                </a:solidFill>
                <a:latin typeface="Brandon Grotesque Regular"/>
                <a:cs typeface="Brandon Grotesque Regular"/>
              </a:rPr>
              <a:t>online from February 23 to March 2, 2018. </a:t>
            </a:r>
          </a:p>
          <a:p>
            <a:pPr marL="228600" indent="-228600" algn="l">
              <a:spcBef>
                <a:spcPts val="0"/>
              </a:spcBef>
              <a:spcAft>
                <a:spcPts val="600"/>
              </a:spcAft>
              <a:buFont typeface="Arial" panose="020B0604020202020204" pitchFamily="34" charset="0"/>
              <a:buChar char="•"/>
            </a:pPr>
            <a:r>
              <a:rPr lang="en-US" sz="1400" dirty="0">
                <a:solidFill>
                  <a:schemeClr val="tx1"/>
                </a:solidFill>
                <a:latin typeface="Brandon Grotesque Regular"/>
                <a:cs typeface="Brandon Grotesque Regular"/>
              </a:rPr>
              <a:t>The sample for the survey was randomly drawn from a large national Survey Sampling panel of U.S. adults.  </a:t>
            </a:r>
          </a:p>
          <a:p>
            <a:pPr marL="228600" indent="-228600" algn="l">
              <a:spcBef>
                <a:spcPts val="0"/>
              </a:spcBef>
              <a:spcAft>
                <a:spcPts val="600"/>
              </a:spcAft>
              <a:buFont typeface="Arial" panose="020B0604020202020204" pitchFamily="34" charset="0"/>
              <a:buChar char="•"/>
            </a:pPr>
            <a:r>
              <a:rPr lang="en-US" sz="1400" dirty="0">
                <a:solidFill>
                  <a:schemeClr val="tx1"/>
                </a:solidFill>
                <a:latin typeface="Brandon Grotesque Regular"/>
                <a:cs typeface="Brandon Grotesque Regular"/>
              </a:rPr>
              <a:t>KRC established demographic quotas (region, sex, age, education, and race/ethnicity) and weighted data to ensure the sample is </a:t>
            </a:r>
            <a:r>
              <a:rPr lang="en-US" sz="1400" dirty="0" smtClean="0">
                <a:solidFill>
                  <a:schemeClr val="tx1"/>
                </a:solidFill>
                <a:latin typeface="Brandon Grotesque Regular"/>
                <a:cs typeface="Brandon Grotesque Regular"/>
              </a:rPr>
              <a:t>demographically representative </a:t>
            </a:r>
            <a:r>
              <a:rPr lang="en-US" sz="1400" dirty="0">
                <a:solidFill>
                  <a:schemeClr val="tx1"/>
                </a:solidFill>
                <a:latin typeface="Brandon Grotesque Regular"/>
                <a:cs typeface="Brandon Grotesque Regular"/>
              </a:rPr>
              <a:t>of </a:t>
            </a:r>
            <a:r>
              <a:rPr lang="en-US" sz="1400" dirty="0" smtClean="0">
                <a:solidFill>
                  <a:schemeClr val="tx1"/>
                </a:solidFill>
                <a:latin typeface="Brandon Grotesque Regular"/>
                <a:cs typeface="Brandon Grotesque Regular"/>
              </a:rPr>
              <a:t>the U.S</a:t>
            </a:r>
            <a:r>
              <a:rPr lang="en-US" sz="1400" dirty="0">
                <a:solidFill>
                  <a:schemeClr val="tx1"/>
                </a:solidFill>
                <a:latin typeface="Brandon Grotesque Regular"/>
                <a:cs typeface="Brandon Grotesque Regular"/>
              </a:rPr>
              <a:t>. </a:t>
            </a:r>
            <a:r>
              <a:rPr lang="en-US" sz="1400" dirty="0" smtClean="0">
                <a:solidFill>
                  <a:schemeClr val="tx1"/>
                </a:solidFill>
                <a:latin typeface="Brandon Grotesque Regular"/>
                <a:cs typeface="Brandon Grotesque Regular"/>
              </a:rPr>
              <a:t>population based on Census data. </a:t>
            </a:r>
            <a:endParaRPr lang="en-US" sz="1400" dirty="0">
              <a:solidFill>
                <a:schemeClr val="tx1"/>
              </a:solidFill>
              <a:latin typeface="Brandon Grotesque Regular"/>
              <a:cs typeface="Brandon Grotesque Regular"/>
            </a:endParaRPr>
          </a:p>
        </p:txBody>
      </p:sp>
      <p:sp>
        <p:nvSpPr>
          <p:cNvPr id="2" name="TextBox 1"/>
          <p:cNvSpPr txBox="1"/>
          <p:nvPr/>
        </p:nvSpPr>
        <p:spPr>
          <a:xfrm>
            <a:off x="457200" y="1447800"/>
            <a:ext cx="8392160" cy="1077218"/>
          </a:xfrm>
          <a:prstGeom prst="rect">
            <a:avLst/>
          </a:prstGeom>
          <a:noFill/>
        </p:spPr>
        <p:txBody>
          <a:bodyPr wrap="square" rtlCol="0">
            <a:spAutoFit/>
          </a:bodyPr>
          <a:lstStyle/>
          <a:p>
            <a:r>
              <a:rPr lang="en-US" sz="1600" dirty="0" smtClean="0">
                <a:solidFill>
                  <a:srgbClr val="08436F"/>
                </a:solidFill>
                <a:latin typeface="Brandon Grotesque Regular"/>
                <a:cs typeface="Brandon Grotesque Regular"/>
              </a:rPr>
              <a:t>While personalized medicine’s potential is well-recognized by many medical experts, a survey commissioned by PMC in 2014 showed limited public awareness of the field. Since then, the U.S. government has made personalized medicine a national priority through its </a:t>
            </a:r>
            <a:r>
              <a:rPr lang="en-US" sz="1600" i="1" dirty="0" smtClean="0">
                <a:solidFill>
                  <a:srgbClr val="08436F"/>
                </a:solidFill>
                <a:latin typeface="Brandon Grotesque Regular"/>
                <a:cs typeface="Brandon Grotesque Regular"/>
              </a:rPr>
              <a:t>All of Us</a:t>
            </a:r>
            <a:r>
              <a:rPr lang="en-US" sz="1600" dirty="0" smtClean="0">
                <a:solidFill>
                  <a:srgbClr val="08436F"/>
                </a:solidFill>
                <a:latin typeface="Brandon Grotesque Regular"/>
                <a:cs typeface="Brandon Grotesque Regular"/>
              </a:rPr>
              <a:t> Research Program.</a:t>
            </a:r>
            <a:endParaRPr lang="en-US" sz="1600" dirty="0">
              <a:solidFill>
                <a:srgbClr val="08436F"/>
              </a:solidFill>
            </a:endParaRPr>
          </a:p>
        </p:txBody>
      </p:sp>
    </p:spTree>
    <p:extLst>
      <p:ext uri="{BB962C8B-B14F-4D97-AF65-F5344CB8AC3E}">
        <p14:creationId xmlns:p14="http://schemas.microsoft.com/office/powerpoint/2010/main" val="242842331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hart 15"/>
          <p:cNvGraphicFramePr/>
          <p:nvPr>
            <p:extLst>
              <p:ext uri="{D42A27DB-BD31-4B8C-83A1-F6EECF244321}">
                <p14:modId xmlns:p14="http://schemas.microsoft.com/office/powerpoint/2010/main" val="414807139"/>
              </p:ext>
            </p:extLst>
          </p:nvPr>
        </p:nvGraphicFramePr>
        <p:xfrm>
          <a:off x="3746469" y="2624604"/>
          <a:ext cx="5394960" cy="3211576"/>
        </p:xfrm>
        <a:graphic>
          <a:graphicData uri="http://schemas.openxmlformats.org/drawingml/2006/chart">
            <c:chart xmlns:c="http://schemas.openxmlformats.org/drawingml/2006/chart" xmlns:r="http://schemas.openxmlformats.org/officeDocument/2006/relationships" r:id="rId3"/>
          </a:graphicData>
        </a:graphic>
      </p:graphicFrame>
      <p:pic>
        <p:nvPicPr>
          <p:cNvPr id="11" name="Picture 2" descr="S:\- Design Documents - Templates, Logos, Style Guide\Image Gallery\KRC Logos\KRC_LI_CMYK_P.jpg"/>
          <p:cNvPicPr>
            <a:picLocks noChangeAspect="1" noChangeArrowheads="1"/>
          </p:cNvPicPr>
          <p:nvPr/>
        </p:nvPicPr>
        <p:blipFill>
          <a:blip r:embed="rId4" cstate="print">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8671804" y="6396659"/>
            <a:ext cx="469625" cy="469625"/>
          </a:xfrm>
          <a:prstGeom prst="rect">
            <a:avLst/>
          </a:prstGeom>
          <a:noFill/>
          <a:extLst>
            <a:ext uri="{909E8E84-426E-40DD-AFC4-6F175D3DCCD1}">
              <a14:hiddenFill xmlns:a14="http://schemas.microsoft.com/office/drawing/2010/main">
                <a:solidFill>
                  <a:srgbClr val="FFFFFF"/>
                </a:solidFill>
              </a14:hiddenFill>
            </a:ext>
          </a:extLst>
        </p:spPr>
      </p:pic>
      <p:sp>
        <p:nvSpPr>
          <p:cNvPr id="12" name="Slide Number Placeholder 5"/>
          <p:cNvSpPr txBox="1">
            <a:spLocks/>
          </p:cNvSpPr>
          <p:nvPr/>
        </p:nvSpPr>
        <p:spPr>
          <a:xfrm>
            <a:off x="7976057" y="6519138"/>
            <a:ext cx="720470" cy="220701"/>
          </a:xfrm>
          <a:prstGeom prst="rect">
            <a:avLst/>
          </a:prstGeom>
        </p:spPr>
        <p:txBody>
          <a:bodyPr/>
          <a:lstStyle>
            <a:defPPr>
              <a:defRPr lang="en-US"/>
            </a:defPPr>
            <a:lvl1pPr marL="0" algn="r" defTabSz="914400" rtl="0" eaLnBrk="1" latinLnBrk="0" hangingPunct="1">
              <a:defRPr sz="9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5A0E975F-4CC4-A547-941D-3161D2A3D523}" type="slidenum">
              <a:rPr kumimoji="0" lang="en-US" sz="900" b="0" i="0" u="none" strike="noStrike" kern="1200" cap="none" spc="0" normalizeH="0" baseline="0" noProof="0" smtClean="0">
                <a:ln>
                  <a:noFill/>
                </a:ln>
                <a:solidFill>
                  <a:srgbClr val="00306C"/>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40</a:t>
            </a:fld>
            <a:endParaRPr kumimoji="0" lang="en-US" sz="900" b="0" i="0" u="none" strike="noStrike" kern="1200" cap="none" spc="0" normalizeH="0" baseline="0" noProof="0" dirty="0">
              <a:ln>
                <a:noFill/>
              </a:ln>
              <a:solidFill>
                <a:srgbClr val="00306C"/>
              </a:solidFill>
              <a:effectLst/>
              <a:uLnTx/>
              <a:uFillTx/>
              <a:latin typeface="Arial"/>
              <a:ea typeface="+mn-ea"/>
              <a:cs typeface="+mn-cs"/>
            </a:endParaRPr>
          </a:p>
        </p:txBody>
      </p:sp>
      <p:cxnSp>
        <p:nvCxnSpPr>
          <p:cNvPr id="13" name="Straight Connector 12"/>
          <p:cNvCxnSpPr/>
          <p:nvPr/>
        </p:nvCxnSpPr>
        <p:spPr>
          <a:xfrm>
            <a:off x="8709090" y="6519138"/>
            <a:ext cx="0" cy="220701"/>
          </a:xfrm>
          <a:prstGeom prst="line">
            <a:avLst/>
          </a:prstGeom>
          <a:ln w="9525" cmpd="sng">
            <a:solidFill>
              <a:schemeClr val="bg2"/>
            </a:solidFill>
          </a:ln>
          <a:effectLst/>
        </p:spPr>
        <p:style>
          <a:lnRef idx="2">
            <a:schemeClr val="accent1"/>
          </a:lnRef>
          <a:fillRef idx="0">
            <a:schemeClr val="accent1"/>
          </a:fillRef>
          <a:effectRef idx="1">
            <a:schemeClr val="accent1"/>
          </a:effectRef>
          <a:fontRef idx="minor">
            <a:schemeClr val="tx1"/>
          </a:fontRef>
        </p:style>
      </p:cxnSp>
      <p:graphicFrame>
        <p:nvGraphicFramePr>
          <p:cNvPr id="6" name="Chart 5"/>
          <p:cNvGraphicFramePr/>
          <p:nvPr>
            <p:extLst>
              <p:ext uri="{D42A27DB-BD31-4B8C-83A1-F6EECF244321}">
                <p14:modId xmlns:p14="http://schemas.microsoft.com/office/powerpoint/2010/main" val="693956752"/>
              </p:ext>
            </p:extLst>
          </p:nvPr>
        </p:nvGraphicFramePr>
        <p:xfrm>
          <a:off x="-403818" y="2610040"/>
          <a:ext cx="5656952" cy="3642326"/>
        </p:xfrm>
        <a:graphic>
          <a:graphicData uri="http://schemas.openxmlformats.org/drawingml/2006/chart">
            <c:chart xmlns:c="http://schemas.openxmlformats.org/drawingml/2006/chart" xmlns:r="http://schemas.openxmlformats.org/officeDocument/2006/relationships" r:id="rId5"/>
          </a:graphicData>
        </a:graphic>
      </p:graphicFrame>
      <p:sp>
        <p:nvSpPr>
          <p:cNvPr id="9" name="Rectangle 8"/>
          <p:cNvSpPr/>
          <p:nvPr/>
        </p:nvSpPr>
        <p:spPr>
          <a:xfrm>
            <a:off x="158789" y="6374122"/>
            <a:ext cx="7384929" cy="369332"/>
          </a:xfrm>
          <a:prstGeom prst="rect">
            <a:avLst/>
          </a:prstGeom>
        </p:spPr>
        <p:txBody>
          <a:bodyPr wrap="square">
            <a:spAutoFit/>
          </a:bodyPr>
          <a:lstStyle/>
          <a:p>
            <a:r>
              <a:rPr lang="en-US" sz="900" dirty="0" smtClean="0">
                <a:latin typeface="Brandon Grotesque Regular"/>
              </a:rPr>
              <a:t>Q44. Have </a:t>
            </a:r>
            <a:r>
              <a:rPr lang="en-US" sz="900" dirty="0">
                <a:latin typeface="Brandon Grotesque Regular"/>
              </a:rPr>
              <a:t>you ever heard of genetic counseling</a:t>
            </a:r>
            <a:r>
              <a:rPr lang="en-US" sz="900" dirty="0" smtClean="0">
                <a:latin typeface="Brandon Grotesque Regular"/>
              </a:rPr>
              <a:t>?</a:t>
            </a:r>
          </a:p>
          <a:p>
            <a:r>
              <a:rPr lang="en-US" sz="900" dirty="0" smtClean="0">
                <a:latin typeface="Brandon Grotesque Regular"/>
              </a:rPr>
              <a:t>Q45. </a:t>
            </a:r>
            <a:r>
              <a:rPr lang="en-US" sz="900" dirty="0">
                <a:latin typeface="Brandon Grotesque Regular"/>
              </a:rPr>
              <a:t>[ASK IF HEARD OF GENETIC COUNSELING Q44] Have you ever spoken to a genetic counselor?</a:t>
            </a:r>
          </a:p>
        </p:txBody>
      </p:sp>
      <p:sp>
        <p:nvSpPr>
          <p:cNvPr id="10" name="Subtitle 2"/>
          <p:cNvSpPr>
            <a:spLocks noGrp="1"/>
          </p:cNvSpPr>
          <p:nvPr>
            <p:ph type="subTitle" idx="1"/>
          </p:nvPr>
        </p:nvSpPr>
        <p:spPr>
          <a:xfrm>
            <a:off x="378400" y="234582"/>
            <a:ext cx="8157215" cy="990981"/>
          </a:xfrm>
        </p:spPr>
        <p:txBody>
          <a:bodyPr anchor="ctr">
            <a:noAutofit/>
          </a:bodyPr>
          <a:lstStyle/>
          <a:p>
            <a:pPr algn="l"/>
            <a:r>
              <a:rPr lang="en-US" sz="2400" dirty="0" smtClean="0">
                <a:solidFill>
                  <a:srgbClr val="08436F"/>
                </a:solidFill>
                <a:latin typeface="Brandon Grotesque Regular"/>
                <a:cs typeface="Brandon Grotesque Regular"/>
              </a:rPr>
              <a:t>Most Americans are unfamiliar with genetic counseling, and of those who are familiar, most have not spoken to a genetic counselor.</a:t>
            </a:r>
            <a:endParaRPr lang="en-US" sz="2400" dirty="0">
              <a:solidFill>
                <a:srgbClr val="08436F"/>
              </a:solidFill>
              <a:latin typeface="Brandon Grotesque Regular"/>
              <a:cs typeface="Brandon Grotesque Regular"/>
            </a:endParaRPr>
          </a:p>
        </p:txBody>
      </p:sp>
      <p:sp>
        <p:nvSpPr>
          <p:cNvPr id="14" name="TextBox 13"/>
          <p:cNvSpPr txBox="1"/>
          <p:nvPr/>
        </p:nvSpPr>
        <p:spPr>
          <a:xfrm>
            <a:off x="378400" y="1433450"/>
            <a:ext cx="8293404" cy="1077218"/>
          </a:xfrm>
          <a:prstGeom prst="rect">
            <a:avLst/>
          </a:prstGeom>
          <a:noFill/>
        </p:spPr>
        <p:txBody>
          <a:bodyPr wrap="square" rtlCol="0">
            <a:spAutoFit/>
          </a:bodyPr>
          <a:lstStyle/>
          <a:p>
            <a:r>
              <a:rPr lang="en-US" sz="1600" dirty="0" smtClean="0">
                <a:latin typeface="Brandon Grotesque Regular"/>
              </a:rPr>
              <a:t>While less than one in five (17%) have heard of genetic counseling, nearly a quarter of those adults who are familiar have spoken to a genetic counselor. Despite so few having heard of genetic counseling, 21% of women (vs. 13% of men) have heard of it.</a:t>
            </a:r>
          </a:p>
          <a:p>
            <a:endParaRPr lang="en-US" sz="1600" dirty="0">
              <a:latin typeface="Brandon Grotesque Regular"/>
            </a:endParaRPr>
          </a:p>
        </p:txBody>
      </p:sp>
      <p:cxnSp>
        <p:nvCxnSpPr>
          <p:cNvPr id="15" name="Straight Connector 14"/>
          <p:cNvCxnSpPr/>
          <p:nvPr/>
        </p:nvCxnSpPr>
        <p:spPr>
          <a:xfrm flipV="1">
            <a:off x="1215" y="1329724"/>
            <a:ext cx="8534400" cy="4354"/>
          </a:xfrm>
          <a:prstGeom prst="line">
            <a:avLst/>
          </a:prstGeom>
          <a:ln>
            <a:solidFill>
              <a:srgbClr val="00A8CC"/>
            </a:solidFill>
            <a:prstDash val="sysDot"/>
          </a:ln>
          <a:effectLst/>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5046771" y="2518029"/>
            <a:ext cx="2794355" cy="261610"/>
          </a:xfrm>
          <a:prstGeom prst="rect">
            <a:avLst/>
          </a:prstGeom>
          <a:noFill/>
        </p:spPr>
        <p:txBody>
          <a:bodyPr wrap="none" rtlCol="0">
            <a:spAutoFit/>
          </a:bodyPr>
          <a:lstStyle/>
          <a:p>
            <a:r>
              <a:rPr lang="en-US" sz="1100" b="1" dirty="0">
                <a:solidFill>
                  <a:srgbClr val="08436F"/>
                </a:solidFill>
              </a:rPr>
              <a:t>IF heard of genetic </a:t>
            </a:r>
            <a:r>
              <a:rPr lang="en-US" sz="1100" b="1" dirty="0" smtClean="0">
                <a:solidFill>
                  <a:srgbClr val="08436F"/>
                </a:solidFill>
              </a:rPr>
              <a:t>counseling </a:t>
            </a:r>
            <a:r>
              <a:rPr lang="en-US" sz="1100" b="1" dirty="0">
                <a:solidFill>
                  <a:srgbClr val="08436F"/>
                </a:solidFill>
              </a:rPr>
              <a:t>(</a:t>
            </a:r>
            <a:r>
              <a:rPr lang="en-US" sz="1100" b="1" dirty="0" smtClean="0">
                <a:solidFill>
                  <a:srgbClr val="08436F"/>
                </a:solidFill>
              </a:rPr>
              <a:t>n=172) </a:t>
            </a:r>
            <a:endParaRPr lang="en-US" sz="1100" dirty="0">
              <a:solidFill>
                <a:srgbClr val="08436F"/>
              </a:solidFill>
            </a:endParaRPr>
          </a:p>
        </p:txBody>
      </p:sp>
      <p:cxnSp>
        <p:nvCxnSpPr>
          <p:cNvPr id="17" name="Straight Connector 16"/>
          <p:cNvCxnSpPr/>
          <p:nvPr/>
        </p:nvCxnSpPr>
        <p:spPr>
          <a:xfrm>
            <a:off x="3587113" y="3582037"/>
            <a:ext cx="2011253" cy="1574453"/>
          </a:xfrm>
          <a:prstGeom prst="line">
            <a:avLst/>
          </a:prstGeom>
          <a:ln>
            <a:solidFill>
              <a:srgbClr val="0067AC"/>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3508766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S:\- Design Documents - Templates, Logos, Style Guide\Image Gallery\KRC Logos\KRC_LI_CMYK_P.jpg"/>
          <p:cNvPicPr>
            <a:picLocks noChangeAspect="1" noChangeArrowheads="1"/>
          </p:cNvPicPr>
          <p:nvPr/>
        </p:nvPicPr>
        <p:blipFill>
          <a:blip r:embed="rId3" cstate="print">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8671804" y="6396659"/>
            <a:ext cx="469625" cy="469625"/>
          </a:xfrm>
          <a:prstGeom prst="rect">
            <a:avLst/>
          </a:prstGeom>
          <a:noFill/>
          <a:extLst>
            <a:ext uri="{909E8E84-426E-40DD-AFC4-6F175D3DCCD1}">
              <a14:hiddenFill xmlns:a14="http://schemas.microsoft.com/office/drawing/2010/main">
                <a:solidFill>
                  <a:srgbClr val="FFFFFF"/>
                </a:solidFill>
              </a14:hiddenFill>
            </a:ext>
          </a:extLst>
        </p:spPr>
      </p:pic>
      <p:sp>
        <p:nvSpPr>
          <p:cNvPr id="12" name="Slide Number Placeholder 5"/>
          <p:cNvSpPr txBox="1">
            <a:spLocks/>
          </p:cNvSpPr>
          <p:nvPr/>
        </p:nvSpPr>
        <p:spPr>
          <a:xfrm>
            <a:off x="7976057" y="6519138"/>
            <a:ext cx="720470" cy="220701"/>
          </a:xfrm>
          <a:prstGeom prst="rect">
            <a:avLst/>
          </a:prstGeom>
        </p:spPr>
        <p:txBody>
          <a:bodyPr/>
          <a:lstStyle>
            <a:defPPr>
              <a:defRPr lang="en-US"/>
            </a:defPPr>
            <a:lvl1pPr marL="0" algn="r" defTabSz="914400" rtl="0" eaLnBrk="1" latinLnBrk="0" hangingPunct="1">
              <a:defRPr sz="9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5A0E975F-4CC4-A547-941D-3161D2A3D523}" type="slidenum">
              <a:rPr kumimoji="0" lang="en-US" sz="900" b="0" i="0" u="none" strike="noStrike" kern="1200" cap="none" spc="0" normalizeH="0" baseline="0" noProof="0" smtClean="0">
                <a:ln>
                  <a:noFill/>
                </a:ln>
                <a:solidFill>
                  <a:srgbClr val="00306C"/>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41</a:t>
            </a:fld>
            <a:endParaRPr kumimoji="0" lang="en-US" sz="900" b="0" i="0" u="none" strike="noStrike" kern="1200" cap="none" spc="0" normalizeH="0" baseline="0" noProof="0" dirty="0">
              <a:ln>
                <a:noFill/>
              </a:ln>
              <a:solidFill>
                <a:srgbClr val="00306C"/>
              </a:solidFill>
              <a:effectLst/>
              <a:uLnTx/>
              <a:uFillTx/>
              <a:latin typeface="Arial"/>
              <a:ea typeface="+mn-ea"/>
              <a:cs typeface="+mn-cs"/>
            </a:endParaRPr>
          </a:p>
        </p:txBody>
      </p:sp>
      <p:cxnSp>
        <p:nvCxnSpPr>
          <p:cNvPr id="13" name="Straight Connector 12"/>
          <p:cNvCxnSpPr/>
          <p:nvPr/>
        </p:nvCxnSpPr>
        <p:spPr>
          <a:xfrm>
            <a:off x="8709090" y="6519138"/>
            <a:ext cx="0" cy="220701"/>
          </a:xfrm>
          <a:prstGeom prst="line">
            <a:avLst/>
          </a:prstGeom>
          <a:ln w="9525" cmpd="sng">
            <a:solidFill>
              <a:schemeClr val="bg2"/>
            </a:solidFill>
          </a:ln>
          <a:effectLst/>
        </p:spPr>
        <p:style>
          <a:lnRef idx="2">
            <a:schemeClr val="accent1"/>
          </a:lnRef>
          <a:fillRef idx="0">
            <a:schemeClr val="accent1"/>
          </a:fillRef>
          <a:effectRef idx="1">
            <a:schemeClr val="accent1"/>
          </a:effectRef>
          <a:fontRef idx="minor">
            <a:schemeClr val="tx1"/>
          </a:fontRef>
        </p:style>
      </p:cxnSp>
      <p:graphicFrame>
        <p:nvGraphicFramePr>
          <p:cNvPr id="6" name="Chart 5"/>
          <p:cNvGraphicFramePr/>
          <p:nvPr>
            <p:extLst>
              <p:ext uri="{D42A27DB-BD31-4B8C-83A1-F6EECF244321}">
                <p14:modId xmlns:p14="http://schemas.microsoft.com/office/powerpoint/2010/main" val="3321276742"/>
              </p:ext>
            </p:extLst>
          </p:nvPr>
        </p:nvGraphicFramePr>
        <p:xfrm>
          <a:off x="895613" y="2256147"/>
          <a:ext cx="7258978" cy="4049403"/>
        </p:xfrm>
        <a:graphic>
          <a:graphicData uri="http://schemas.openxmlformats.org/drawingml/2006/chart">
            <c:chart xmlns:c="http://schemas.openxmlformats.org/drawingml/2006/chart" xmlns:r="http://schemas.openxmlformats.org/officeDocument/2006/relationships" r:id="rId4"/>
          </a:graphicData>
        </a:graphic>
      </p:graphicFrame>
      <p:sp>
        <p:nvSpPr>
          <p:cNvPr id="9" name="Rectangle 8"/>
          <p:cNvSpPr/>
          <p:nvPr/>
        </p:nvSpPr>
        <p:spPr>
          <a:xfrm>
            <a:off x="378400" y="6396659"/>
            <a:ext cx="7384929" cy="230832"/>
          </a:xfrm>
          <a:prstGeom prst="rect">
            <a:avLst/>
          </a:prstGeom>
        </p:spPr>
        <p:txBody>
          <a:bodyPr wrap="square">
            <a:spAutoFit/>
          </a:bodyPr>
          <a:lstStyle/>
          <a:p>
            <a:r>
              <a:rPr lang="en-US" sz="900" dirty="0" smtClean="0">
                <a:latin typeface="Brandon Grotesque Regular"/>
              </a:rPr>
              <a:t>Q46. </a:t>
            </a:r>
            <a:r>
              <a:rPr lang="en-US" sz="900" dirty="0">
                <a:latin typeface="Brandon Grotesque Regular"/>
              </a:rPr>
              <a:t>Have you ever purchased an at-home DNA test to check for your risk of developing certain diseases</a:t>
            </a:r>
            <a:r>
              <a:rPr lang="en-US" sz="900" dirty="0" smtClean="0">
                <a:latin typeface="Brandon Grotesque Regular"/>
              </a:rPr>
              <a:t>?</a:t>
            </a:r>
          </a:p>
        </p:txBody>
      </p:sp>
      <p:sp>
        <p:nvSpPr>
          <p:cNvPr id="10" name="Subtitle 2"/>
          <p:cNvSpPr>
            <a:spLocks noGrp="1"/>
          </p:cNvSpPr>
          <p:nvPr>
            <p:ph type="subTitle" idx="1"/>
          </p:nvPr>
        </p:nvSpPr>
        <p:spPr>
          <a:xfrm>
            <a:off x="378400" y="307006"/>
            <a:ext cx="7879775" cy="990981"/>
          </a:xfrm>
        </p:spPr>
        <p:txBody>
          <a:bodyPr anchor="ctr">
            <a:normAutofit/>
          </a:bodyPr>
          <a:lstStyle/>
          <a:p>
            <a:pPr algn="l"/>
            <a:r>
              <a:rPr lang="en-US" sz="2400" dirty="0" smtClean="0">
                <a:solidFill>
                  <a:srgbClr val="08436F"/>
                </a:solidFill>
                <a:latin typeface="Brandon Grotesque Regular"/>
                <a:cs typeface="Brandon Grotesque Regular"/>
              </a:rPr>
              <a:t>Fewer than 1 in 10 adults say they have purchased an at-home DNA test, but </a:t>
            </a:r>
            <a:r>
              <a:rPr lang="en-US" sz="2400" dirty="0" smtClean="0">
                <a:solidFill>
                  <a:srgbClr val="08436F"/>
                </a:solidFill>
                <a:latin typeface="Brandon Grotesque Regular"/>
                <a:cs typeface="Brandon Grotesque Regular"/>
              </a:rPr>
              <a:t>millennials </a:t>
            </a:r>
            <a:r>
              <a:rPr lang="en-US" sz="2400" dirty="0" smtClean="0">
                <a:solidFill>
                  <a:srgbClr val="08436F"/>
                </a:solidFill>
                <a:latin typeface="Brandon Grotesque Regular"/>
                <a:cs typeface="Brandon Grotesque Regular"/>
              </a:rPr>
              <a:t>are leading the way.</a:t>
            </a:r>
            <a:endParaRPr lang="en-US" sz="2400" dirty="0">
              <a:solidFill>
                <a:srgbClr val="08436F"/>
              </a:solidFill>
              <a:latin typeface="Brandon Grotesque Regular"/>
              <a:cs typeface="Brandon Grotesque Regular"/>
            </a:endParaRPr>
          </a:p>
        </p:txBody>
      </p:sp>
      <p:sp>
        <p:nvSpPr>
          <p:cNvPr id="14" name="TextBox 13"/>
          <p:cNvSpPr txBox="1"/>
          <p:nvPr/>
        </p:nvSpPr>
        <p:spPr>
          <a:xfrm>
            <a:off x="378400" y="1379614"/>
            <a:ext cx="8293404" cy="830997"/>
          </a:xfrm>
          <a:prstGeom prst="rect">
            <a:avLst/>
          </a:prstGeom>
          <a:noFill/>
        </p:spPr>
        <p:txBody>
          <a:bodyPr wrap="square" rtlCol="0">
            <a:spAutoFit/>
          </a:bodyPr>
          <a:lstStyle/>
          <a:p>
            <a:r>
              <a:rPr lang="en-US" sz="1600" dirty="0" smtClean="0">
                <a:latin typeface="Brandon Grotesque Regular"/>
              </a:rPr>
              <a:t>Six percent (6%) of adults have purchased an at-home DNA test to check their risk of developing certain diseases. However, 10% of millennials have purchased an at-home DNA test, the most of any generation.</a:t>
            </a:r>
          </a:p>
        </p:txBody>
      </p:sp>
      <p:cxnSp>
        <p:nvCxnSpPr>
          <p:cNvPr id="15" name="Straight Connector 14"/>
          <p:cNvCxnSpPr/>
          <p:nvPr/>
        </p:nvCxnSpPr>
        <p:spPr>
          <a:xfrm flipV="1">
            <a:off x="1215" y="1329724"/>
            <a:ext cx="8534400" cy="4354"/>
          </a:xfrm>
          <a:prstGeom prst="line">
            <a:avLst/>
          </a:prstGeom>
          <a:ln>
            <a:solidFill>
              <a:srgbClr val="00A8CC"/>
            </a:solidFill>
            <a:prstDash val="sysDot"/>
          </a:ln>
          <a:effectLst/>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5015619" y="2831239"/>
            <a:ext cx="750758" cy="400110"/>
          </a:xfrm>
          <a:prstGeom prst="rect">
            <a:avLst/>
          </a:prstGeom>
          <a:noFill/>
        </p:spPr>
        <p:txBody>
          <a:bodyPr wrap="square" rtlCol="0">
            <a:spAutoFit/>
          </a:bodyPr>
          <a:lstStyle/>
          <a:p>
            <a:r>
              <a:rPr lang="en-US" sz="2000" dirty="0" smtClean="0">
                <a:latin typeface="Brandon Grotesque Regular"/>
              </a:rPr>
              <a:t>have</a:t>
            </a:r>
            <a:endParaRPr lang="en-US" sz="2000" dirty="0">
              <a:latin typeface="Brandon Grotesque Regular"/>
            </a:endParaRPr>
          </a:p>
        </p:txBody>
      </p:sp>
    </p:spTree>
    <p:extLst>
      <p:ext uri="{BB962C8B-B14F-4D97-AF65-F5344CB8AC3E}">
        <p14:creationId xmlns:p14="http://schemas.microsoft.com/office/powerpoint/2010/main" val="62932361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S:\- Design Documents - Templates, Logos, Style Guide\Image Gallery\KRC Logos\KRC_LI_CMYK_P.jpg"/>
          <p:cNvPicPr>
            <a:picLocks noChangeAspect="1" noChangeArrowheads="1"/>
          </p:cNvPicPr>
          <p:nvPr/>
        </p:nvPicPr>
        <p:blipFill>
          <a:blip r:embed="rId3" cstate="print">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8671804" y="6396659"/>
            <a:ext cx="469625" cy="469625"/>
          </a:xfrm>
          <a:prstGeom prst="rect">
            <a:avLst/>
          </a:prstGeom>
          <a:noFill/>
          <a:extLst>
            <a:ext uri="{909E8E84-426E-40DD-AFC4-6F175D3DCCD1}">
              <a14:hiddenFill xmlns:a14="http://schemas.microsoft.com/office/drawing/2010/main">
                <a:solidFill>
                  <a:srgbClr val="FFFFFF"/>
                </a:solidFill>
              </a14:hiddenFill>
            </a:ext>
          </a:extLst>
        </p:spPr>
      </p:pic>
      <p:sp>
        <p:nvSpPr>
          <p:cNvPr id="12" name="Slide Number Placeholder 5"/>
          <p:cNvSpPr txBox="1">
            <a:spLocks/>
          </p:cNvSpPr>
          <p:nvPr/>
        </p:nvSpPr>
        <p:spPr>
          <a:xfrm>
            <a:off x="7976057" y="6519138"/>
            <a:ext cx="720470" cy="220701"/>
          </a:xfrm>
          <a:prstGeom prst="rect">
            <a:avLst/>
          </a:prstGeom>
        </p:spPr>
        <p:txBody>
          <a:bodyPr/>
          <a:lstStyle>
            <a:defPPr>
              <a:defRPr lang="en-US"/>
            </a:defPPr>
            <a:lvl1pPr marL="0" algn="r" defTabSz="914400" rtl="0" eaLnBrk="1" latinLnBrk="0" hangingPunct="1">
              <a:defRPr sz="9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5A0E975F-4CC4-A547-941D-3161D2A3D523}" type="slidenum">
              <a:rPr kumimoji="0" lang="en-US" sz="900" b="0" i="0" u="none" strike="noStrike" kern="1200" cap="none" spc="0" normalizeH="0" baseline="0" noProof="0" smtClean="0">
                <a:ln>
                  <a:noFill/>
                </a:ln>
                <a:solidFill>
                  <a:srgbClr val="00306C"/>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42</a:t>
            </a:fld>
            <a:endParaRPr kumimoji="0" lang="en-US" sz="900" b="0" i="0" u="none" strike="noStrike" kern="1200" cap="none" spc="0" normalizeH="0" baseline="0" noProof="0" dirty="0">
              <a:ln>
                <a:noFill/>
              </a:ln>
              <a:solidFill>
                <a:srgbClr val="00306C"/>
              </a:solidFill>
              <a:effectLst/>
              <a:uLnTx/>
              <a:uFillTx/>
              <a:latin typeface="Arial"/>
              <a:ea typeface="+mn-ea"/>
              <a:cs typeface="+mn-cs"/>
            </a:endParaRPr>
          </a:p>
        </p:txBody>
      </p:sp>
      <p:cxnSp>
        <p:nvCxnSpPr>
          <p:cNvPr id="13" name="Straight Connector 12"/>
          <p:cNvCxnSpPr/>
          <p:nvPr/>
        </p:nvCxnSpPr>
        <p:spPr>
          <a:xfrm>
            <a:off x="8709090" y="6519138"/>
            <a:ext cx="0" cy="220701"/>
          </a:xfrm>
          <a:prstGeom prst="line">
            <a:avLst/>
          </a:prstGeom>
          <a:ln w="9525" cmpd="sng">
            <a:solidFill>
              <a:schemeClr val="bg2"/>
            </a:solidFill>
          </a:ln>
          <a:effectLst/>
        </p:spPr>
        <p:style>
          <a:lnRef idx="2">
            <a:schemeClr val="accent1"/>
          </a:lnRef>
          <a:fillRef idx="0">
            <a:schemeClr val="accent1"/>
          </a:fillRef>
          <a:effectRef idx="1">
            <a:schemeClr val="accent1"/>
          </a:effectRef>
          <a:fontRef idx="minor">
            <a:schemeClr val="tx1"/>
          </a:fontRef>
        </p:style>
      </p:cxnSp>
      <p:graphicFrame>
        <p:nvGraphicFramePr>
          <p:cNvPr id="6" name="Chart 5"/>
          <p:cNvGraphicFramePr/>
          <p:nvPr>
            <p:extLst>
              <p:ext uri="{D42A27DB-BD31-4B8C-83A1-F6EECF244321}">
                <p14:modId xmlns:p14="http://schemas.microsoft.com/office/powerpoint/2010/main" val="4110387292"/>
              </p:ext>
            </p:extLst>
          </p:nvPr>
        </p:nvGraphicFramePr>
        <p:xfrm>
          <a:off x="1708216" y="2557113"/>
          <a:ext cx="4882896" cy="3211576"/>
        </p:xfrm>
        <a:graphic>
          <a:graphicData uri="http://schemas.openxmlformats.org/drawingml/2006/chart">
            <c:chart xmlns:c="http://schemas.openxmlformats.org/drawingml/2006/chart" xmlns:r="http://schemas.openxmlformats.org/officeDocument/2006/relationships" r:id="rId4"/>
          </a:graphicData>
        </a:graphic>
      </p:graphicFrame>
      <p:sp>
        <p:nvSpPr>
          <p:cNvPr id="9" name="Rectangle 8"/>
          <p:cNvSpPr/>
          <p:nvPr/>
        </p:nvSpPr>
        <p:spPr>
          <a:xfrm>
            <a:off x="457200" y="6482880"/>
            <a:ext cx="7384929" cy="230832"/>
          </a:xfrm>
          <a:prstGeom prst="rect">
            <a:avLst/>
          </a:prstGeom>
        </p:spPr>
        <p:txBody>
          <a:bodyPr wrap="square">
            <a:spAutoFit/>
          </a:bodyPr>
          <a:lstStyle/>
          <a:p>
            <a:r>
              <a:rPr lang="en-US" sz="900" dirty="0" smtClean="0">
                <a:latin typeface="Brandon Grotesque Regular"/>
              </a:rPr>
              <a:t>Q47</a:t>
            </a:r>
            <a:r>
              <a:rPr lang="en-US" sz="900" dirty="0">
                <a:latin typeface="Brandon Grotesque Regular"/>
              </a:rPr>
              <a:t>. How much, if anything, would you be willing to pay out of pocket to have your whole genome sequenced today?</a:t>
            </a:r>
            <a:endParaRPr lang="en-US" sz="900" dirty="0" smtClean="0">
              <a:latin typeface="Brandon Grotesque Regular"/>
            </a:endParaRPr>
          </a:p>
        </p:txBody>
      </p:sp>
      <p:sp>
        <p:nvSpPr>
          <p:cNvPr id="2" name="Rectangle 1"/>
          <p:cNvSpPr/>
          <p:nvPr/>
        </p:nvSpPr>
        <p:spPr>
          <a:xfrm>
            <a:off x="522533" y="2132942"/>
            <a:ext cx="1820617" cy="4154984"/>
          </a:xfrm>
          <a:prstGeom prst="rect">
            <a:avLst/>
          </a:prstGeom>
          <a:solidFill>
            <a:schemeClr val="bg1">
              <a:lumMod val="95000"/>
            </a:schemeClr>
          </a:solidFill>
          <a:ln>
            <a:noFill/>
          </a:ln>
        </p:spPr>
        <p:txBody>
          <a:bodyPr wrap="square">
            <a:spAutoFit/>
          </a:bodyPr>
          <a:lstStyle/>
          <a:p>
            <a:r>
              <a:rPr lang="en-US" sz="1200" dirty="0">
                <a:solidFill>
                  <a:srgbClr val="08436F"/>
                </a:solidFill>
                <a:latin typeface="Brandon Grotesque Regular"/>
                <a:ea typeface="Times New Roman" panose="02020603050405020304" pitchFamily="18" charset="0"/>
                <a:cs typeface="Times New Roman" panose="02020603050405020304" pitchFamily="18" charset="0"/>
              </a:rPr>
              <a:t>Thanks to recent technological developments, scientists are now capable of sequencing all of a person's DNA. This is called whole genome sequencing. Some of the data from whole genome sequencing can provide information you and your doctor can use to develop personalized treatment and prevention plans, and scientists hope that the rest of the data may tell us more about a person as we learn more about how the human body functions in the future. </a:t>
            </a:r>
            <a:endParaRPr lang="en-US" sz="1200" dirty="0">
              <a:solidFill>
                <a:srgbClr val="08436F"/>
              </a:solidFill>
              <a:latin typeface="Brandon Grotesque Regular"/>
            </a:endParaRPr>
          </a:p>
        </p:txBody>
      </p:sp>
      <p:graphicFrame>
        <p:nvGraphicFramePr>
          <p:cNvPr id="14" name="Chart 13"/>
          <p:cNvGraphicFramePr/>
          <p:nvPr>
            <p:extLst>
              <p:ext uri="{D42A27DB-BD31-4B8C-83A1-F6EECF244321}">
                <p14:modId xmlns:p14="http://schemas.microsoft.com/office/powerpoint/2010/main" val="4286981121"/>
              </p:ext>
            </p:extLst>
          </p:nvPr>
        </p:nvGraphicFramePr>
        <p:xfrm>
          <a:off x="5704825" y="2578996"/>
          <a:ext cx="3013602" cy="3459316"/>
        </p:xfrm>
        <a:graphic>
          <a:graphicData uri="http://schemas.openxmlformats.org/drawingml/2006/chart">
            <c:chart xmlns:c="http://schemas.openxmlformats.org/drawingml/2006/chart" xmlns:r="http://schemas.openxmlformats.org/officeDocument/2006/relationships" r:id="rId5"/>
          </a:graphicData>
        </a:graphic>
      </p:graphicFrame>
      <p:sp>
        <p:nvSpPr>
          <p:cNvPr id="15" name="Subtitle 2"/>
          <p:cNvSpPr>
            <a:spLocks noGrp="1"/>
          </p:cNvSpPr>
          <p:nvPr>
            <p:ph type="subTitle" idx="1"/>
          </p:nvPr>
        </p:nvSpPr>
        <p:spPr>
          <a:xfrm>
            <a:off x="378400" y="307006"/>
            <a:ext cx="8157215" cy="990981"/>
          </a:xfrm>
        </p:spPr>
        <p:txBody>
          <a:bodyPr anchor="ctr">
            <a:normAutofit/>
          </a:bodyPr>
          <a:lstStyle/>
          <a:p>
            <a:pPr algn="l"/>
            <a:r>
              <a:rPr lang="en-US" sz="2400" dirty="0" smtClean="0">
                <a:solidFill>
                  <a:srgbClr val="08436F"/>
                </a:solidFill>
                <a:latin typeface="Brandon Grotesque Regular"/>
                <a:cs typeface="Brandon Grotesque Regular"/>
              </a:rPr>
              <a:t>Most are willing to pay at least something for genome sequencing—particularly Gen X or younger.</a:t>
            </a:r>
            <a:endParaRPr lang="en-US" sz="2400" dirty="0">
              <a:solidFill>
                <a:srgbClr val="08436F"/>
              </a:solidFill>
              <a:latin typeface="Brandon Grotesque Regular"/>
              <a:cs typeface="Brandon Grotesque Regular"/>
            </a:endParaRPr>
          </a:p>
        </p:txBody>
      </p:sp>
      <p:sp>
        <p:nvSpPr>
          <p:cNvPr id="16" name="TextBox 15"/>
          <p:cNvSpPr txBox="1"/>
          <p:nvPr/>
        </p:nvSpPr>
        <p:spPr>
          <a:xfrm>
            <a:off x="403123" y="1358242"/>
            <a:ext cx="8293404" cy="984885"/>
          </a:xfrm>
          <a:prstGeom prst="rect">
            <a:avLst/>
          </a:prstGeom>
          <a:noFill/>
        </p:spPr>
        <p:txBody>
          <a:bodyPr wrap="square" rtlCol="0">
            <a:spAutoFit/>
          </a:bodyPr>
          <a:lstStyle/>
          <a:p>
            <a:r>
              <a:rPr lang="en-US" sz="1400" dirty="0" smtClean="0">
                <a:latin typeface="Brandon Grotesque Regular"/>
              </a:rPr>
              <a:t>Seventy percent of adults are willing to pay for genome sequencing, with most willing to pay up to $50 (27%) or $100 (25%). Asians (88%) are significantly more willing to pay than any other group and Gen Xers or younger are more willing than Baby Boomers or older generations.</a:t>
            </a:r>
          </a:p>
          <a:p>
            <a:endParaRPr lang="en-US" sz="1600" dirty="0">
              <a:latin typeface="Brandon Grotesque Regular"/>
            </a:endParaRPr>
          </a:p>
        </p:txBody>
      </p:sp>
      <p:cxnSp>
        <p:nvCxnSpPr>
          <p:cNvPr id="17" name="Straight Connector 16"/>
          <p:cNvCxnSpPr/>
          <p:nvPr/>
        </p:nvCxnSpPr>
        <p:spPr>
          <a:xfrm flipV="1">
            <a:off x="1215" y="1329724"/>
            <a:ext cx="8534400" cy="4354"/>
          </a:xfrm>
          <a:prstGeom prst="line">
            <a:avLst/>
          </a:prstGeom>
          <a:ln>
            <a:solidFill>
              <a:srgbClr val="00A8CC"/>
            </a:solidFill>
            <a:prstDash val="sysDot"/>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5428914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6477000" y="-740"/>
            <a:ext cx="2667000" cy="137234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cxnSp>
        <p:nvCxnSpPr>
          <p:cNvPr id="3" name="Straight Connector 2"/>
          <p:cNvCxnSpPr/>
          <p:nvPr/>
        </p:nvCxnSpPr>
        <p:spPr>
          <a:xfrm flipV="1">
            <a:off x="0" y="5584115"/>
            <a:ext cx="8534400" cy="4354"/>
          </a:xfrm>
          <a:prstGeom prst="line">
            <a:avLst/>
          </a:prstGeom>
          <a:ln>
            <a:solidFill>
              <a:srgbClr val="00A8CC"/>
            </a:solidFill>
            <a:prstDash val="sysDot"/>
          </a:ln>
          <a:effectLst/>
        </p:spPr>
        <p:style>
          <a:lnRef idx="2">
            <a:schemeClr val="accent1"/>
          </a:lnRef>
          <a:fillRef idx="0">
            <a:schemeClr val="accent1"/>
          </a:fillRef>
          <a:effectRef idx="1">
            <a:schemeClr val="accent1"/>
          </a:effectRef>
          <a:fontRef idx="minor">
            <a:schemeClr val="tx1"/>
          </a:fontRef>
        </p:style>
      </p:cxnSp>
      <p:pic>
        <p:nvPicPr>
          <p:cNvPr id="7" name="Picture 2" descr="S:\- Design Documents - Templates, Logos, Style Guide\Image Gallery\KRC Logos\KRC_LI_CMYK_P.jpg"/>
          <p:cNvPicPr>
            <a:picLocks noChangeAspect="1" noChangeArrowheads="1"/>
          </p:cNvPicPr>
          <p:nvPr/>
        </p:nvPicPr>
        <p:blipFill>
          <a:blip r:embed="rId3" cstate="print">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8671804" y="6396659"/>
            <a:ext cx="469625" cy="469625"/>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5"/>
          <p:cNvSpPr txBox="1">
            <a:spLocks/>
          </p:cNvSpPr>
          <p:nvPr/>
        </p:nvSpPr>
        <p:spPr>
          <a:xfrm>
            <a:off x="7976057" y="6519138"/>
            <a:ext cx="720470" cy="220701"/>
          </a:xfrm>
          <a:prstGeom prst="rect">
            <a:avLst/>
          </a:prstGeom>
        </p:spPr>
        <p:txBody>
          <a:bodyPr/>
          <a:lstStyle>
            <a:defPPr>
              <a:defRPr lang="en-US"/>
            </a:defPPr>
            <a:lvl1pPr marL="0" algn="r" defTabSz="914400" rtl="0" eaLnBrk="1" latinLnBrk="0" hangingPunct="1">
              <a:defRPr sz="9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5A0E975F-4CC4-A547-941D-3161D2A3D523}" type="slidenum">
              <a:rPr kumimoji="0" lang="en-US" sz="900" b="0" i="0" u="none" strike="noStrike" kern="1200" cap="none" spc="0" normalizeH="0" baseline="0" noProof="0" smtClean="0">
                <a:ln>
                  <a:noFill/>
                </a:ln>
                <a:solidFill>
                  <a:srgbClr val="00306C"/>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43</a:t>
            </a:fld>
            <a:endParaRPr kumimoji="0" lang="en-US" sz="900" b="0" i="0" u="none" strike="noStrike" kern="1200" cap="none" spc="0" normalizeH="0" baseline="0" noProof="0" dirty="0">
              <a:ln>
                <a:noFill/>
              </a:ln>
              <a:solidFill>
                <a:srgbClr val="00306C"/>
              </a:solidFill>
              <a:effectLst/>
              <a:uLnTx/>
              <a:uFillTx/>
              <a:latin typeface="Arial"/>
              <a:ea typeface="+mn-ea"/>
              <a:cs typeface="+mn-cs"/>
            </a:endParaRPr>
          </a:p>
        </p:txBody>
      </p:sp>
      <p:cxnSp>
        <p:nvCxnSpPr>
          <p:cNvPr id="10" name="Straight Connector 9"/>
          <p:cNvCxnSpPr/>
          <p:nvPr/>
        </p:nvCxnSpPr>
        <p:spPr>
          <a:xfrm>
            <a:off x="8709090" y="6519138"/>
            <a:ext cx="0" cy="220701"/>
          </a:xfrm>
          <a:prstGeom prst="line">
            <a:avLst/>
          </a:prstGeom>
          <a:ln w="9525" cmpd="sng">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2" name="Title 3"/>
          <p:cNvSpPr txBox="1">
            <a:spLocks/>
          </p:cNvSpPr>
          <p:nvPr/>
        </p:nvSpPr>
        <p:spPr>
          <a:xfrm>
            <a:off x="359921" y="4822115"/>
            <a:ext cx="8174479" cy="762000"/>
          </a:xfrm>
          <a:prstGeom prst="rect">
            <a:avLst/>
          </a:prstGeom>
          <a:noFill/>
          <a:ln>
            <a:noFill/>
          </a:ln>
        </p:spPr>
        <p:txBody>
          <a:bodyPr vert="horz" lIns="91440" tIns="45720" rIns="91440" bIns="45720" rtlCol="0" anchor="ctr">
            <a:normAutofit/>
          </a:bodyPr>
          <a:lstStyle>
            <a:lvl1pPr algn="r" defTabSz="457200" rtl="0" eaLnBrk="1" latinLnBrk="0" hangingPunct="1">
              <a:spcBef>
                <a:spcPct val="0"/>
              </a:spcBef>
              <a:buNone/>
              <a:defRPr sz="2800" b="1" kern="1200" spc="-150">
                <a:solidFill>
                  <a:schemeClr val="bg2"/>
                </a:solidFill>
                <a:latin typeface="Arial"/>
                <a:ea typeface="+mj-ea"/>
                <a:cs typeface="Arial"/>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US" dirty="0" smtClean="0">
                <a:solidFill>
                  <a:srgbClr val="00A8CC"/>
                </a:solidFill>
                <a:latin typeface="Brandon Grotesque Regular"/>
              </a:rPr>
              <a:t>Attitudes Around Genetic Testing Public Policies</a:t>
            </a:r>
            <a:endParaRPr kumimoji="0" lang="en-US" sz="2800" b="1" i="0" u="none" strike="noStrike" kern="1200" cap="none" spc="-150" normalizeH="0" baseline="0" noProof="0" dirty="0">
              <a:ln>
                <a:noFill/>
              </a:ln>
              <a:solidFill>
                <a:srgbClr val="00A8CC"/>
              </a:solidFill>
              <a:effectLst/>
              <a:uLnTx/>
              <a:uFillTx/>
              <a:latin typeface="Brandon Grotesque Regular"/>
            </a:endParaRPr>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flipH="1">
            <a:off x="-173779" y="186135"/>
            <a:ext cx="3705708" cy="3358151"/>
          </a:xfrm>
          <a:prstGeom prst="rect">
            <a:avLst/>
          </a:prstGeom>
        </p:spPr>
      </p:pic>
    </p:spTree>
    <p:extLst>
      <p:ext uri="{BB962C8B-B14F-4D97-AF65-F5344CB8AC3E}">
        <p14:creationId xmlns:p14="http://schemas.microsoft.com/office/powerpoint/2010/main" val="234568169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S:\- Design Documents - Templates, Logos, Style Guide\Image Gallery\KRC Logos\KRC_LI_CMYK_P.jpg"/>
          <p:cNvPicPr>
            <a:picLocks noChangeAspect="1" noChangeArrowheads="1"/>
          </p:cNvPicPr>
          <p:nvPr/>
        </p:nvPicPr>
        <p:blipFill>
          <a:blip r:embed="rId3" cstate="print">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8671804" y="6396659"/>
            <a:ext cx="469625" cy="469625"/>
          </a:xfrm>
          <a:prstGeom prst="rect">
            <a:avLst/>
          </a:prstGeom>
          <a:noFill/>
          <a:extLst>
            <a:ext uri="{909E8E84-426E-40DD-AFC4-6F175D3DCCD1}">
              <a14:hiddenFill xmlns:a14="http://schemas.microsoft.com/office/drawing/2010/main">
                <a:solidFill>
                  <a:srgbClr val="FFFFFF"/>
                </a:solidFill>
              </a14:hiddenFill>
            </a:ext>
          </a:extLst>
        </p:spPr>
      </p:pic>
      <p:sp>
        <p:nvSpPr>
          <p:cNvPr id="12" name="Slide Number Placeholder 5"/>
          <p:cNvSpPr txBox="1">
            <a:spLocks/>
          </p:cNvSpPr>
          <p:nvPr/>
        </p:nvSpPr>
        <p:spPr>
          <a:xfrm>
            <a:off x="7976057" y="6519138"/>
            <a:ext cx="720470" cy="220701"/>
          </a:xfrm>
          <a:prstGeom prst="rect">
            <a:avLst/>
          </a:prstGeom>
        </p:spPr>
        <p:txBody>
          <a:bodyPr/>
          <a:lstStyle>
            <a:defPPr>
              <a:defRPr lang="en-US"/>
            </a:defPPr>
            <a:lvl1pPr marL="0" algn="r" defTabSz="914400" rtl="0" eaLnBrk="1" latinLnBrk="0" hangingPunct="1">
              <a:defRPr sz="9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5A0E975F-4CC4-A547-941D-3161D2A3D523}" type="slidenum">
              <a:rPr kumimoji="0" lang="en-US" sz="900" b="0" i="0" u="none" strike="noStrike" kern="1200" cap="none" spc="0" normalizeH="0" baseline="0" noProof="0" smtClean="0">
                <a:ln>
                  <a:noFill/>
                </a:ln>
                <a:solidFill>
                  <a:srgbClr val="00306C"/>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44</a:t>
            </a:fld>
            <a:endParaRPr kumimoji="0" lang="en-US" sz="900" b="0" i="0" u="none" strike="noStrike" kern="1200" cap="none" spc="0" normalizeH="0" baseline="0" noProof="0" dirty="0">
              <a:ln>
                <a:noFill/>
              </a:ln>
              <a:solidFill>
                <a:srgbClr val="00306C"/>
              </a:solidFill>
              <a:effectLst/>
              <a:uLnTx/>
              <a:uFillTx/>
              <a:latin typeface="Arial"/>
              <a:ea typeface="+mn-ea"/>
              <a:cs typeface="+mn-cs"/>
            </a:endParaRPr>
          </a:p>
        </p:txBody>
      </p:sp>
      <p:cxnSp>
        <p:nvCxnSpPr>
          <p:cNvPr id="13" name="Straight Connector 12"/>
          <p:cNvCxnSpPr/>
          <p:nvPr/>
        </p:nvCxnSpPr>
        <p:spPr>
          <a:xfrm>
            <a:off x="8709090" y="6519138"/>
            <a:ext cx="0" cy="220701"/>
          </a:xfrm>
          <a:prstGeom prst="line">
            <a:avLst/>
          </a:prstGeom>
          <a:ln w="9525" cmpd="sng">
            <a:solidFill>
              <a:schemeClr val="bg2"/>
            </a:solidFill>
          </a:ln>
          <a:effectLst/>
        </p:spPr>
        <p:style>
          <a:lnRef idx="2">
            <a:schemeClr val="accent1"/>
          </a:lnRef>
          <a:fillRef idx="0">
            <a:schemeClr val="accent1"/>
          </a:fillRef>
          <a:effectRef idx="1">
            <a:schemeClr val="accent1"/>
          </a:effectRef>
          <a:fontRef idx="minor">
            <a:schemeClr val="tx1"/>
          </a:fontRef>
        </p:style>
      </p:cxnSp>
      <p:graphicFrame>
        <p:nvGraphicFramePr>
          <p:cNvPr id="6" name="Chart 5"/>
          <p:cNvGraphicFramePr/>
          <p:nvPr>
            <p:extLst>
              <p:ext uri="{D42A27DB-BD31-4B8C-83A1-F6EECF244321}">
                <p14:modId xmlns:p14="http://schemas.microsoft.com/office/powerpoint/2010/main" val="1117940684"/>
              </p:ext>
            </p:extLst>
          </p:nvPr>
        </p:nvGraphicFramePr>
        <p:xfrm>
          <a:off x="429768" y="2807208"/>
          <a:ext cx="3623596" cy="3211576"/>
        </p:xfrm>
        <a:graphic>
          <a:graphicData uri="http://schemas.openxmlformats.org/drawingml/2006/chart">
            <c:chart xmlns:c="http://schemas.openxmlformats.org/drawingml/2006/chart" xmlns:r="http://schemas.openxmlformats.org/officeDocument/2006/relationships" r:id="rId4"/>
          </a:graphicData>
        </a:graphic>
      </p:graphicFrame>
      <p:sp>
        <p:nvSpPr>
          <p:cNvPr id="2" name="Rectangle 1"/>
          <p:cNvSpPr/>
          <p:nvPr/>
        </p:nvSpPr>
        <p:spPr>
          <a:xfrm>
            <a:off x="991400" y="2244646"/>
            <a:ext cx="7161201" cy="523220"/>
          </a:xfrm>
          <a:prstGeom prst="rect">
            <a:avLst/>
          </a:prstGeom>
          <a:solidFill>
            <a:schemeClr val="bg1">
              <a:lumMod val="95000"/>
            </a:schemeClr>
          </a:solidFill>
          <a:ln>
            <a:noFill/>
          </a:ln>
        </p:spPr>
        <p:txBody>
          <a:bodyPr wrap="square">
            <a:spAutoFit/>
          </a:bodyPr>
          <a:lstStyle/>
          <a:p>
            <a:r>
              <a:rPr lang="en-US" sz="1400" dirty="0">
                <a:solidFill>
                  <a:srgbClr val="08436F"/>
                </a:solidFill>
                <a:latin typeface="Brandon Grotesque Regular"/>
                <a:ea typeface="Times New Roman" panose="02020603050405020304" pitchFamily="18" charset="0"/>
                <a:cs typeface="Times New Roman" panose="02020603050405020304" pitchFamily="18" charset="0"/>
              </a:rPr>
              <a:t>The Genetic Information Nondiscrimination Act made it illegal for employers or health insurers to ask for genetic test results when making employment or coverage decisions. </a:t>
            </a:r>
            <a:endParaRPr lang="en-US" sz="1400" dirty="0">
              <a:solidFill>
                <a:srgbClr val="08436F"/>
              </a:solidFill>
              <a:latin typeface="Brandon Grotesque Regular"/>
            </a:endParaRPr>
          </a:p>
        </p:txBody>
      </p:sp>
      <p:sp>
        <p:nvSpPr>
          <p:cNvPr id="10" name="Rectangle 9"/>
          <p:cNvSpPr/>
          <p:nvPr/>
        </p:nvSpPr>
        <p:spPr>
          <a:xfrm>
            <a:off x="158789" y="6428986"/>
            <a:ext cx="7384929" cy="369332"/>
          </a:xfrm>
          <a:prstGeom prst="rect">
            <a:avLst/>
          </a:prstGeom>
        </p:spPr>
        <p:txBody>
          <a:bodyPr wrap="square">
            <a:spAutoFit/>
          </a:bodyPr>
          <a:lstStyle/>
          <a:p>
            <a:r>
              <a:rPr lang="en-US" sz="900" dirty="0" smtClean="0">
                <a:latin typeface="Brandon Grotesque Regular"/>
              </a:rPr>
              <a:t>Q48. </a:t>
            </a:r>
            <a:r>
              <a:rPr lang="en-US" sz="900" dirty="0">
                <a:latin typeface="Brandon Grotesque Regular"/>
              </a:rPr>
              <a:t>Prior to reading this, were you aware of the Genetic Information Nondiscrimination Act [GINA</a:t>
            </a:r>
            <a:r>
              <a:rPr lang="en-US" sz="900" dirty="0" smtClean="0">
                <a:latin typeface="Brandon Grotesque Regular"/>
              </a:rPr>
              <a:t>]?</a:t>
            </a:r>
          </a:p>
          <a:p>
            <a:r>
              <a:rPr lang="en-US" sz="900" dirty="0">
                <a:latin typeface="Brandon Grotesque Regular"/>
              </a:rPr>
              <a:t>Q49. Does GINA make you more or less comfortable with genetic testing?</a:t>
            </a:r>
            <a:endParaRPr lang="en-US" sz="900" dirty="0" smtClean="0">
              <a:latin typeface="Brandon Grotesque Regular"/>
            </a:endParaRPr>
          </a:p>
        </p:txBody>
      </p:sp>
      <p:graphicFrame>
        <p:nvGraphicFramePr>
          <p:cNvPr id="14" name="Chart 13"/>
          <p:cNvGraphicFramePr/>
          <p:nvPr>
            <p:extLst>
              <p:ext uri="{D42A27DB-BD31-4B8C-83A1-F6EECF244321}">
                <p14:modId xmlns:p14="http://schemas.microsoft.com/office/powerpoint/2010/main" val="644937699"/>
              </p:ext>
            </p:extLst>
          </p:nvPr>
        </p:nvGraphicFramePr>
        <p:xfrm>
          <a:off x="4206240" y="2668244"/>
          <a:ext cx="4471417" cy="3787419"/>
        </p:xfrm>
        <a:graphic>
          <a:graphicData uri="http://schemas.openxmlformats.org/drawingml/2006/chart">
            <c:chart xmlns:c="http://schemas.openxmlformats.org/drawingml/2006/chart" xmlns:r="http://schemas.openxmlformats.org/officeDocument/2006/relationships" r:id="rId5"/>
          </a:graphicData>
        </a:graphic>
      </p:graphicFrame>
      <p:sp>
        <p:nvSpPr>
          <p:cNvPr id="15" name="Subtitle 2"/>
          <p:cNvSpPr>
            <a:spLocks noGrp="1"/>
          </p:cNvSpPr>
          <p:nvPr>
            <p:ph type="subTitle" idx="1"/>
          </p:nvPr>
        </p:nvSpPr>
        <p:spPr>
          <a:xfrm>
            <a:off x="378400" y="307006"/>
            <a:ext cx="8157215" cy="990981"/>
          </a:xfrm>
        </p:spPr>
        <p:txBody>
          <a:bodyPr anchor="ctr">
            <a:normAutofit/>
          </a:bodyPr>
          <a:lstStyle/>
          <a:p>
            <a:pPr algn="l"/>
            <a:r>
              <a:rPr lang="en-US" sz="2400" dirty="0" smtClean="0">
                <a:solidFill>
                  <a:srgbClr val="08436F"/>
                </a:solidFill>
                <a:latin typeface="Brandon Grotesque Regular"/>
                <a:cs typeface="Brandon Grotesque Regular"/>
              </a:rPr>
              <a:t>Knowing about GINA makes one-third of Americans feel more comfortable with genetic testing.</a:t>
            </a:r>
            <a:endParaRPr lang="en-US" sz="2400" dirty="0">
              <a:solidFill>
                <a:srgbClr val="08436F"/>
              </a:solidFill>
              <a:latin typeface="Brandon Grotesque Regular"/>
              <a:cs typeface="Brandon Grotesque Regular"/>
            </a:endParaRPr>
          </a:p>
        </p:txBody>
      </p:sp>
      <p:sp>
        <p:nvSpPr>
          <p:cNvPr id="16" name="TextBox 15"/>
          <p:cNvSpPr txBox="1"/>
          <p:nvPr/>
        </p:nvSpPr>
        <p:spPr>
          <a:xfrm>
            <a:off x="378400" y="1365815"/>
            <a:ext cx="8293404" cy="830997"/>
          </a:xfrm>
          <a:prstGeom prst="rect">
            <a:avLst/>
          </a:prstGeom>
          <a:noFill/>
          <a:ln>
            <a:noFill/>
          </a:ln>
        </p:spPr>
        <p:txBody>
          <a:bodyPr wrap="square" rtlCol="0">
            <a:spAutoFit/>
          </a:bodyPr>
          <a:lstStyle/>
          <a:p>
            <a:r>
              <a:rPr lang="en-US" sz="1200" dirty="0" smtClean="0">
                <a:latin typeface="Brandon Grotesque Regular"/>
              </a:rPr>
              <a:t>While most (84%) adults are unaware of GINA, nearly one-third (31%) are more comfortable with genetic testing because of it. However, 43% say GINA makes no difference in their comfort level. 18-34 year olds, while more likely to say they were aware of GINA than other age groups, were also more likely to say that it made them less comfortable with genetic testing.</a:t>
            </a:r>
          </a:p>
        </p:txBody>
      </p:sp>
      <p:cxnSp>
        <p:nvCxnSpPr>
          <p:cNvPr id="17" name="Straight Connector 16"/>
          <p:cNvCxnSpPr/>
          <p:nvPr/>
        </p:nvCxnSpPr>
        <p:spPr>
          <a:xfrm flipV="1">
            <a:off x="1215" y="1329724"/>
            <a:ext cx="8534400" cy="4354"/>
          </a:xfrm>
          <a:prstGeom prst="line">
            <a:avLst/>
          </a:prstGeom>
          <a:ln>
            <a:solidFill>
              <a:srgbClr val="00A8CC"/>
            </a:solidFill>
            <a:prstDash val="sysDot"/>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3289400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S:\- Design Documents - Templates, Logos, Style Guide\Image Gallery\KRC Logos\KRC_LI_CMYK_P.jpg"/>
          <p:cNvPicPr>
            <a:picLocks noChangeAspect="1" noChangeArrowheads="1"/>
          </p:cNvPicPr>
          <p:nvPr/>
        </p:nvPicPr>
        <p:blipFill>
          <a:blip r:embed="rId3" cstate="print">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8671804" y="6396659"/>
            <a:ext cx="469625" cy="469625"/>
          </a:xfrm>
          <a:prstGeom prst="rect">
            <a:avLst/>
          </a:prstGeom>
          <a:noFill/>
          <a:extLst>
            <a:ext uri="{909E8E84-426E-40DD-AFC4-6F175D3DCCD1}">
              <a14:hiddenFill xmlns:a14="http://schemas.microsoft.com/office/drawing/2010/main">
                <a:solidFill>
                  <a:srgbClr val="FFFFFF"/>
                </a:solidFill>
              </a14:hiddenFill>
            </a:ext>
          </a:extLst>
        </p:spPr>
      </p:pic>
      <p:sp>
        <p:nvSpPr>
          <p:cNvPr id="12" name="Slide Number Placeholder 5"/>
          <p:cNvSpPr txBox="1">
            <a:spLocks/>
          </p:cNvSpPr>
          <p:nvPr/>
        </p:nvSpPr>
        <p:spPr>
          <a:xfrm>
            <a:off x="7976057" y="6519138"/>
            <a:ext cx="720470" cy="220701"/>
          </a:xfrm>
          <a:prstGeom prst="rect">
            <a:avLst/>
          </a:prstGeom>
        </p:spPr>
        <p:txBody>
          <a:bodyPr/>
          <a:lstStyle>
            <a:defPPr>
              <a:defRPr lang="en-US"/>
            </a:defPPr>
            <a:lvl1pPr marL="0" algn="r" defTabSz="914400" rtl="0" eaLnBrk="1" latinLnBrk="0" hangingPunct="1">
              <a:defRPr sz="9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5A0E975F-4CC4-A547-941D-3161D2A3D523}" type="slidenum">
              <a:rPr kumimoji="0" lang="en-US" sz="900" b="0" i="0" u="none" strike="noStrike" kern="1200" cap="none" spc="0" normalizeH="0" baseline="0" noProof="0" smtClean="0">
                <a:ln>
                  <a:noFill/>
                </a:ln>
                <a:solidFill>
                  <a:srgbClr val="00306C"/>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45</a:t>
            </a:fld>
            <a:endParaRPr kumimoji="0" lang="en-US" sz="900" b="0" i="0" u="none" strike="noStrike" kern="1200" cap="none" spc="0" normalizeH="0" baseline="0" noProof="0" dirty="0">
              <a:ln>
                <a:noFill/>
              </a:ln>
              <a:solidFill>
                <a:srgbClr val="00306C"/>
              </a:solidFill>
              <a:effectLst/>
              <a:uLnTx/>
              <a:uFillTx/>
              <a:latin typeface="Arial"/>
              <a:ea typeface="+mn-ea"/>
              <a:cs typeface="+mn-cs"/>
            </a:endParaRPr>
          </a:p>
        </p:txBody>
      </p:sp>
      <p:cxnSp>
        <p:nvCxnSpPr>
          <p:cNvPr id="13" name="Straight Connector 12"/>
          <p:cNvCxnSpPr/>
          <p:nvPr/>
        </p:nvCxnSpPr>
        <p:spPr>
          <a:xfrm>
            <a:off x="8709090" y="6519138"/>
            <a:ext cx="0" cy="220701"/>
          </a:xfrm>
          <a:prstGeom prst="line">
            <a:avLst/>
          </a:prstGeom>
          <a:ln w="9525" cmpd="sng">
            <a:solidFill>
              <a:schemeClr val="bg2"/>
            </a:solidFill>
          </a:ln>
          <a:effectLst/>
        </p:spPr>
        <p:style>
          <a:lnRef idx="2">
            <a:schemeClr val="accent1"/>
          </a:lnRef>
          <a:fillRef idx="0">
            <a:schemeClr val="accent1"/>
          </a:fillRef>
          <a:effectRef idx="1">
            <a:schemeClr val="accent1"/>
          </a:effectRef>
          <a:fontRef idx="minor">
            <a:schemeClr val="tx1"/>
          </a:fontRef>
        </p:style>
      </p:cxnSp>
      <p:graphicFrame>
        <p:nvGraphicFramePr>
          <p:cNvPr id="6" name="Chart 5"/>
          <p:cNvGraphicFramePr/>
          <p:nvPr>
            <p:extLst>
              <p:ext uri="{D42A27DB-BD31-4B8C-83A1-F6EECF244321}">
                <p14:modId xmlns:p14="http://schemas.microsoft.com/office/powerpoint/2010/main" val="250597351"/>
              </p:ext>
            </p:extLst>
          </p:nvPr>
        </p:nvGraphicFramePr>
        <p:xfrm>
          <a:off x="1421892" y="3081527"/>
          <a:ext cx="6300216" cy="3311165"/>
        </p:xfrm>
        <a:graphic>
          <a:graphicData uri="http://schemas.openxmlformats.org/drawingml/2006/chart">
            <c:chart xmlns:c="http://schemas.openxmlformats.org/drawingml/2006/chart" xmlns:r="http://schemas.openxmlformats.org/officeDocument/2006/relationships" r:id="rId4"/>
          </a:graphicData>
        </a:graphic>
      </p:graphicFrame>
      <p:sp>
        <p:nvSpPr>
          <p:cNvPr id="2" name="Rectangle 1"/>
          <p:cNvSpPr/>
          <p:nvPr/>
        </p:nvSpPr>
        <p:spPr>
          <a:xfrm>
            <a:off x="707936" y="2201256"/>
            <a:ext cx="7728129" cy="738664"/>
          </a:xfrm>
          <a:prstGeom prst="rect">
            <a:avLst/>
          </a:prstGeom>
          <a:solidFill>
            <a:schemeClr val="bg1">
              <a:lumMod val="95000"/>
            </a:schemeClr>
          </a:solidFill>
          <a:ln>
            <a:noFill/>
          </a:ln>
        </p:spPr>
        <p:txBody>
          <a:bodyPr wrap="square">
            <a:spAutoFit/>
          </a:bodyPr>
          <a:lstStyle/>
          <a:p>
            <a:r>
              <a:rPr lang="en-US" sz="1400" dirty="0">
                <a:solidFill>
                  <a:srgbClr val="08436F"/>
                </a:solidFill>
                <a:latin typeface="Brandon Grotesque Regular"/>
                <a:ea typeface="Times New Roman" panose="02020603050405020304" pitchFamily="18" charset="0"/>
                <a:cs typeface="Times New Roman" panose="02020603050405020304" pitchFamily="18" charset="0"/>
              </a:rPr>
              <a:t>The </a:t>
            </a:r>
            <a:r>
              <a:rPr lang="en-US" sz="1400" i="1" dirty="0">
                <a:solidFill>
                  <a:srgbClr val="08436F"/>
                </a:solidFill>
                <a:latin typeface="Brandon Grotesque Regular"/>
                <a:ea typeface="Times New Roman" panose="02020603050405020304" pitchFamily="18" charset="0"/>
                <a:cs typeface="Times New Roman" panose="02020603050405020304" pitchFamily="18" charset="0"/>
              </a:rPr>
              <a:t>All of </a:t>
            </a:r>
            <a:r>
              <a:rPr lang="en-US" sz="1400" i="1" dirty="0" smtClean="0">
                <a:solidFill>
                  <a:srgbClr val="08436F"/>
                </a:solidFill>
                <a:latin typeface="Brandon Grotesque Regular"/>
                <a:ea typeface="Times New Roman" panose="02020603050405020304" pitchFamily="18" charset="0"/>
                <a:cs typeface="Times New Roman" panose="02020603050405020304" pitchFamily="18" charset="0"/>
              </a:rPr>
              <a:t>Us</a:t>
            </a:r>
            <a:r>
              <a:rPr lang="en-US" sz="1400" dirty="0" smtClean="0">
                <a:solidFill>
                  <a:srgbClr val="08436F"/>
                </a:solidFill>
                <a:latin typeface="Brandon Grotesque Regular"/>
                <a:ea typeface="Times New Roman" panose="02020603050405020304" pitchFamily="18" charset="0"/>
                <a:cs typeface="Times New Roman" panose="02020603050405020304" pitchFamily="18" charset="0"/>
              </a:rPr>
              <a:t> </a:t>
            </a:r>
            <a:r>
              <a:rPr lang="en-US" sz="1400" dirty="0">
                <a:solidFill>
                  <a:srgbClr val="08436F"/>
                </a:solidFill>
                <a:latin typeface="Brandon Grotesque Regular"/>
                <a:ea typeface="Times New Roman" panose="02020603050405020304" pitchFamily="18" charset="0"/>
                <a:cs typeface="Times New Roman" panose="02020603050405020304" pitchFamily="18" charset="0"/>
              </a:rPr>
              <a:t>Research Program [formerly the Precision Medicine Initiative] is an effort by the federal government to gather data from at least one million people living in the United States that can be used to accelerate progress in p</a:t>
            </a:r>
            <a:r>
              <a:rPr lang="en-US" sz="1400" dirty="0" smtClean="0">
                <a:solidFill>
                  <a:srgbClr val="08436F"/>
                </a:solidFill>
                <a:latin typeface="Brandon Grotesque Regular"/>
                <a:ea typeface="Times New Roman" panose="02020603050405020304" pitchFamily="18" charset="0"/>
                <a:cs typeface="Times New Roman" panose="02020603050405020304" pitchFamily="18" charset="0"/>
              </a:rPr>
              <a:t>ersonalized medicine </a:t>
            </a:r>
            <a:r>
              <a:rPr lang="en-US" sz="1400" dirty="0">
                <a:solidFill>
                  <a:srgbClr val="08436F"/>
                </a:solidFill>
                <a:latin typeface="Brandon Grotesque Regular"/>
                <a:ea typeface="Times New Roman" panose="02020603050405020304" pitchFamily="18" charset="0"/>
                <a:cs typeface="Times New Roman" panose="02020603050405020304" pitchFamily="18" charset="0"/>
              </a:rPr>
              <a:t>research. </a:t>
            </a:r>
            <a:endParaRPr lang="en-US" sz="1400" dirty="0">
              <a:solidFill>
                <a:srgbClr val="08436F"/>
              </a:solidFill>
              <a:latin typeface="Brandon Grotesque Regular"/>
            </a:endParaRPr>
          </a:p>
        </p:txBody>
      </p:sp>
      <p:sp>
        <p:nvSpPr>
          <p:cNvPr id="10" name="Rectangle 9"/>
          <p:cNvSpPr/>
          <p:nvPr/>
        </p:nvSpPr>
        <p:spPr>
          <a:xfrm>
            <a:off x="158789" y="6511282"/>
            <a:ext cx="8035684" cy="230832"/>
          </a:xfrm>
          <a:prstGeom prst="rect">
            <a:avLst/>
          </a:prstGeom>
        </p:spPr>
        <p:txBody>
          <a:bodyPr wrap="square">
            <a:spAutoFit/>
          </a:bodyPr>
          <a:lstStyle/>
          <a:p>
            <a:r>
              <a:rPr lang="en-US" sz="900" dirty="0" smtClean="0">
                <a:latin typeface="Brandon Grotesque Regular"/>
              </a:rPr>
              <a:t>Q50. Prior </a:t>
            </a:r>
            <a:r>
              <a:rPr lang="en-US" sz="900" dirty="0">
                <a:latin typeface="Brandon Grotesque Regular"/>
              </a:rPr>
              <a:t>to reading this, were you aware of the federal government’s </a:t>
            </a:r>
            <a:r>
              <a:rPr lang="en-US" sz="900" i="1" dirty="0">
                <a:latin typeface="Brandon Grotesque Regular"/>
              </a:rPr>
              <a:t>All of Us™</a:t>
            </a:r>
            <a:r>
              <a:rPr lang="en-US" sz="900" dirty="0">
                <a:latin typeface="Brandon Grotesque Regular"/>
              </a:rPr>
              <a:t> Research Program?</a:t>
            </a:r>
            <a:endParaRPr lang="en-US" sz="900" dirty="0" smtClean="0">
              <a:latin typeface="Brandon Grotesque Regular"/>
            </a:endParaRPr>
          </a:p>
        </p:txBody>
      </p:sp>
      <p:sp>
        <p:nvSpPr>
          <p:cNvPr id="14" name="Subtitle 2"/>
          <p:cNvSpPr>
            <a:spLocks noGrp="1"/>
          </p:cNvSpPr>
          <p:nvPr>
            <p:ph type="subTitle" idx="1"/>
          </p:nvPr>
        </p:nvSpPr>
        <p:spPr>
          <a:xfrm>
            <a:off x="378400" y="307006"/>
            <a:ext cx="8157215" cy="990981"/>
          </a:xfrm>
        </p:spPr>
        <p:txBody>
          <a:bodyPr anchor="ctr">
            <a:normAutofit/>
          </a:bodyPr>
          <a:lstStyle/>
          <a:p>
            <a:pPr algn="l"/>
            <a:r>
              <a:rPr lang="en-US" sz="2400" dirty="0" smtClean="0">
                <a:solidFill>
                  <a:srgbClr val="08436F"/>
                </a:solidFill>
                <a:latin typeface="Brandon Grotesque Regular"/>
                <a:cs typeface="Brandon Grotesque Regular"/>
              </a:rPr>
              <a:t>Most adults are unaware of the </a:t>
            </a:r>
            <a:r>
              <a:rPr lang="en-US" sz="2400" i="1" dirty="0" smtClean="0">
                <a:solidFill>
                  <a:srgbClr val="08436F"/>
                </a:solidFill>
                <a:latin typeface="Brandon Grotesque Regular"/>
                <a:cs typeface="Brandon Grotesque Regular"/>
              </a:rPr>
              <a:t>All of Us</a:t>
            </a:r>
            <a:r>
              <a:rPr lang="en-US" sz="2400" dirty="0" smtClean="0">
                <a:solidFill>
                  <a:srgbClr val="08436F"/>
                </a:solidFill>
                <a:latin typeface="Brandon Grotesque Regular"/>
                <a:cs typeface="Brandon Grotesque Regular"/>
              </a:rPr>
              <a:t> Research Program. Younger adults tend to be the most aware.</a:t>
            </a:r>
            <a:endParaRPr lang="en-US" sz="2400" dirty="0">
              <a:solidFill>
                <a:srgbClr val="08436F"/>
              </a:solidFill>
              <a:latin typeface="Brandon Grotesque Regular"/>
              <a:cs typeface="Brandon Grotesque Regular"/>
            </a:endParaRPr>
          </a:p>
        </p:txBody>
      </p:sp>
      <p:sp>
        <p:nvSpPr>
          <p:cNvPr id="15" name="TextBox 14"/>
          <p:cNvSpPr txBox="1"/>
          <p:nvPr/>
        </p:nvSpPr>
        <p:spPr>
          <a:xfrm>
            <a:off x="403123" y="1416577"/>
            <a:ext cx="8293404" cy="830997"/>
          </a:xfrm>
          <a:prstGeom prst="rect">
            <a:avLst/>
          </a:prstGeom>
          <a:noFill/>
        </p:spPr>
        <p:txBody>
          <a:bodyPr wrap="square" rtlCol="0">
            <a:spAutoFit/>
          </a:bodyPr>
          <a:lstStyle/>
          <a:p>
            <a:r>
              <a:rPr lang="en-US" sz="1600" dirty="0" smtClean="0">
                <a:latin typeface="Brandon Grotesque Regular"/>
              </a:rPr>
              <a:t>Only 9% of adults are aware of the </a:t>
            </a:r>
            <a:r>
              <a:rPr lang="en-US" sz="1600" b="1" i="1" dirty="0" smtClean="0">
                <a:latin typeface="Brandon Grotesque Regular"/>
              </a:rPr>
              <a:t>All of Us</a:t>
            </a:r>
            <a:r>
              <a:rPr lang="en-US" sz="1600" b="1" dirty="0" smtClean="0">
                <a:latin typeface="Brandon Grotesque Regular"/>
              </a:rPr>
              <a:t> Research Program</a:t>
            </a:r>
            <a:r>
              <a:rPr lang="en-US" sz="1600" dirty="0" smtClean="0">
                <a:latin typeface="Brandon Grotesque Regular"/>
              </a:rPr>
              <a:t>. 18-34 year olds (14%) are more aware than older counterparts.</a:t>
            </a:r>
          </a:p>
          <a:p>
            <a:endParaRPr lang="en-US" sz="1600" dirty="0">
              <a:latin typeface="Brandon Grotesque Regular"/>
            </a:endParaRPr>
          </a:p>
        </p:txBody>
      </p:sp>
      <p:cxnSp>
        <p:nvCxnSpPr>
          <p:cNvPr id="16" name="Straight Connector 15"/>
          <p:cNvCxnSpPr/>
          <p:nvPr/>
        </p:nvCxnSpPr>
        <p:spPr>
          <a:xfrm flipV="1">
            <a:off x="1215" y="1329724"/>
            <a:ext cx="8534400" cy="4354"/>
          </a:xfrm>
          <a:prstGeom prst="line">
            <a:avLst/>
          </a:prstGeom>
          <a:ln>
            <a:solidFill>
              <a:srgbClr val="00A8CC"/>
            </a:solidFill>
            <a:prstDash val="sysDot"/>
          </a:ln>
          <a:effectLst/>
        </p:spPr>
        <p:style>
          <a:lnRef idx="2">
            <a:schemeClr val="accent1"/>
          </a:lnRef>
          <a:fillRef idx="0">
            <a:schemeClr val="accent1"/>
          </a:fillRef>
          <a:effectRef idx="1">
            <a:schemeClr val="accent1"/>
          </a:effectRef>
          <a:fontRef idx="minor">
            <a:schemeClr val="tx1"/>
          </a:fontRef>
        </p:style>
      </p:cxnSp>
      <p:sp>
        <p:nvSpPr>
          <p:cNvPr id="3" name="TextBox 2"/>
          <p:cNvSpPr txBox="1"/>
          <p:nvPr/>
        </p:nvSpPr>
        <p:spPr>
          <a:xfrm>
            <a:off x="5106152" y="3677480"/>
            <a:ext cx="941561" cy="400110"/>
          </a:xfrm>
          <a:prstGeom prst="rect">
            <a:avLst/>
          </a:prstGeom>
          <a:noFill/>
        </p:spPr>
        <p:txBody>
          <a:bodyPr wrap="square" rtlCol="0">
            <a:spAutoFit/>
          </a:bodyPr>
          <a:lstStyle/>
          <a:p>
            <a:r>
              <a:rPr lang="en-US" sz="2000" dirty="0" smtClean="0">
                <a:latin typeface="Brandon Grotesque Regular"/>
              </a:rPr>
              <a:t>aware</a:t>
            </a:r>
            <a:endParaRPr lang="en-US" sz="2000" dirty="0">
              <a:latin typeface="Brandon Grotesque Regular"/>
            </a:endParaRPr>
          </a:p>
        </p:txBody>
      </p:sp>
    </p:spTree>
    <p:extLst>
      <p:ext uri="{BB962C8B-B14F-4D97-AF65-F5344CB8AC3E}">
        <p14:creationId xmlns:p14="http://schemas.microsoft.com/office/powerpoint/2010/main" val="183741453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p:cNvGraphicFramePr/>
          <p:nvPr>
            <p:extLst>
              <p:ext uri="{D42A27DB-BD31-4B8C-83A1-F6EECF244321}">
                <p14:modId xmlns:p14="http://schemas.microsoft.com/office/powerpoint/2010/main" val="622289332"/>
              </p:ext>
            </p:extLst>
          </p:nvPr>
        </p:nvGraphicFramePr>
        <p:xfrm>
          <a:off x="297181" y="2011680"/>
          <a:ext cx="7744967" cy="4519460"/>
        </p:xfrm>
        <a:graphic>
          <a:graphicData uri="http://schemas.openxmlformats.org/drawingml/2006/chart">
            <c:chart xmlns:c="http://schemas.openxmlformats.org/drawingml/2006/chart" xmlns:r="http://schemas.openxmlformats.org/officeDocument/2006/relationships" r:id="rId3"/>
          </a:graphicData>
        </a:graphic>
      </p:graphicFrame>
      <p:sp>
        <p:nvSpPr>
          <p:cNvPr id="10" name="Rectangle 9"/>
          <p:cNvSpPr/>
          <p:nvPr/>
        </p:nvSpPr>
        <p:spPr>
          <a:xfrm>
            <a:off x="414903" y="6396659"/>
            <a:ext cx="7384929" cy="369332"/>
          </a:xfrm>
          <a:prstGeom prst="rect">
            <a:avLst/>
          </a:prstGeom>
        </p:spPr>
        <p:txBody>
          <a:bodyPr wrap="square">
            <a:spAutoFit/>
          </a:bodyPr>
          <a:lstStyle/>
          <a:p>
            <a:r>
              <a:rPr lang="en-US" sz="900" dirty="0" smtClean="0">
                <a:latin typeface="Brandon Grotesque Regular"/>
              </a:rPr>
              <a:t>Q52-55. Here </a:t>
            </a:r>
            <a:r>
              <a:rPr lang="en-US" sz="900" dirty="0">
                <a:latin typeface="Brandon Grotesque Regular"/>
              </a:rPr>
              <a:t>is a list of possible outcomes that might come about as a result of different policy choices related to </a:t>
            </a:r>
            <a:r>
              <a:rPr lang="en-US" sz="900" dirty="0">
                <a:latin typeface="Brandon Grotesque Regular"/>
              </a:rPr>
              <a:t>p</a:t>
            </a:r>
            <a:r>
              <a:rPr lang="en-US" sz="900" dirty="0" smtClean="0">
                <a:latin typeface="Brandon Grotesque Regular"/>
              </a:rPr>
              <a:t>ersonalized </a:t>
            </a:r>
            <a:r>
              <a:rPr lang="en-US" sz="900" dirty="0" smtClean="0">
                <a:latin typeface="Brandon Grotesque Regular"/>
              </a:rPr>
              <a:t>medicine. </a:t>
            </a:r>
            <a:r>
              <a:rPr lang="en-US" sz="900" dirty="0">
                <a:latin typeface="Brandon Grotesque Regular"/>
              </a:rPr>
              <a:t>For each one, indicate how acceptable that outcome would be for you.</a:t>
            </a:r>
            <a:endParaRPr lang="en-US" sz="900" dirty="0" smtClean="0">
              <a:latin typeface="Brandon Grotesque Regular"/>
            </a:endParaRPr>
          </a:p>
        </p:txBody>
      </p:sp>
      <p:pic>
        <p:nvPicPr>
          <p:cNvPr id="11" name="Picture 2" descr="S:\- Design Documents - Templates, Logos, Style Guide\Image Gallery\KRC Logos\KRC_LI_CMYK_P.jpg"/>
          <p:cNvPicPr>
            <a:picLocks noChangeAspect="1" noChangeArrowheads="1"/>
          </p:cNvPicPr>
          <p:nvPr/>
        </p:nvPicPr>
        <p:blipFill>
          <a:blip r:embed="rId4" cstate="print">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8671804" y="6396659"/>
            <a:ext cx="469625" cy="469625"/>
          </a:xfrm>
          <a:prstGeom prst="rect">
            <a:avLst/>
          </a:prstGeom>
          <a:noFill/>
          <a:extLst>
            <a:ext uri="{909E8E84-426E-40DD-AFC4-6F175D3DCCD1}">
              <a14:hiddenFill xmlns:a14="http://schemas.microsoft.com/office/drawing/2010/main">
                <a:solidFill>
                  <a:srgbClr val="FFFFFF"/>
                </a:solidFill>
              </a14:hiddenFill>
            </a:ext>
          </a:extLst>
        </p:spPr>
      </p:pic>
      <p:sp>
        <p:nvSpPr>
          <p:cNvPr id="12" name="Slide Number Placeholder 5"/>
          <p:cNvSpPr txBox="1">
            <a:spLocks/>
          </p:cNvSpPr>
          <p:nvPr/>
        </p:nvSpPr>
        <p:spPr>
          <a:xfrm>
            <a:off x="7976057" y="6519138"/>
            <a:ext cx="720470" cy="220701"/>
          </a:xfrm>
          <a:prstGeom prst="rect">
            <a:avLst/>
          </a:prstGeom>
        </p:spPr>
        <p:txBody>
          <a:bodyPr/>
          <a:lstStyle>
            <a:defPPr>
              <a:defRPr lang="en-US"/>
            </a:defPPr>
            <a:lvl1pPr marL="0" algn="r" defTabSz="914400" rtl="0" eaLnBrk="1" latinLnBrk="0" hangingPunct="1">
              <a:defRPr sz="9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5A0E975F-4CC4-A547-941D-3161D2A3D523}" type="slidenum">
              <a:rPr kumimoji="0" lang="en-US" sz="900" b="0" i="0" u="none" strike="noStrike" kern="1200" cap="none" spc="0" normalizeH="0" baseline="0" noProof="0" smtClean="0">
                <a:ln>
                  <a:noFill/>
                </a:ln>
                <a:solidFill>
                  <a:srgbClr val="00306C"/>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46</a:t>
            </a:fld>
            <a:endParaRPr kumimoji="0" lang="en-US" sz="900" b="0" i="0" u="none" strike="noStrike" kern="1200" cap="none" spc="0" normalizeH="0" baseline="0" noProof="0" dirty="0">
              <a:ln>
                <a:noFill/>
              </a:ln>
              <a:solidFill>
                <a:srgbClr val="00306C"/>
              </a:solidFill>
              <a:effectLst/>
              <a:uLnTx/>
              <a:uFillTx/>
              <a:latin typeface="Arial"/>
              <a:ea typeface="+mn-ea"/>
              <a:cs typeface="+mn-cs"/>
            </a:endParaRPr>
          </a:p>
        </p:txBody>
      </p:sp>
      <p:cxnSp>
        <p:nvCxnSpPr>
          <p:cNvPr id="13" name="Straight Connector 12"/>
          <p:cNvCxnSpPr/>
          <p:nvPr/>
        </p:nvCxnSpPr>
        <p:spPr>
          <a:xfrm>
            <a:off x="8709090" y="6519138"/>
            <a:ext cx="0" cy="220701"/>
          </a:xfrm>
          <a:prstGeom prst="line">
            <a:avLst/>
          </a:prstGeom>
          <a:ln w="9525" cmpd="sng">
            <a:solidFill>
              <a:schemeClr val="bg2"/>
            </a:solidFill>
          </a:ln>
          <a:effectLst/>
        </p:spPr>
        <p:style>
          <a:lnRef idx="2">
            <a:schemeClr val="accent1"/>
          </a:lnRef>
          <a:fillRef idx="0">
            <a:schemeClr val="accent1"/>
          </a:fillRef>
          <a:effectRef idx="1">
            <a:schemeClr val="accent1"/>
          </a:effectRef>
          <a:fontRef idx="minor">
            <a:schemeClr val="tx1"/>
          </a:fontRef>
        </p:style>
      </p:cxnSp>
      <p:graphicFrame>
        <p:nvGraphicFramePr>
          <p:cNvPr id="14" name="Table 13"/>
          <p:cNvGraphicFramePr>
            <a:graphicFrameLocks noGrp="1"/>
          </p:cNvGraphicFramePr>
          <p:nvPr>
            <p:extLst>
              <p:ext uri="{D42A27DB-BD31-4B8C-83A1-F6EECF244321}">
                <p14:modId xmlns:p14="http://schemas.microsoft.com/office/powerpoint/2010/main" val="3386331585"/>
              </p:ext>
            </p:extLst>
          </p:nvPr>
        </p:nvGraphicFramePr>
        <p:xfrm>
          <a:off x="7799832" y="1579805"/>
          <a:ext cx="1097280" cy="4470475"/>
        </p:xfrm>
        <a:graphic>
          <a:graphicData uri="http://schemas.openxmlformats.org/drawingml/2006/table">
            <a:tbl>
              <a:tblPr firstRow="1" bandRow="1">
                <a:tableStyleId>{2D5ABB26-0587-4C30-8999-92F81FD0307C}</a:tableStyleId>
              </a:tblPr>
              <a:tblGrid>
                <a:gridCol w="1097280">
                  <a:extLst>
                    <a:ext uri="{9D8B030D-6E8A-4147-A177-3AD203B41FA5}">
                      <a16:colId xmlns:a16="http://schemas.microsoft.com/office/drawing/2014/main" xmlns="" val="4128268954"/>
                    </a:ext>
                  </a:extLst>
                </a:gridCol>
              </a:tblGrid>
              <a:tr h="894095">
                <a:tc>
                  <a:txBody>
                    <a:bodyPr/>
                    <a:lstStyle/>
                    <a:p>
                      <a:pPr algn="ctr"/>
                      <a:r>
                        <a:rPr lang="en-US" sz="1400" dirty="0" smtClean="0">
                          <a:solidFill>
                            <a:srgbClr val="08436F"/>
                          </a:solidFill>
                          <a:latin typeface="Brandon Grotesque Regular"/>
                        </a:rPr>
                        <a:t>Total acceptable</a:t>
                      </a:r>
                      <a:endParaRPr lang="en-US" sz="1400" dirty="0">
                        <a:solidFill>
                          <a:srgbClr val="08436F"/>
                        </a:solidFill>
                        <a:latin typeface="Brandon Grotesque Regular"/>
                      </a:endParaRPr>
                    </a:p>
                  </a:txBody>
                  <a:tcPr anchor="b">
                    <a:lnB w="3175" cap="flat" cmpd="sng" algn="ctr">
                      <a:solidFill>
                        <a:srgbClr val="0067AC"/>
                      </a:solidFill>
                      <a:prstDash val="solid"/>
                      <a:round/>
                      <a:headEnd type="none" w="med" len="med"/>
                      <a:tailEnd type="none" w="med" len="med"/>
                    </a:lnB>
                  </a:tcPr>
                </a:tc>
                <a:extLst>
                  <a:ext uri="{0D108BD9-81ED-4DB2-BD59-A6C34878D82A}">
                    <a16:rowId xmlns:a16="http://schemas.microsoft.com/office/drawing/2014/main" xmlns="" val="4074299279"/>
                  </a:ext>
                </a:extLst>
              </a:tr>
              <a:tr h="894095">
                <a:tc>
                  <a:txBody>
                    <a:bodyPr/>
                    <a:lstStyle/>
                    <a:p>
                      <a:pPr algn="ctr"/>
                      <a:r>
                        <a:rPr lang="en-US" sz="1400" dirty="0" smtClean="0">
                          <a:solidFill>
                            <a:srgbClr val="08436F"/>
                          </a:solidFill>
                          <a:latin typeface="Brandon Grotesque Regular"/>
                        </a:rPr>
                        <a:t>88%</a:t>
                      </a:r>
                      <a:endParaRPr lang="en-US" sz="1400" dirty="0">
                        <a:solidFill>
                          <a:srgbClr val="08436F"/>
                        </a:solidFill>
                        <a:latin typeface="Brandon Grotesque Regular"/>
                      </a:endParaRPr>
                    </a:p>
                  </a:txBody>
                  <a:tcPr anchor="ctr">
                    <a:lnT w="3175" cap="flat" cmpd="sng" algn="ctr">
                      <a:solidFill>
                        <a:srgbClr val="0067AC"/>
                      </a:solidFill>
                      <a:prstDash val="solid"/>
                      <a:round/>
                      <a:headEnd type="none" w="med" len="med"/>
                      <a:tailEnd type="none" w="med" len="med"/>
                    </a:lnT>
                  </a:tcPr>
                </a:tc>
                <a:extLst>
                  <a:ext uri="{0D108BD9-81ED-4DB2-BD59-A6C34878D82A}">
                    <a16:rowId xmlns:a16="http://schemas.microsoft.com/office/drawing/2014/main" xmlns="" val="4180718280"/>
                  </a:ext>
                </a:extLst>
              </a:tr>
              <a:tr h="894095">
                <a:tc>
                  <a:txBody>
                    <a:bodyPr/>
                    <a:lstStyle/>
                    <a:p>
                      <a:pPr algn="ctr"/>
                      <a:r>
                        <a:rPr lang="en-US" sz="1400" dirty="0" smtClean="0">
                          <a:solidFill>
                            <a:srgbClr val="08436F"/>
                          </a:solidFill>
                          <a:latin typeface="Brandon Grotesque Regular"/>
                        </a:rPr>
                        <a:t>83%</a:t>
                      </a:r>
                      <a:endParaRPr lang="en-US" sz="1400" dirty="0">
                        <a:solidFill>
                          <a:srgbClr val="08436F"/>
                        </a:solidFill>
                        <a:latin typeface="Brandon Grotesque Regular"/>
                      </a:endParaRPr>
                    </a:p>
                  </a:txBody>
                  <a:tcPr anchor="ctr"/>
                </a:tc>
                <a:extLst>
                  <a:ext uri="{0D108BD9-81ED-4DB2-BD59-A6C34878D82A}">
                    <a16:rowId xmlns:a16="http://schemas.microsoft.com/office/drawing/2014/main" xmlns="" val="3637504025"/>
                  </a:ext>
                </a:extLst>
              </a:tr>
              <a:tr h="894095">
                <a:tc>
                  <a:txBody>
                    <a:bodyPr/>
                    <a:lstStyle/>
                    <a:p>
                      <a:pPr algn="ctr"/>
                      <a:r>
                        <a:rPr lang="en-US" sz="1400" dirty="0" smtClean="0">
                          <a:solidFill>
                            <a:srgbClr val="08436F"/>
                          </a:solidFill>
                          <a:latin typeface="Brandon Grotesque Regular"/>
                        </a:rPr>
                        <a:t>37%</a:t>
                      </a:r>
                      <a:endParaRPr lang="en-US" sz="1400" dirty="0">
                        <a:solidFill>
                          <a:srgbClr val="08436F"/>
                        </a:solidFill>
                        <a:latin typeface="Brandon Grotesque Regular"/>
                      </a:endParaRPr>
                    </a:p>
                  </a:txBody>
                  <a:tcPr anchor="ctr"/>
                </a:tc>
                <a:extLst>
                  <a:ext uri="{0D108BD9-81ED-4DB2-BD59-A6C34878D82A}">
                    <a16:rowId xmlns:a16="http://schemas.microsoft.com/office/drawing/2014/main" xmlns="" val="3292098587"/>
                  </a:ext>
                </a:extLst>
              </a:tr>
              <a:tr h="894095">
                <a:tc>
                  <a:txBody>
                    <a:bodyPr/>
                    <a:lstStyle/>
                    <a:p>
                      <a:pPr algn="ctr"/>
                      <a:r>
                        <a:rPr lang="en-US" sz="1400" dirty="0" smtClean="0">
                          <a:solidFill>
                            <a:srgbClr val="08436F"/>
                          </a:solidFill>
                          <a:latin typeface="Brandon Grotesque Regular"/>
                        </a:rPr>
                        <a:t>32%</a:t>
                      </a:r>
                      <a:endParaRPr lang="en-US" sz="1400" dirty="0">
                        <a:solidFill>
                          <a:srgbClr val="08436F"/>
                        </a:solidFill>
                        <a:latin typeface="Brandon Grotesque Regular"/>
                      </a:endParaRPr>
                    </a:p>
                  </a:txBody>
                  <a:tcPr anchor="ctr"/>
                </a:tc>
                <a:extLst>
                  <a:ext uri="{0D108BD9-81ED-4DB2-BD59-A6C34878D82A}">
                    <a16:rowId xmlns:a16="http://schemas.microsoft.com/office/drawing/2014/main" xmlns="" val="167966046"/>
                  </a:ext>
                </a:extLst>
              </a:tr>
            </a:tbl>
          </a:graphicData>
        </a:graphic>
      </p:graphicFrame>
      <p:sp>
        <p:nvSpPr>
          <p:cNvPr id="15" name="Subtitle 2"/>
          <p:cNvSpPr>
            <a:spLocks noGrp="1"/>
          </p:cNvSpPr>
          <p:nvPr>
            <p:ph type="subTitle" idx="1"/>
          </p:nvPr>
        </p:nvSpPr>
        <p:spPr>
          <a:xfrm>
            <a:off x="378400" y="307006"/>
            <a:ext cx="8671860" cy="990981"/>
          </a:xfrm>
        </p:spPr>
        <p:txBody>
          <a:bodyPr anchor="ctr">
            <a:normAutofit/>
          </a:bodyPr>
          <a:lstStyle/>
          <a:p>
            <a:pPr algn="l"/>
            <a:r>
              <a:rPr lang="en-US" sz="2400" dirty="0" smtClean="0">
                <a:solidFill>
                  <a:srgbClr val="08436F"/>
                </a:solidFill>
                <a:latin typeface="Brandon Grotesque Regular"/>
                <a:cs typeface="Brandon Grotesque Regular"/>
              </a:rPr>
              <a:t>Americans want more information and lower costs when it comes to personalized medicine.</a:t>
            </a:r>
            <a:endParaRPr lang="en-US" sz="2400" dirty="0">
              <a:solidFill>
                <a:srgbClr val="08436F"/>
              </a:solidFill>
              <a:latin typeface="Brandon Grotesque Regular"/>
              <a:cs typeface="Brandon Grotesque Regular"/>
            </a:endParaRPr>
          </a:p>
        </p:txBody>
      </p:sp>
      <p:sp>
        <p:nvSpPr>
          <p:cNvPr id="16" name="TextBox 15"/>
          <p:cNvSpPr txBox="1"/>
          <p:nvPr/>
        </p:nvSpPr>
        <p:spPr>
          <a:xfrm>
            <a:off x="378400" y="1398571"/>
            <a:ext cx="8293404" cy="584775"/>
          </a:xfrm>
          <a:prstGeom prst="rect">
            <a:avLst/>
          </a:prstGeom>
          <a:noFill/>
        </p:spPr>
        <p:txBody>
          <a:bodyPr wrap="square" rtlCol="0">
            <a:spAutoFit/>
          </a:bodyPr>
          <a:lstStyle/>
          <a:p>
            <a:r>
              <a:rPr lang="en-US" sz="1600" dirty="0" smtClean="0">
                <a:latin typeface="Brandon Grotesque Regular"/>
              </a:rPr>
              <a:t>Americans like the idea of having more information available to doctors and lower out of pocket costs, but find higher out of pocket costs and government control unacceptable.</a:t>
            </a:r>
            <a:endParaRPr lang="en-US" sz="1600" dirty="0">
              <a:latin typeface="Brandon Grotesque Regular"/>
            </a:endParaRPr>
          </a:p>
        </p:txBody>
      </p:sp>
      <p:cxnSp>
        <p:nvCxnSpPr>
          <p:cNvPr id="17" name="Straight Connector 16"/>
          <p:cNvCxnSpPr/>
          <p:nvPr/>
        </p:nvCxnSpPr>
        <p:spPr>
          <a:xfrm flipV="1">
            <a:off x="1215" y="1329724"/>
            <a:ext cx="8534400" cy="4354"/>
          </a:xfrm>
          <a:prstGeom prst="line">
            <a:avLst/>
          </a:prstGeom>
          <a:ln>
            <a:solidFill>
              <a:srgbClr val="00A8CC"/>
            </a:solidFill>
            <a:prstDash val="sysDot"/>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5431389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13" name="Title 3"/>
          <p:cNvSpPr txBox="1">
            <a:spLocks/>
          </p:cNvSpPr>
          <p:nvPr/>
        </p:nvSpPr>
        <p:spPr>
          <a:xfrm>
            <a:off x="0" y="3857017"/>
            <a:ext cx="9144000" cy="762000"/>
          </a:xfrm>
          <a:prstGeom prst="rect">
            <a:avLst/>
          </a:prstGeom>
          <a:solidFill>
            <a:schemeClr val="bg1"/>
          </a:solidFill>
          <a:ln>
            <a:noFill/>
          </a:ln>
        </p:spPr>
        <p:txBody>
          <a:bodyPr vert="horz" lIns="91440" tIns="45720" rIns="91440" bIns="45720" rtlCol="0" anchor="ctr">
            <a:normAutofit/>
          </a:bodyPr>
          <a:lstStyle>
            <a:lvl1pPr algn="r" defTabSz="457200" rtl="0" eaLnBrk="1" latinLnBrk="0" hangingPunct="1">
              <a:spcBef>
                <a:spcPct val="0"/>
              </a:spcBef>
              <a:buNone/>
              <a:defRPr sz="2800" b="1" kern="1200" spc="-150">
                <a:solidFill>
                  <a:schemeClr val="bg2"/>
                </a:solidFill>
                <a:latin typeface="Arial"/>
                <a:ea typeface="+mj-ea"/>
                <a:cs typeface="Arial"/>
              </a:defRPr>
            </a:lvl1pPr>
          </a:lstStyle>
          <a:p>
            <a:pPr marL="339725" marR="0" lvl="0" indent="0" algn="l" defTabSz="4572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150" normalizeH="0" baseline="0" noProof="0" dirty="0" smtClean="0">
                <a:ln>
                  <a:noFill/>
                </a:ln>
                <a:solidFill>
                  <a:srgbClr val="0067AC"/>
                </a:solidFill>
                <a:effectLst/>
                <a:uLnTx/>
                <a:uFillTx/>
                <a:latin typeface="Brandon Grotesque Regular"/>
                <a:ea typeface="+mj-ea"/>
                <a:cs typeface="Arial"/>
              </a:rPr>
              <a:t>APPENDIX</a:t>
            </a:r>
            <a:endParaRPr kumimoji="0" lang="en-US" sz="4000" b="1" i="0" u="none" strike="noStrike" kern="1200" cap="none" spc="-150" normalizeH="0" baseline="0" noProof="0" dirty="0">
              <a:ln>
                <a:noFill/>
              </a:ln>
              <a:solidFill>
                <a:srgbClr val="0067AC"/>
              </a:solidFill>
              <a:effectLst/>
              <a:uLnTx/>
              <a:uFillTx/>
              <a:latin typeface="Brandon Grotesque Regular"/>
              <a:ea typeface="+mj-ea"/>
              <a:cs typeface="Arial"/>
            </a:endParaRPr>
          </a:p>
        </p:txBody>
      </p:sp>
    </p:spTree>
    <p:extLst>
      <p:ext uri="{BB962C8B-B14F-4D97-AF65-F5344CB8AC3E}">
        <p14:creationId xmlns:p14="http://schemas.microsoft.com/office/powerpoint/2010/main" val="52251378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486382"/>
            <a:ext cx="8097317" cy="802407"/>
          </a:xfrm>
        </p:spPr>
        <p:txBody>
          <a:bodyPr>
            <a:normAutofit/>
          </a:bodyPr>
          <a:lstStyle/>
          <a:p>
            <a:pPr algn="l"/>
            <a:r>
              <a:rPr lang="en-US" sz="3200" dirty="0" smtClean="0">
                <a:solidFill>
                  <a:srgbClr val="08436F"/>
                </a:solidFill>
                <a:latin typeface="Brandon Grotesque Regular"/>
                <a:cs typeface="Brandon Grotesque Regular"/>
              </a:rPr>
              <a:t>Demographics</a:t>
            </a:r>
            <a:endParaRPr lang="en-US" sz="3200" dirty="0">
              <a:solidFill>
                <a:srgbClr val="08436F"/>
              </a:solidFill>
              <a:latin typeface="Brandon Grotesque Regular"/>
              <a:cs typeface="Brandon Grotesque Regular"/>
            </a:endParaRPr>
          </a:p>
        </p:txBody>
      </p:sp>
      <p:sp>
        <p:nvSpPr>
          <p:cNvPr id="5" name="Content Placeholder 2"/>
          <p:cNvSpPr txBox="1">
            <a:spLocks/>
          </p:cNvSpPr>
          <p:nvPr/>
        </p:nvSpPr>
        <p:spPr>
          <a:xfrm>
            <a:off x="1041107" y="1493838"/>
            <a:ext cx="7515938" cy="4486783"/>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endParaRPr lang="en-US" dirty="0" smtClean="0"/>
          </a:p>
        </p:txBody>
      </p:sp>
      <p:pic>
        <p:nvPicPr>
          <p:cNvPr id="6" name="Picture 2" descr="S:\- Design Documents - Templates, Logos, Style Guide\Image Gallery\KRC Logos\KRC_LI_CMYK_P.jpg"/>
          <p:cNvPicPr>
            <a:picLocks noChangeAspect="1" noChangeArrowheads="1"/>
          </p:cNvPicPr>
          <p:nvPr/>
        </p:nvPicPr>
        <p:blipFill>
          <a:blip r:embed="rId3" cstate="print">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8671804" y="6396659"/>
            <a:ext cx="469625" cy="469625"/>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5"/>
          <p:cNvSpPr txBox="1">
            <a:spLocks/>
          </p:cNvSpPr>
          <p:nvPr/>
        </p:nvSpPr>
        <p:spPr>
          <a:xfrm>
            <a:off x="7976057" y="6519138"/>
            <a:ext cx="720470" cy="220701"/>
          </a:xfrm>
          <a:prstGeom prst="rect">
            <a:avLst/>
          </a:prstGeom>
        </p:spPr>
        <p:txBody>
          <a:bodyPr/>
          <a:lstStyle>
            <a:defPPr>
              <a:defRPr lang="en-US"/>
            </a:defPPr>
            <a:lvl1pPr marL="0" algn="r" defTabSz="914400" rtl="0" eaLnBrk="1" latinLnBrk="0" hangingPunct="1">
              <a:defRPr sz="9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5A0E975F-4CC4-A547-941D-3161D2A3D523}" type="slidenum">
              <a:rPr kumimoji="0" lang="en-US" sz="900" b="0" i="0" u="none" strike="noStrike" kern="1200" cap="none" spc="0" normalizeH="0" baseline="0" noProof="0" smtClean="0">
                <a:ln>
                  <a:noFill/>
                </a:ln>
                <a:solidFill>
                  <a:srgbClr val="00306C"/>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48</a:t>
            </a:fld>
            <a:endParaRPr kumimoji="0" lang="en-US" sz="900" b="0" i="0" u="none" strike="noStrike" kern="1200" cap="none" spc="0" normalizeH="0" baseline="0" noProof="0" dirty="0">
              <a:ln>
                <a:noFill/>
              </a:ln>
              <a:solidFill>
                <a:srgbClr val="00306C"/>
              </a:solidFill>
              <a:effectLst/>
              <a:uLnTx/>
              <a:uFillTx/>
              <a:latin typeface="Arial"/>
              <a:ea typeface="+mn-ea"/>
              <a:cs typeface="+mn-cs"/>
            </a:endParaRPr>
          </a:p>
        </p:txBody>
      </p:sp>
      <p:cxnSp>
        <p:nvCxnSpPr>
          <p:cNvPr id="9" name="Straight Connector 8"/>
          <p:cNvCxnSpPr/>
          <p:nvPr/>
        </p:nvCxnSpPr>
        <p:spPr>
          <a:xfrm>
            <a:off x="8709090" y="6519138"/>
            <a:ext cx="0" cy="220701"/>
          </a:xfrm>
          <a:prstGeom prst="line">
            <a:avLst/>
          </a:prstGeom>
          <a:ln w="9525" cmpd="sng">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9067" y="1326335"/>
            <a:ext cx="8534400" cy="4354"/>
          </a:xfrm>
          <a:prstGeom prst="line">
            <a:avLst/>
          </a:prstGeom>
          <a:ln>
            <a:solidFill>
              <a:srgbClr val="00A8CC"/>
            </a:solidFill>
            <a:prstDash val="sysDot"/>
          </a:ln>
          <a:effectLst/>
        </p:spPr>
        <p:style>
          <a:lnRef idx="2">
            <a:schemeClr val="accent1"/>
          </a:lnRef>
          <a:fillRef idx="0">
            <a:schemeClr val="accent1"/>
          </a:fillRef>
          <a:effectRef idx="1">
            <a:schemeClr val="accent1"/>
          </a:effectRef>
          <a:fontRef idx="minor">
            <a:schemeClr val="tx1"/>
          </a:fontRef>
        </p:style>
      </p:cxnSp>
      <p:graphicFrame>
        <p:nvGraphicFramePr>
          <p:cNvPr id="10" name="Table 9"/>
          <p:cNvGraphicFramePr>
            <a:graphicFrameLocks noGrp="1"/>
          </p:cNvGraphicFramePr>
          <p:nvPr>
            <p:extLst>
              <p:ext uri="{D42A27DB-BD31-4B8C-83A1-F6EECF244321}">
                <p14:modId xmlns:p14="http://schemas.microsoft.com/office/powerpoint/2010/main" val="1067265888"/>
              </p:ext>
            </p:extLst>
          </p:nvPr>
        </p:nvGraphicFramePr>
        <p:xfrm>
          <a:off x="543497" y="1593561"/>
          <a:ext cx="3889249" cy="853440"/>
        </p:xfrm>
        <a:graphic>
          <a:graphicData uri="http://schemas.openxmlformats.org/drawingml/2006/table">
            <a:tbl>
              <a:tblPr firstRow="1" bandRow="1">
                <a:tableStyleId>{2D5ABB26-0587-4C30-8999-92F81FD0307C}</a:tableStyleId>
              </a:tblPr>
              <a:tblGrid>
                <a:gridCol w="2980945">
                  <a:extLst>
                    <a:ext uri="{9D8B030D-6E8A-4147-A177-3AD203B41FA5}">
                      <a16:colId xmlns:a16="http://schemas.microsoft.com/office/drawing/2014/main" xmlns="" val="676178913"/>
                    </a:ext>
                  </a:extLst>
                </a:gridCol>
                <a:gridCol w="908304">
                  <a:extLst>
                    <a:ext uri="{9D8B030D-6E8A-4147-A177-3AD203B41FA5}">
                      <a16:colId xmlns:a16="http://schemas.microsoft.com/office/drawing/2014/main" xmlns="" val="3332810379"/>
                    </a:ext>
                  </a:extLst>
                </a:gridCol>
              </a:tblGrid>
              <a:tr h="0">
                <a:tc>
                  <a:txBody>
                    <a:bodyPr/>
                    <a:lstStyle/>
                    <a:p>
                      <a:r>
                        <a:rPr lang="en-US" sz="1400" dirty="0" smtClean="0">
                          <a:solidFill>
                            <a:schemeClr val="bg1"/>
                          </a:solidFill>
                          <a:latin typeface="Brandon Grotesque Regular"/>
                        </a:rPr>
                        <a:t>Gender</a:t>
                      </a:r>
                      <a:endParaRPr lang="en-US" sz="1400" dirty="0">
                        <a:solidFill>
                          <a:schemeClr val="bg1"/>
                        </a:solidFill>
                        <a:latin typeface="Brandon Grotesque Regular"/>
                      </a:endParaRPr>
                    </a:p>
                  </a:txBody>
                  <a:tcPr marL="45720" marR="45720" anchor="ctr">
                    <a:lnL w="12700" cap="flat" cmpd="sng" algn="ctr">
                      <a:solidFill>
                        <a:srgbClr val="0067AC"/>
                      </a:solidFill>
                      <a:prstDash val="solid"/>
                      <a:round/>
                      <a:headEnd type="none" w="med" len="med"/>
                      <a:tailEnd type="none" w="med" len="med"/>
                    </a:lnL>
                    <a:lnR w="12700" cap="flat" cmpd="sng" algn="ctr">
                      <a:solidFill>
                        <a:srgbClr val="0067AC"/>
                      </a:solidFill>
                      <a:prstDash val="solid"/>
                      <a:round/>
                      <a:headEnd type="none" w="med" len="med"/>
                      <a:tailEnd type="none" w="med" len="med"/>
                    </a:lnR>
                    <a:lnT w="12700" cap="flat" cmpd="sng" algn="ctr">
                      <a:solidFill>
                        <a:srgbClr val="0067AC"/>
                      </a:solidFill>
                      <a:prstDash val="solid"/>
                      <a:round/>
                      <a:headEnd type="none" w="med" len="med"/>
                      <a:tailEnd type="none" w="med" len="med"/>
                    </a:lnT>
                    <a:lnB w="12700" cap="flat" cmpd="sng" algn="ctr">
                      <a:solidFill>
                        <a:srgbClr val="0067AC"/>
                      </a:solidFill>
                      <a:prstDash val="solid"/>
                      <a:round/>
                      <a:headEnd type="none" w="med" len="med"/>
                      <a:tailEnd type="none" w="med" len="med"/>
                    </a:lnB>
                    <a:solidFill>
                      <a:srgbClr val="0067AC"/>
                    </a:solidFill>
                  </a:tcPr>
                </a:tc>
                <a:tc>
                  <a:txBody>
                    <a:bodyPr/>
                    <a:lstStyle/>
                    <a:p>
                      <a:pPr algn="ctr"/>
                      <a:r>
                        <a:rPr lang="en-US" sz="1100" b="1" i="0" dirty="0" smtClean="0">
                          <a:solidFill>
                            <a:schemeClr val="bg1"/>
                          </a:solidFill>
                          <a:latin typeface="Brandon Grotesque Regular"/>
                        </a:rPr>
                        <a:t>%</a:t>
                      </a:r>
                      <a:endParaRPr lang="en-US" sz="1100" b="1" dirty="0">
                        <a:solidFill>
                          <a:schemeClr val="bg1"/>
                        </a:solidFill>
                        <a:latin typeface="Brandon Grotesque Regular"/>
                      </a:endParaRPr>
                    </a:p>
                  </a:txBody>
                  <a:tcPr marL="45720" marR="45720" anchor="ctr">
                    <a:lnL w="12700" cap="flat" cmpd="sng" algn="ctr">
                      <a:solidFill>
                        <a:srgbClr val="0067AC"/>
                      </a:solidFill>
                      <a:prstDash val="solid"/>
                      <a:round/>
                      <a:headEnd type="none" w="med" len="med"/>
                      <a:tailEnd type="none" w="med" len="med"/>
                    </a:lnL>
                    <a:lnR w="12700" cap="flat" cmpd="sng" algn="ctr">
                      <a:solidFill>
                        <a:srgbClr val="0067AC"/>
                      </a:solidFill>
                      <a:prstDash val="solid"/>
                      <a:round/>
                      <a:headEnd type="none" w="med" len="med"/>
                      <a:tailEnd type="none" w="med" len="med"/>
                    </a:lnR>
                    <a:lnT w="12700" cap="flat" cmpd="sng" algn="ctr">
                      <a:solidFill>
                        <a:srgbClr val="0067AC"/>
                      </a:solidFill>
                      <a:prstDash val="solid"/>
                      <a:round/>
                      <a:headEnd type="none" w="med" len="med"/>
                      <a:tailEnd type="none" w="med" len="med"/>
                    </a:lnT>
                    <a:lnB w="12700" cap="flat" cmpd="sng" algn="ctr">
                      <a:solidFill>
                        <a:srgbClr val="0067AC"/>
                      </a:solidFill>
                      <a:prstDash val="solid"/>
                      <a:round/>
                      <a:headEnd type="none" w="med" len="med"/>
                      <a:tailEnd type="none" w="med" len="med"/>
                    </a:lnB>
                    <a:solidFill>
                      <a:srgbClr val="0067AC"/>
                    </a:solidFill>
                  </a:tcPr>
                </a:tc>
                <a:extLst>
                  <a:ext uri="{0D108BD9-81ED-4DB2-BD59-A6C34878D82A}">
                    <a16:rowId xmlns:a16="http://schemas.microsoft.com/office/drawing/2014/main" xmlns="" val="2095804284"/>
                  </a:ext>
                </a:extLst>
              </a:tr>
              <a:tr h="0">
                <a:tc>
                  <a:txBody>
                    <a:bodyPr/>
                    <a:lstStyle/>
                    <a:p>
                      <a:pPr marL="0" marR="0">
                        <a:spcBef>
                          <a:spcPts val="0"/>
                        </a:spcBef>
                        <a:spcAft>
                          <a:spcPts val="0"/>
                        </a:spcAft>
                      </a:pPr>
                      <a:r>
                        <a:rPr lang="en-US" sz="1200" dirty="0" smtClean="0">
                          <a:effectLst/>
                          <a:latin typeface="Brandon Grotesque Regular"/>
                          <a:ea typeface="Times New Roman" panose="02020603050405020304" pitchFamily="18" charset="0"/>
                          <a:cs typeface="Times New Roman" panose="02020603050405020304" pitchFamily="18" charset="0"/>
                        </a:rPr>
                        <a:t>Male</a:t>
                      </a:r>
                      <a:endParaRPr lang="en-US" sz="1600" dirty="0">
                        <a:effectLst/>
                        <a:latin typeface="Brandon Grotesque Regular"/>
                        <a:ea typeface="Calibri" panose="020F0502020204030204" pitchFamily="34" charset="0"/>
                        <a:cs typeface="Times New Roman" panose="02020603050405020304" pitchFamily="18" charset="0"/>
                      </a:endParaRPr>
                    </a:p>
                  </a:txBody>
                  <a:tcPr marL="45720" marR="45720">
                    <a:lnL w="12700" cap="flat" cmpd="sng" algn="ctr">
                      <a:solidFill>
                        <a:srgbClr val="0067AC"/>
                      </a:solidFill>
                      <a:prstDash val="solid"/>
                      <a:round/>
                      <a:headEnd type="none" w="med" len="med"/>
                      <a:tailEnd type="none" w="med" len="med"/>
                    </a:lnL>
                    <a:lnR w="12700" cap="flat" cmpd="sng" algn="ctr">
                      <a:solidFill>
                        <a:srgbClr val="0067AC"/>
                      </a:solidFill>
                      <a:prstDash val="solid"/>
                      <a:round/>
                      <a:headEnd type="none" w="med" len="med"/>
                      <a:tailEnd type="none" w="med" len="med"/>
                    </a:lnR>
                    <a:lnT w="12700" cap="flat" cmpd="sng" algn="ctr">
                      <a:solidFill>
                        <a:srgbClr val="0067AC"/>
                      </a:solidFill>
                      <a:prstDash val="solid"/>
                      <a:round/>
                      <a:headEnd type="none" w="med" len="med"/>
                      <a:tailEnd type="none" w="med" len="med"/>
                    </a:lnT>
                    <a:lnB w="12700" cap="flat" cmpd="sng" algn="ctr">
                      <a:solidFill>
                        <a:srgbClr val="0067AC"/>
                      </a:solidFill>
                      <a:prstDash val="solid"/>
                      <a:round/>
                      <a:headEnd type="none" w="med" len="med"/>
                      <a:tailEnd type="none" w="med" len="med"/>
                    </a:lnB>
                  </a:tcPr>
                </a:tc>
                <a:tc>
                  <a:txBody>
                    <a:bodyPr/>
                    <a:lstStyle/>
                    <a:p>
                      <a:pPr marL="0" marR="0" algn="ctr" defTabSz="457200" rtl="0" eaLnBrk="1" latinLnBrk="0" hangingPunct="1">
                        <a:spcBef>
                          <a:spcPts val="0"/>
                        </a:spcBef>
                        <a:spcAft>
                          <a:spcPts val="0"/>
                        </a:spcAft>
                      </a:pPr>
                      <a:r>
                        <a:rPr lang="en-US" sz="1200" kern="1200" dirty="0" smtClean="0">
                          <a:solidFill>
                            <a:schemeClr val="tx1"/>
                          </a:solidFill>
                          <a:latin typeface="Brandon Grotesque Regular"/>
                          <a:ea typeface="+mn-ea"/>
                          <a:cs typeface="+mn-cs"/>
                        </a:rPr>
                        <a:t>49</a:t>
                      </a:r>
                      <a:endParaRPr lang="en-US" sz="1200" kern="1200" dirty="0">
                        <a:solidFill>
                          <a:schemeClr val="tx1"/>
                        </a:solidFill>
                        <a:latin typeface="Brandon Grotesque Regular"/>
                        <a:ea typeface="+mn-ea"/>
                        <a:cs typeface="+mn-cs"/>
                      </a:endParaRPr>
                    </a:p>
                  </a:txBody>
                  <a:tcPr marL="45720" marR="45720" anchor="ctr">
                    <a:lnL w="12700" cap="flat" cmpd="sng" algn="ctr">
                      <a:solidFill>
                        <a:srgbClr val="0067AC"/>
                      </a:solidFill>
                      <a:prstDash val="solid"/>
                      <a:round/>
                      <a:headEnd type="none" w="med" len="med"/>
                      <a:tailEnd type="none" w="med" len="med"/>
                    </a:lnL>
                    <a:lnR w="12700" cap="flat" cmpd="sng" algn="ctr">
                      <a:solidFill>
                        <a:srgbClr val="0067AC"/>
                      </a:solidFill>
                      <a:prstDash val="solid"/>
                      <a:round/>
                      <a:headEnd type="none" w="med" len="med"/>
                      <a:tailEnd type="none" w="med" len="med"/>
                    </a:lnR>
                    <a:lnT w="12700" cap="flat" cmpd="sng" algn="ctr">
                      <a:solidFill>
                        <a:srgbClr val="0067AC"/>
                      </a:solidFill>
                      <a:prstDash val="solid"/>
                      <a:round/>
                      <a:headEnd type="none" w="med" len="med"/>
                      <a:tailEnd type="none" w="med" len="med"/>
                    </a:lnT>
                    <a:lnB w="12700" cap="flat" cmpd="sng" algn="ctr">
                      <a:solidFill>
                        <a:srgbClr val="0067AC"/>
                      </a:solidFill>
                      <a:prstDash val="solid"/>
                      <a:round/>
                      <a:headEnd type="none" w="med" len="med"/>
                      <a:tailEnd type="none" w="med" len="med"/>
                    </a:lnB>
                  </a:tcPr>
                </a:tc>
                <a:extLst>
                  <a:ext uri="{0D108BD9-81ED-4DB2-BD59-A6C34878D82A}">
                    <a16:rowId xmlns:a16="http://schemas.microsoft.com/office/drawing/2014/main" xmlns="" val="133366232"/>
                  </a:ext>
                </a:extLst>
              </a:tr>
              <a:tr h="0">
                <a:tc>
                  <a:txBody>
                    <a:bodyPr/>
                    <a:lstStyle/>
                    <a:p>
                      <a:pPr marL="0" marR="0">
                        <a:spcBef>
                          <a:spcPts val="0"/>
                        </a:spcBef>
                        <a:spcAft>
                          <a:spcPts val="0"/>
                        </a:spcAft>
                      </a:pPr>
                      <a:r>
                        <a:rPr lang="en-US" sz="1200" dirty="0" smtClean="0">
                          <a:effectLst/>
                          <a:latin typeface="Brandon Grotesque Regular"/>
                          <a:ea typeface="Times New Roman" panose="02020603050405020304" pitchFamily="18" charset="0"/>
                          <a:cs typeface="Times New Roman" panose="02020603050405020304" pitchFamily="18" charset="0"/>
                        </a:rPr>
                        <a:t>Female</a:t>
                      </a:r>
                      <a:endParaRPr lang="en-US" sz="1600" dirty="0">
                        <a:effectLst/>
                        <a:latin typeface="Brandon Grotesque Regular"/>
                        <a:ea typeface="Calibri" panose="020F0502020204030204" pitchFamily="34" charset="0"/>
                        <a:cs typeface="Times New Roman" panose="02020603050405020304" pitchFamily="18" charset="0"/>
                      </a:endParaRPr>
                    </a:p>
                  </a:txBody>
                  <a:tcPr marL="45720" marR="45720">
                    <a:lnL w="12700" cap="flat" cmpd="sng" algn="ctr">
                      <a:solidFill>
                        <a:srgbClr val="0067AC"/>
                      </a:solidFill>
                      <a:prstDash val="solid"/>
                      <a:round/>
                      <a:headEnd type="none" w="med" len="med"/>
                      <a:tailEnd type="none" w="med" len="med"/>
                    </a:lnL>
                    <a:lnR w="12700" cap="flat" cmpd="sng" algn="ctr">
                      <a:solidFill>
                        <a:srgbClr val="0067AC"/>
                      </a:solidFill>
                      <a:prstDash val="solid"/>
                      <a:round/>
                      <a:headEnd type="none" w="med" len="med"/>
                      <a:tailEnd type="none" w="med" len="med"/>
                    </a:lnR>
                    <a:lnT w="12700" cap="flat" cmpd="sng" algn="ctr">
                      <a:solidFill>
                        <a:srgbClr val="0067AC"/>
                      </a:solidFill>
                      <a:prstDash val="solid"/>
                      <a:round/>
                      <a:headEnd type="none" w="med" len="med"/>
                      <a:tailEnd type="none" w="med" len="med"/>
                    </a:lnT>
                    <a:lnB w="12700" cap="flat" cmpd="sng" algn="ctr">
                      <a:solidFill>
                        <a:srgbClr val="0067AC"/>
                      </a:solidFill>
                      <a:prstDash val="solid"/>
                      <a:round/>
                      <a:headEnd type="none" w="med" len="med"/>
                      <a:tailEnd type="none" w="med" len="med"/>
                    </a:lnB>
                  </a:tcPr>
                </a:tc>
                <a:tc>
                  <a:txBody>
                    <a:bodyPr/>
                    <a:lstStyle/>
                    <a:p>
                      <a:pPr marL="0" marR="0" algn="ctr" defTabSz="457200" rtl="0" eaLnBrk="1" latinLnBrk="0" hangingPunct="1">
                        <a:spcBef>
                          <a:spcPts val="0"/>
                        </a:spcBef>
                        <a:spcAft>
                          <a:spcPts val="0"/>
                        </a:spcAft>
                      </a:pPr>
                      <a:r>
                        <a:rPr lang="en-US" sz="1200" kern="1200" dirty="0" smtClean="0">
                          <a:solidFill>
                            <a:schemeClr val="tx1"/>
                          </a:solidFill>
                          <a:latin typeface="Brandon Grotesque Regular"/>
                          <a:ea typeface="+mn-ea"/>
                          <a:cs typeface="+mn-cs"/>
                        </a:rPr>
                        <a:t>51</a:t>
                      </a:r>
                      <a:endParaRPr lang="en-US" sz="1200" kern="1200" dirty="0">
                        <a:solidFill>
                          <a:schemeClr val="tx1"/>
                        </a:solidFill>
                        <a:latin typeface="Brandon Grotesque Regular"/>
                        <a:ea typeface="+mn-ea"/>
                        <a:cs typeface="+mn-cs"/>
                      </a:endParaRPr>
                    </a:p>
                  </a:txBody>
                  <a:tcPr marL="45720" marR="45720" anchor="ctr">
                    <a:lnL w="12700" cap="flat" cmpd="sng" algn="ctr">
                      <a:solidFill>
                        <a:srgbClr val="0067AC"/>
                      </a:solidFill>
                      <a:prstDash val="solid"/>
                      <a:round/>
                      <a:headEnd type="none" w="med" len="med"/>
                      <a:tailEnd type="none" w="med" len="med"/>
                    </a:lnL>
                    <a:lnR w="12700" cap="flat" cmpd="sng" algn="ctr">
                      <a:solidFill>
                        <a:srgbClr val="0067AC"/>
                      </a:solidFill>
                      <a:prstDash val="solid"/>
                      <a:round/>
                      <a:headEnd type="none" w="med" len="med"/>
                      <a:tailEnd type="none" w="med" len="med"/>
                    </a:lnR>
                    <a:lnT w="12700" cap="flat" cmpd="sng" algn="ctr">
                      <a:solidFill>
                        <a:srgbClr val="0067AC"/>
                      </a:solidFill>
                      <a:prstDash val="solid"/>
                      <a:round/>
                      <a:headEnd type="none" w="med" len="med"/>
                      <a:tailEnd type="none" w="med" len="med"/>
                    </a:lnT>
                    <a:lnB w="12700" cap="flat" cmpd="sng" algn="ctr">
                      <a:solidFill>
                        <a:srgbClr val="0067AC"/>
                      </a:solidFill>
                      <a:prstDash val="solid"/>
                      <a:round/>
                      <a:headEnd type="none" w="med" len="med"/>
                      <a:tailEnd type="none" w="med" len="med"/>
                    </a:lnB>
                  </a:tcPr>
                </a:tc>
                <a:extLst>
                  <a:ext uri="{0D108BD9-81ED-4DB2-BD59-A6C34878D82A}">
                    <a16:rowId xmlns:a16="http://schemas.microsoft.com/office/drawing/2014/main" xmlns="" val="3201431643"/>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3788106493"/>
              </p:ext>
            </p:extLst>
          </p:nvPr>
        </p:nvGraphicFramePr>
        <p:xfrm>
          <a:off x="543497" y="2504913"/>
          <a:ext cx="3889249" cy="1402080"/>
        </p:xfrm>
        <a:graphic>
          <a:graphicData uri="http://schemas.openxmlformats.org/drawingml/2006/table">
            <a:tbl>
              <a:tblPr firstRow="1" bandRow="1">
                <a:tableStyleId>{2D5ABB26-0587-4C30-8999-92F81FD0307C}</a:tableStyleId>
              </a:tblPr>
              <a:tblGrid>
                <a:gridCol w="2980945">
                  <a:extLst>
                    <a:ext uri="{9D8B030D-6E8A-4147-A177-3AD203B41FA5}">
                      <a16:colId xmlns:a16="http://schemas.microsoft.com/office/drawing/2014/main" xmlns="" val="676178913"/>
                    </a:ext>
                  </a:extLst>
                </a:gridCol>
                <a:gridCol w="908304">
                  <a:extLst>
                    <a:ext uri="{9D8B030D-6E8A-4147-A177-3AD203B41FA5}">
                      <a16:colId xmlns:a16="http://schemas.microsoft.com/office/drawing/2014/main" xmlns="" val="3332810379"/>
                    </a:ext>
                  </a:extLst>
                </a:gridCol>
              </a:tblGrid>
              <a:tr h="0">
                <a:tc>
                  <a:txBody>
                    <a:bodyPr/>
                    <a:lstStyle/>
                    <a:p>
                      <a:r>
                        <a:rPr lang="en-US" sz="1400" dirty="0" smtClean="0">
                          <a:solidFill>
                            <a:schemeClr val="bg1"/>
                          </a:solidFill>
                          <a:latin typeface="Brandon Grotesque Regular"/>
                        </a:rPr>
                        <a:t>Region</a:t>
                      </a:r>
                      <a:endParaRPr lang="en-US" sz="1400" dirty="0">
                        <a:solidFill>
                          <a:schemeClr val="bg1"/>
                        </a:solidFill>
                        <a:latin typeface="Brandon Grotesque Regular"/>
                      </a:endParaRPr>
                    </a:p>
                  </a:txBody>
                  <a:tcPr marL="45720" marR="45720" anchor="ctr">
                    <a:lnL w="12700" cap="flat" cmpd="sng" algn="ctr">
                      <a:solidFill>
                        <a:srgbClr val="0067AC"/>
                      </a:solidFill>
                      <a:prstDash val="solid"/>
                      <a:round/>
                      <a:headEnd type="none" w="med" len="med"/>
                      <a:tailEnd type="none" w="med" len="med"/>
                    </a:lnL>
                    <a:lnR w="12700" cap="flat" cmpd="sng" algn="ctr">
                      <a:solidFill>
                        <a:srgbClr val="0067AC"/>
                      </a:solidFill>
                      <a:prstDash val="solid"/>
                      <a:round/>
                      <a:headEnd type="none" w="med" len="med"/>
                      <a:tailEnd type="none" w="med" len="med"/>
                    </a:lnR>
                    <a:lnT w="12700" cap="flat" cmpd="sng" algn="ctr">
                      <a:solidFill>
                        <a:srgbClr val="0067AC"/>
                      </a:solidFill>
                      <a:prstDash val="solid"/>
                      <a:round/>
                      <a:headEnd type="none" w="med" len="med"/>
                      <a:tailEnd type="none" w="med" len="med"/>
                    </a:lnT>
                    <a:lnB w="12700" cap="flat" cmpd="sng" algn="ctr">
                      <a:solidFill>
                        <a:srgbClr val="0067AC"/>
                      </a:solidFill>
                      <a:prstDash val="solid"/>
                      <a:round/>
                      <a:headEnd type="none" w="med" len="med"/>
                      <a:tailEnd type="none" w="med" len="med"/>
                    </a:lnB>
                    <a:solidFill>
                      <a:srgbClr val="0067AC"/>
                    </a:solidFill>
                  </a:tcPr>
                </a:tc>
                <a:tc>
                  <a:txBody>
                    <a:bodyPr/>
                    <a:lstStyle/>
                    <a:p>
                      <a:pPr algn="ctr"/>
                      <a:r>
                        <a:rPr lang="en-US" sz="1100" b="1" i="0" dirty="0" smtClean="0">
                          <a:solidFill>
                            <a:schemeClr val="bg1"/>
                          </a:solidFill>
                          <a:latin typeface="Brandon Grotesque Regular"/>
                        </a:rPr>
                        <a:t>%</a:t>
                      </a:r>
                      <a:endParaRPr lang="en-US" sz="1100" b="1" dirty="0">
                        <a:solidFill>
                          <a:schemeClr val="bg1"/>
                        </a:solidFill>
                        <a:latin typeface="Brandon Grotesque Regular"/>
                      </a:endParaRPr>
                    </a:p>
                  </a:txBody>
                  <a:tcPr marL="45720" marR="45720" anchor="ctr">
                    <a:lnL w="12700" cap="flat" cmpd="sng" algn="ctr">
                      <a:solidFill>
                        <a:srgbClr val="0067AC"/>
                      </a:solidFill>
                      <a:prstDash val="solid"/>
                      <a:round/>
                      <a:headEnd type="none" w="med" len="med"/>
                      <a:tailEnd type="none" w="med" len="med"/>
                    </a:lnL>
                    <a:lnR w="12700" cap="flat" cmpd="sng" algn="ctr">
                      <a:solidFill>
                        <a:srgbClr val="0067AC"/>
                      </a:solidFill>
                      <a:prstDash val="solid"/>
                      <a:round/>
                      <a:headEnd type="none" w="med" len="med"/>
                      <a:tailEnd type="none" w="med" len="med"/>
                    </a:lnR>
                    <a:lnT w="12700" cap="flat" cmpd="sng" algn="ctr">
                      <a:solidFill>
                        <a:srgbClr val="0067AC"/>
                      </a:solidFill>
                      <a:prstDash val="solid"/>
                      <a:round/>
                      <a:headEnd type="none" w="med" len="med"/>
                      <a:tailEnd type="none" w="med" len="med"/>
                    </a:lnT>
                    <a:lnB w="12700" cap="flat" cmpd="sng" algn="ctr">
                      <a:solidFill>
                        <a:srgbClr val="0067AC"/>
                      </a:solidFill>
                      <a:prstDash val="solid"/>
                      <a:round/>
                      <a:headEnd type="none" w="med" len="med"/>
                      <a:tailEnd type="none" w="med" len="med"/>
                    </a:lnB>
                    <a:solidFill>
                      <a:srgbClr val="0067AC"/>
                    </a:solidFill>
                  </a:tcPr>
                </a:tc>
                <a:extLst>
                  <a:ext uri="{0D108BD9-81ED-4DB2-BD59-A6C34878D82A}">
                    <a16:rowId xmlns:a16="http://schemas.microsoft.com/office/drawing/2014/main" xmlns="" val="2095804284"/>
                  </a:ext>
                </a:extLst>
              </a:tr>
              <a:tr h="0">
                <a:tc>
                  <a:txBody>
                    <a:bodyPr/>
                    <a:lstStyle/>
                    <a:p>
                      <a:pPr marL="0" marR="0">
                        <a:spcBef>
                          <a:spcPts val="0"/>
                        </a:spcBef>
                        <a:spcAft>
                          <a:spcPts val="0"/>
                        </a:spcAft>
                      </a:pPr>
                      <a:r>
                        <a:rPr lang="en-US" sz="1200" dirty="0" smtClean="0">
                          <a:effectLst/>
                          <a:latin typeface="Brandon Grotesque Regular"/>
                          <a:ea typeface="Times New Roman" panose="02020603050405020304" pitchFamily="18" charset="0"/>
                          <a:cs typeface="Times New Roman" panose="02020603050405020304" pitchFamily="18" charset="0"/>
                        </a:rPr>
                        <a:t>Northeast</a:t>
                      </a:r>
                      <a:endParaRPr lang="en-US" sz="1600" dirty="0">
                        <a:effectLst/>
                        <a:latin typeface="Brandon Grotesque Regular"/>
                        <a:ea typeface="Calibri" panose="020F0502020204030204" pitchFamily="34" charset="0"/>
                        <a:cs typeface="Times New Roman" panose="02020603050405020304" pitchFamily="18" charset="0"/>
                      </a:endParaRPr>
                    </a:p>
                  </a:txBody>
                  <a:tcPr marL="45720" marR="45720">
                    <a:lnL w="12700" cap="flat" cmpd="sng" algn="ctr">
                      <a:solidFill>
                        <a:srgbClr val="0067AC"/>
                      </a:solidFill>
                      <a:prstDash val="solid"/>
                      <a:round/>
                      <a:headEnd type="none" w="med" len="med"/>
                      <a:tailEnd type="none" w="med" len="med"/>
                    </a:lnL>
                    <a:lnR w="12700" cap="flat" cmpd="sng" algn="ctr">
                      <a:solidFill>
                        <a:srgbClr val="0067AC"/>
                      </a:solidFill>
                      <a:prstDash val="solid"/>
                      <a:round/>
                      <a:headEnd type="none" w="med" len="med"/>
                      <a:tailEnd type="none" w="med" len="med"/>
                    </a:lnR>
                    <a:lnT w="12700" cap="flat" cmpd="sng" algn="ctr">
                      <a:solidFill>
                        <a:srgbClr val="0067AC"/>
                      </a:solidFill>
                      <a:prstDash val="solid"/>
                      <a:round/>
                      <a:headEnd type="none" w="med" len="med"/>
                      <a:tailEnd type="none" w="med" len="med"/>
                    </a:lnT>
                    <a:lnB w="12700" cap="flat" cmpd="sng" algn="ctr">
                      <a:solidFill>
                        <a:srgbClr val="0067AC"/>
                      </a:solidFill>
                      <a:prstDash val="solid"/>
                      <a:round/>
                      <a:headEnd type="none" w="med" len="med"/>
                      <a:tailEnd type="none" w="med" len="med"/>
                    </a:lnB>
                  </a:tcPr>
                </a:tc>
                <a:tc>
                  <a:txBody>
                    <a:bodyPr/>
                    <a:lstStyle/>
                    <a:p>
                      <a:pPr marL="0" marR="0" algn="ctr" defTabSz="457200" rtl="0" eaLnBrk="1" latinLnBrk="0" hangingPunct="1">
                        <a:spcBef>
                          <a:spcPts val="0"/>
                        </a:spcBef>
                        <a:spcAft>
                          <a:spcPts val="0"/>
                        </a:spcAft>
                      </a:pPr>
                      <a:r>
                        <a:rPr lang="en-US" sz="1200" kern="1200" dirty="0" smtClean="0">
                          <a:solidFill>
                            <a:schemeClr val="tx1"/>
                          </a:solidFill>
                          <a:latin typeface="Brandon Grotesque Regular"/>
                          <a:ea typeface="+mn-ea"/>
                          <a:cs typeface="+mn-cs"/>
                        </a:rPr>
                        <a:t>18</a:t>
                      </a:r>
                      <a:endParaRPr lang="en-US" sz="1200" kern="1200" dirty="0">
                        <a:solidFill>
                          <a:schemeClr val="tx1"/>
                        </a:solidFill>
                        <a:latin typeface="Brandon Grotesque Regular"/>
                        <a:ea typeface="+mn-ea"/>
                        <a:cs typeface="+mn-cs"/>
                      </a:endParaRPr>
                    </a:p>
                  </a:txBody>
                  <a:tcPr marL="45720" marR="45720" anchor="ctr">
                    <a:lnL w="12700" cap="flat" cmpd="sng" algn="ctr">
                      <a:solidFill>
                        <a:srgbClr val="0067AC"/>
                      </a:solidFill>
                      <a:prstDash val="solid"/>
                      <a:round/>
                      <a:headEnd type="none" w="med" len="med"/>
                      <a:tailEnd type="none" w="med" len="med"/>
                    </a:lnL>
                    <a:lnR w="12700" cap="flat" cmpd="sng" algn="ctr">
                      <a:solidFill>
                        <a:srgbClr val="0067AC"/>
                      </a:solidFill>
                      <a:prstDash val="solid"/>
                      <a:round/>
                      <a:headEnd type="none" w="med" len="med"/>
                      <a:tailEnd type="none" w="med" len="med"/>
                    </a:lnR>
                    <a:lnT w="12700" cap="flat" cmpd="sng" algn="ctr">
                      <a:solidFill>
                        <a:srgbClr val="0067AC"/>
                      </a:solidFill>
                      <a:prstDash val="solid"/>
                      <a:round/>
                      <a:headEnd type="none" w="med" len="med"/>
                      <a:tailEnd type="none" w="med" len="med"/>
                    </a:lnT>
                    <a:lnB w="12700" cap="flat" cmpd="sng" algn="ctr">
                      <a:solidFill>
                        <a:srgbClr val="0067AC"/>
                      </a:solidFill>
                      <a:prstDash val="solid"/>
                      <a:round/>
                      <a:headEnd type="none" w="med" len="med"/>
                      <a:tailEnd type="none" w="med" len="med"/>
                    </a:lnB>
                  </a:tcPr>
                </a:tc>
                <a:extLst>
                  <a:ext uri="{0D108BD9-81ED-4DB2-BD59-A6C34878D82A}">
                    <a16:rowId xmlns:a16="http://schemas.microsoft.com/office/drawing/2014/main" xmlns="" val="133366232"/>
                  </a:ext>
                </a:extLst>
              </a:tr>
              <a:tr h="0">
                <a:tc>
                  <a:txBody>
                    <a:bodyPr/>
                    <a:lstStyle/>
                    <a:p>
                      <a:pPr marL="0" marR="0">
                        <a:spcBef>
                          <a:spcPts val="0"/>
                        </a:spcBef>
                        <a:spcAft>
                          <a:spcPts val="0"/>
                        </a:spcAft>
                      </a:pPr>
                      <a:r>
                        <a:rPr lang="en-US" sz="1200" dirty="0" smtClean="0">
                          <a:effectLst/>
                          <a:latin typeface="Brandon Grotesque Regular"/>
                          <a:ea typeface="Times New Roman" panose="02020603050405020304" pitchFamily="18" charset="0"/>
                          <a:cs typeface="Times New Roman" panose="02020603050405020304" pitchFamily="18" charset="0"/>
                        </a:rPr>
                        <a:t>Midwest</a:t>
                      </a:r>
                      <a:endParaRPr lang="en-US" sz="1600" dirty="0">
                        <a:effectLst/>
                        <a:latin typeface="Brandon Grotesque Regular"/>
                        <a:ea typeface="Calibri" panose="020F0502020204030204" pitchFamily="34" charset="0"/>
                        <a:cs typeface="Times New Roman" panose="02020603050405020304" pitchFamily="18" charset="0"/>
                      </a:endParaRPr>
                    </a:p>
                  </a:txBody>
                  <a:tcPr marL="45720" marR="45720">
                    <a:lnL w="12700" cap="flat" cmpd="sng" algn="ctr">
                      <a:solidFill>
                        <a:srgbClr val="0067AC"/>
                      </a:solidFill>
                      <a:prstDash val="solid"/>
                      <a:round/>
                      <a:headEnd type="none" w="med" len="med"/>
                      <a:tailEnd type="none" w="med" len="med"/>
                    </a:lnL>
                    <a:lnR w="12700" cap="flat" cmpd="sng" algn="ctr">
                      <a:solidFill>
                        <a:srgbClr val="0067AC"/>
                      </a:solidFill>
                      <a:prstDash val="solid"/>
                      <a:round/>
                      <a:headEnd type="none" w="med" len="med"/>
                      <a:tailEnd type="none" w="med" len="med"/>
                    </a:lnR>
                    <a:lnT w="12700" cap="flat" cmpd="sng" algn="ctr">
                      <a:solidFill>
                        <a:srgbClr val="0067AC"/>
                      </a:solidFill>
                      <a:prstDash val="solid"/>
                      <a:round/>
                      <a:headEnd type="none" w="med" len="med"/>
                      <a:tailEnd type="none" w="med" len="med"/>
                    </a:lnT>
                    <a:lnB w="12700" cap="flat" cmpd="sng" algn="ctr">
                      <a:solidFill>
                        <a:srgbClr val="0067AC"/>
                      </a:solidFill>
                      <a:prstDash val="solid"/>
                      <a:round/>
                      <a:headEnd type="none" w="med" len="med"/>
                      <a:tailEnd type="none" w="med" len="med"/>
                    </a:lnB>
                  </a:tcPr>
                </a:tc>
                <a:tc>
                  <a:txBody>
                    <a:bodyPr/>
                    <a:lstStyle/>
                    <a:p>
                      <a:pPr marL="0" marR="0" algn="ctr" defTabSz="457200" rtl="0" eaLnBrk="1" latinLnBrk="0" hangingPunct="1">
                        <a:spcBef>
                          <a:spcPts val="0"/>
                        </a:spcBef>
                        <a:spcAft>
                          <a:spcPts val="0"/>
                        </a:spcAft>
                      </a:pPr>
                      <a:r>
                        <a:rPr lang="en-US" sz="1200" kern="1200" dirty="0" smtClean="0">
                          <a:solidFill>
                            <a:schemeClr val="tx1"/>
                          </a:solidFill>
                          <a:latin typeface="Brandon Grotesque Regular"/>
                          <a:ea typeface="+mn-ea"/>
                          <a:cs typeface="+mn-cs"/>
                        </a:rPr>
                        <a:t>22</a:t>
                      </a:r>
                      <a:endParaRPr lang="en-US" sz="1200" kern="1200" dirty="0">
                        <a:solidFill>
                          <a:schemeClr val="tx1"/>
                        </a:solidFill>
                        <a:latin typeface="Brandon Grotesque Regular"/>
                        <a:ea typeface="+mn-ea"/>
                        <a:cs typeface="+mn-cs"/>
                      </a:endParaRPr>
                    </a:p>
                  </a:txBody>
                  <a:tcPr marL="45720" marR="45720" anchor="ctr">
                    <a:lnL w="12700" cap="flat" cmpd="sng" algn="ctr">
                      <a:solidFill>
                        <a:srgbClr val="0067AC"/>
                      </a:solidFill>
                      <a:prstDash val="solid"/>
                      <a:round/>
                      <a:headEnd type="none" w="med" len="med"/>
                      <a:tailEnd type="none" w="med" len="med"/>
                    </a:lnL>
                    <a:lnR w="12700" cap="flat" cmpd="sng" algn="ctr">
                      <a:solidFill>
                        <a:srgbClr val="0067AC"/>
                      </a:solidFill>
                      <a:prstDash val="solid"/>
                      <a:round/>
                      <a:headEnd type="none" w="med" len="med"/>
                      <a:tailEnd type="none" w="med" len="med"/>
                    </a:lnR>
                    <a:lnT w="12700" cap="flat" cmpd="sng" algn="ctr">
                      <a:solidFill>
                        <a:srgbClr val="0067AC"/>
                      </a:solidFill>
                      <a:prstDash val="solid"/>
                      <a:round/>
                      <a:headEnd type="none" w="med" len="med"/>
                      <a:tailEnd type="none" w="med" len="med"/>
                    </a:lnT>
                    <a:lnB w="12700" cap="flat" cmpd="sng" algn="ctr">
                      <a:solidFill>
                        <a:srgbClr val="0067AC"/>
                      </a:solidFill>
                      <a:prstDash val="solid"/>
                      <a:round/>
                      <a:headEnd type="none" w="med" len="med"/>
                      <a:tailEnd type="none" w="med" len="med"/>
                    </a:lnB>
                  </a:tcPr>
                </a:tc>
                <a:extLst>
                  <a:ext uri="{0D108BD9-81ED-4DB2-BD59-A6C34878D82A}">
                    <a16:rowId xmlns:a16="http://schemas.microsoft.com/office/drawing/2014/main" xmlns="" val="3201431643"/>
                  </a:ext>
                </a:extLst>
              </a:tr>
              <a:tr h="0">
                <a:tc>
                  <a:txBody>
                    <a:bodyPr/>
                    <a:lstStyle/>
                    <a:p>
                      <a:pPr marL="0" marR="0">
                        <a:spcBef>
                          <a:spcPts val="0"/>
                        </a:spcBef>
                        <a:spcAft>
                          <a:spcPts val="0"/>
                        </a:spcAft>
                      </a:pPr>
                      <a:r>
                        <a:rPr lang="en-US" sz="1200" dirty="0" smtClean="0">
                          <a:effectLst/>
                          <a:latin typeface="Brandon Grotesque Regular"/>
                          <a:ea typeface="Calibri" panose="020F0502020204030204" pitchFamily="34" charset="0"/>
                          <a:cs typeface="Times New Roman" panose="02020603050405020304" pitchFamily="18" charset="0"/>
                        </a:rPr>
                        <a:t>South</a:t>
                      </a:r>
                      <a:endParaRPr lang="en-US" sz="1200" dirty="0">
                        <a:effectLst/>
                        <a:latin typeface="Brandon Grotesque Regular"/>
                        <a:ea typeface="Calibri" panose="020F0502020204030204" pitchFamily="34" charset="0"/>
                        <a:cs typeface="Times New Roman" panose="02020603050405020304" pitchFamily="18" charset="0"/>
                      </a:endParaRPr>
                    </a:p>
                  </a:txBody>
                  <a:tcPr marL="45720" marR="45720">
                    <a:lnL w="12700" cap="flat" cmpd="sng" algn="ctr">
                      <a:solidFill>
                        <a:srgbClr val="0067AC"/>
                      </a:solidFill>
                      <a:prstDash val="solid"/>
                      <a:round/>
                      <a:headEnd type="none" w="med" len="med"/>
                      <a:tailEnd type="none" w="med" len="med"/>
                    </a:lnL>
                    <a:lnR w="12700" cap="flat" cmpd="sng" algn="ctr">
                      <a:solidFill>
                        <a:srgbClr val="0067AC"/>
                      </a:solidFill>
                      <a:prstDash val="solid"/>
                      <a:round/>
                      <a:headEnd type="none" w="med" len="med"/>
                      <a:tailEnd type="none" w="med" len="med"/>
                    </a:lnR>
                    <a:lnT w="12700" cap="flat" cmpd="sng" algn="ctr">
                      <a:solidFill>
                        <a:srgbClr val="0067AC"/>
                      </a:solidFill>
                      <a:prstDash val="solid"/>
                      <a:round/>
                      <a:headEnd type="none" w="med" len="med"/>
                      <a:tailEnd type="none" w="med" len="med"/>
                    </a:lnT>
                    <a:lnB w="12700" cap="flat" cmpd="sng" algn="ctr">
                      <a:solidFill>
                        <a:srgbClr val="0067AC"/>
                      </a:solidFill>
                      <a:prstDash val="solid"/>
                      <a:round/>
                      <a:headEnd type="none" w="med" len="med"/>
                      <a:tailEnd type="none" w="med" len="med"/>
                    </a:lnB>
                  </a:tcPr>
                </a:tc>
                <a:tc>
                  <a:txBody>
                    <a:bodyPr/>
                    <a:lstStyle/>
                    <a:p>
                      <a:pPr marL="0" marR="0" algn="ctr" defTabSz="457200" rtl="0" eaLnBrk="1" latinLnBrk="0" hangingPunct="1">
                        <a:spcBef>
                          <a:spcPts val="0"/>
                        </a:spcBef>
                        <a:spcAft>
                          <a:spcPts val="0"/>
                        </a:spcAft>
                      </a:pPr>
                      <a:r>
                        <a:rPr lang="en-US" sz="1200" kern="1200" dirty="0" smtClean="0">
                          <a:solidFill>
                            <a:schemeClr val="tx1"/>
                          </a:solidFill>
                          <a:latin typeface="Brandon Grotesque Regular"/>
                          <a:ea typeface="+mn-ea"/>
                          <a:cs typeface="+mn-cs"/>
                        </a:rPr>
                        <a:t>37</a:t>
                      </a:r>
                      <a:endParaRPr lang="en-US" sz="1200" kern="1200" dirty="0">
                        <a:solidFill>
                          <a:schemeClr val="tx1"/>
                        </a:solidFill>
                        <a:latin typeface="Brandon Grotesque Regular"/>
                        <a:ea typeface="+mn-ea"/>
                        <a:cs typeface="+mn-cs"/>
                      </a:endParaRPr>
                    </a:p>
                  </a:txBody>
                  <a:tcPr marL="45720" marR="45720" anchor="ctr">
                    <a:lnL w="12700" cap="flat" cmpd="sng" algn="ctr">
                      <a:solidFill>
                        <a:srgbClr val="0067AC"/>
                      </a:solidFill>
                      <a:prstDash val="solid"/>
                      <a:round/>
                      <a:headEnd type="none" w="med" len="med"/>
                      <a:tailEnd type="none" w="med" len="med"/>
                    </a:lnL>
                    <a:lnR w="12700" cap="flat" cmpd="sng" algn="ctr">
                      <a:solidFill>
                        <a:srgbClr val="0067AC"/>
                      </a:solidFill>
                      <a:prstDash val="solid"/>
                      <a:round/>
                      <a:headEnd type="none" w="med" len="med"/>
                      <a:tailEnd type="none" w="med" len="med"/>
                    </a:lnR>
                    <a:lnT w="12700" cap="flat" cmpd="sng" algn="ctr">
                      <a:solidFill>
                        <a:srgbClr val="0067AC"/>
                      </a:solidFill>
                      <a:prstDash val="solid"/>
                      <a:round/>
                      <a:headEnd type="none" w="med" len="med"/>
                      <a:tailEnd type="none" w="med" len="med"/>
                    </a:lnT>
                    <a:lnB w="12700" cap="flat" cmpd="sng" algn="ctr">
                      <a:solidFill>
                        <a:srgbClr val="0067AC"/>
                      </a:solidFill>
                      <a:prstDash val="solid"/>
                      <a:round/>
                      <a:headEnd type="none" w="med" len="med"/>
                      <a:tailEnd type="none" w="med" len="med"/>
                    </a:lnB>
                  </a:tcPr>
                </a:tc>
                <a:extLst>
                  <a:ext uri="{0D108BD9-81ED-4DB2-BD59-A6C34878D82A}">
                    <a16:rowId xmlns:a16="http://schemas.microsoft.com/office/drawing/2014/main" xmlns="" val="3013681976"/>
                  </a:ext>
                </a:extLst>
              </a:tr>
              <a:tr h="0">
                <a:tc>
                  <a:txBody>
                    <a:bodyPr/>
                    <a:lstStyle/>
                    <a:p>
                      <a:pPr marL="0" marR="0">
                        <a:spcBef>
                          <a:spcPts val="0"/>
                        </a:spcBef>
                        <a:spcAft>
                          <a:spcPts val="0"/>
                        </a:spcAft>
                      </a:pPr>
                      <a:r>
                        <a:rPr lang="en-US" sz="1200" dirty="0" smtClean="0">
                          <a:effectLst/>
                          <a:latin typeface="Brandon Grotesque Regular"/>
                          <a:ea typeface="Calibri" panose="020F0502020204030204" pitchFamily="34" charset="0"/>
                          <a:cs typeface="Times New Roman" panose="02020603050405020304" pitchFamily="18" charset="0"/>
                        </a:rPr>
                        <a:t>West</a:t>
                      </a:r>
                      <a:endParaRPr lang="en-US" sz="1200" dirty="0">
                        <a:effectLst/>
                        <a:latin typeface="Brandon Grotesque Regular"/>
                        <a:ea typeface="Calibri" panose="020F0502020204030204" pitchFamily="34" charset="0"/>
                        <a:cs typeface="Times New Roman" panose="02020603050405020304" pitchFamily="18" charset="0"/>
                      </a:endParaRPr>
                    </a:p>
                  </a:txBody>
                  <a:tcPr marL="45720" marR="45720">
                    <a:lnL w="12700" cap="flat" cmpd="sng" algn="ctr">
                      <a:solidFill>
                        <a:srgbClr val="0067AC"/>
                      </a:solidFill>
                      <a:prstDash val="solid"/>
                      <a:round/>
                      <a:headEnd type="none" w="med" len="med"/>
                      <a:tailEnd type="none" w="med" len="med"/>
                    </a:lnL>
                    <a:lnR w="12700" cap="flat" cmpd="sng" algn="ctr">
                      <a:solidFill>
                        <a:srgbClr val="0067AC"/>
                      </a:solidFill>
                      <a:prstDash val="solid"/>
                      <a:round/>
                      <a:headEnd type="none" w="med" len="med"/>
                      <a:tailEnd type="none" w="med" len="med"/>
                    </a:lnR>
                    <a:lnT w="12700" cap="flat" cmpd="sng" algn="ctr">
                      <a:solidFill>
                        <a:srgbClr val="0067AC"/>
                      </a:solidFill>
                      <a:prstDash val="solid"/>
                      <a:round/>
                      <a:headEnd type="none" w="med" len="med"/>
                      <a:tailEnd type="none" w="med" len="med"/>
                    </a:lnT>
                    <a:lnB w="12700" cap="flat" cmpd="sng" algn="ctr">
                      <a:solidFill>
                        <a:srgbClr val="0067AC"/>
                      </a:solidFill>
                      <a:prstDash val="solid"/>
                      <a:round/>
                      <a:headEnd type="none" w="med" len="med"/>
                      <a:tailEnd type="none" w="med" len="med"/>
                    </a:lnB>
                  </a:tcPr>
                </a:tc>
                <a:tc>
                  <a:txBody>
                    <a:bodyPr/>
                    <a:lstStyle/>
                    <a:p>
                      <a:pPr marL="0" marR="0" algn="ctr" defTabSz="457200" rtl="0" eaLnBrk="1" latinLnBrk="0" hangingPunct="1">
                        <a:spcBef>
                          <a:spcPts val="0"/>
                        </a:spcBef>
                        <a:spcAft>
                          <a:spcPts val="0"/>
                        </a:spcAft>
                      </a:pPr>
                      <a:r>
                        <a:rPr lang="en-US" sz="1200" kern="1200" dirty="0" smtClean="0">
                          <a:solidFill>
                            <a:schemeClr val="tx1"/>
                          </a:solidFill>
                          <a:latin typeface="Brandon Grotesque Regular"/>
                          <a:ea typeface="+mn-ea"/>
                          <a:cs typeface="+mn-cs"/>
                        </a:rPr>
                        <a:t>23</a:t>
                      </a:r>
                      <a:endParaRPr lang="en-US" sz="1200" kern="1200" dirty="0">
                        <a:solidFill>
                          <a:schemeClr val="tx1"/>
                        </a:solidFill>
                        <a:latin typeface="Brandon Grotesque Regular"/>
                        <a:ea typeface="+mn-ea"/>
                        <a:cs typeface="+mn-cs"/>
                      </a:endParaRPr>
                    </a:p>
                  </a:txBody>
                  <a:tcPr marL="45720" marR="45720" anchor="ctr">
                    <a:lnL w="12700" cap="flat" cmpd="sng" algn="ctr">
                      <a:solidFill>
                        <a:srgbClr val="0067AC"/>
                      </a:solidFill>
                      <a:prstDash val="solid"/>
                      <a:round/>
                      <a:headEnd type="none" w="med" len="med"/>
                      <a:tailEnd type="none" w="med" len="med"/>
                    </a:lnL>
                    <a:lnR w="12700" cap="flat" cmpd="sng" algn="ctr">
                      <a:solidFill>
                        <a:srgbClr val="0067AC"/>
                      </a:solidFill>
                      <a:prstDash val="solid"/>
                      <a:round/>
                      <a:headEnd type="none" w="med" len="med"/>
                      <a:tailEnd type="none" w="med" len="med"/>
                    </a:lnR>
                    <a:lnT w="12700" cap="flat" cmpd="sng" algn="ctr">
                      <a:solidFill>
                        <a:srgbClr val="0067AC"/>
                      </a:solidFill>
                      <a:prstDash val="solid"/>
                      <a:round/>
                      <a:headEnd type="none" w="med" len="med"/>
                      <a:tailEnd type="none" w="med" len="med"/>
                    </a:lnT>
                    <a:lnB w="12700" cap="flat" cmpd="sng" algn="ctr">
                      <a:solidFill>
                        <a:srgbClr val="0067AC"/>
                      </a:solidFill>
                      <a:prstDash val="solid"/>
                      <a:round/>
                      <a:headEnd type="none" w="med" len="med"/>
                      <a:tailEnd type="none" w="med" len="med"/>
                    </a:lnB>
                  </a:tcPr>
                </a:tc>
                <a:extLst>
                  <a:ext uri="{0D108BD9-81ED-4DB2-BD59-A6C34878D82A}">
                    <a16:rowId xmlns:a16="http://schemas.microsoft.com/office/drawing/2014/main" xmlns="" val="1381694561"/>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1589515297"/>
              </p:ext>
            </p:extLst>
          </p:nvPr>
        </p:nvGraphicFramePr>
        <p:xfrm>
          <a:off x="543497" y="3962871"/>
          <a:ext cx="3889249" cy="1676400"/>
        </p:xfrm>
        <a:graphic>
          <a:graphicData uri="http://schemas.openxmlformats.org/drawingml/2006/table">
            <a:tbl>
              <a:tblPr firstRow="1" bandRow="1">
                <a:tableStyleId>{2D5ABB26-0587-4C30-8999-92F81FD0307C}</a:tableStyleId>
              </a:tblPr>
              <a:tblGrid>
                <a:gridCol w="2980945">
                  <a:extLst>
                    <a:ext uri="{9D8B030D-6E8A-4147-A177-3AD203B41FA5}">
                      <a16:colId xmlns:a16="http://schemas.microsoft.com/office/drawing/2014/main" xmlns="" val="676178913"/>
                    </a:ext>
                  </a:extLst>
                </a:gridCol>
                <a:gridCol w="908304">
                  <a:extLst>
                    <a:ext uri="{9D8B030D-6E8A-4147-A177-3AD203B41FA5}">
                      <a16:colId xmlns:a16="http://schemas.microsoft.com/office/drawing/2014/main" xmlns="" val="3332810379"/>
                    </a:ext>
                  </a:extLst>
                </a:gridCol>
              </a:tblGrid>
              <a:tr h="0">
                <a:tc>
                  <a:txBody>
                    <a:bodyPr/>
                    <a:lstStyle/>
                    <a:p>
                      <a:r>
                        <a:rPr lang="en-US" sz="1400" dirty="0" smtClean="0">
                          <a:solidFill>
                            <a:schemeClr val="bg1"/>
                          </a:solidFill>
                          <a:latin typeface="Brandon Grotesque Regular"/>
                        </a:rPr>
                        <a:t>Generation</a:t>
                      </a:r>
                      <a:endParaRPr lang="en-US" sz="1400" dirty="0">
                        <a:solidFill>
                          <a:schemeClr val="bg1"/>
                        </a:solidFill>
                        <a:latin typeface="Brandon Grotesque Regular"/>
                      </a:endParaRPr>
                    </a:p>
                  </a:txBody>
                  <a:tcPr marL="45720" marR="45720" anchor="ctr">
                    <a:lnL w="12700" cap="flat" cmpd="sng" algn="ctr">
                      <a:solidFill>
                        <a:srgbClr val="0067AC"/>
                      </a:solidFill>
                      <a:prstDash val="solid"/>
                      <a:round/>
                      <a:headEnd type="none" w="med" len="med"/>
                      <a:tailEnd type="none" w="med" len="med"/>
                    </a:lnL>
                    <a:lnR w="12700" cap="flat" cmpd="sng" algn="ctr">
                      <a:solidFill>
                        <a:srgbClr val="0067AC"/>
                      </a:solidFill>
                      <a:prstDash val="solid"/>
                      <a:round/>
                      <a:headEnd type="none" w="med" len="med"/>
                      <a:tailEnd type="none" w="med" len="med"/>
                    </a:lnR>
                    <a:lnT w="12700" cap="flat" cmpd="sng" algn="ctr">
                      <a:solidFill>
                        <a:srgbClr val="0067AC"/>
                      </a:solidFill>
                      <a:prstDash val="solid"/>
                      <a:round/>
                      <a:headEnd type="none" w="med" len="med"/>
                      <a:tailEnd type="none" w="med" len="med"/>
                    </a:lnT>
                    <a:lnB w="12700" cap="flat" cmpd="sng" algn="ctr">
                      <a:solidFill>
                        <a:srgbClr val="0067AC"/>
                      </a:solidFill>
                      <a:prstDash val="solid"/>
                      <a:round/>
                      <a:headEnd type="none" w="med" len="med"/>
                      <a:tailEnd type="none" w="med" len="med"/>
                    </a:lnB>
                    <a:solidFill>
                      <a:srgbClr val="0067AC"/>
                    </a:solidFill>
                  </a:tcPr>
                </a:tc>
                <a:tc>
                  <a:txBody>
                    <a:bodyPr/>
                    <a:lstStyle/>
                    <a:p>
                      <a:pPr algn="ctr"/>
                      <a:r>
                        <a:rPr lang="en-US" sz="1100" b="1" i="0" dirty="0" smtClean="0">
                          <a:solidFill>
                            <a:schemeClr val="bg1"/>
                          </a:solidFill>
                          <a:latin typeface="Brandon Grotesque Regular"/>
                        </a:rPr>
                        <a:t>%</a:t>
                      </a:r>
                      <a:endParaRPr lang="en-US" sz="1100" b="1" dirty="0">
                        <a:solidFill>
                          <a:schemeClr val="bg1"/>
                        </a:solidFill>
                        <a:latin typeface="Brandon Grotesque Regular"/>
                      </a:endParaRPr>
                    </a:p>
                  </a:txBody>
                  <a:tcPr marL="45720" marR="45720" anchor="ctr">
                    <a:lnL w="12700" cap="flat" cmpd="sng" algn="ctr">
                      <a:solidFill>
                        <a:srgbClr val="0067AC"/>
                      </a:solidFill>
                      <a:prstDash val="solid"/>
                      <a:round/>
                      <a:headEnd type="none" w="med" len="med"/>
                      <a:tailEnd type="none" w="med" len="med"/>
                    </a:lnL>
                    <a:lnR w="12700" cap="flat" cmpd="sng" algn="ctr">
                      <a:solidFill>
                        <a:srgbClr val="0067AC"/>
                      </a:solidFill>
                      <a:prstDash val="solid"/>
                      <a:round/>
                      <a:headEnd type="none" w="med" len="med"/>
                      <a:tailEnd type="none" w="med" len="med"/>
                    </a:lnR>
                    <a:lnT w="12700" cap="flat" cmpd="sng" algn="ctr">
                      <a:solidFill>
                        <a:srgbClr val="0067AC"/>
                      </a:solidFill>
                      <a:prstDash val="solid"/>
                      <a:round/>
                      <a:headEnd type="none" w="med" len="med"/>
                      <a:tailEnd type="none" w="med" len="med"/>
                    </a:lnT>
                    <a:lnB w="12700" cap="flat" cmpd="sng" algn="ctr">
                      <a:solidFill>
                        <a:srgbClr val="0067AC"/>
                      </a:solidFill>
                      <a:prstDash val="solid"/>
                      <a:round/>
                      <a:headEnd type="none" w="med" len="med"/>
                      <a:tailEnd type="none" w="med" len="med"/>
                    </a:lnB>
                    <a:solidFill>
                      <a:srgbClr val="0067AC"/>
                    </a:solidFill>
                  </a:tcPr>
                </a:tc>
                <a:extLst>
                  <a:ext uri="{0D108BD9-81ED-4DB2-BD59-A6C34878D82A}">
                    <a16:rowId xmlns:a16="http://schemas.microsoft.com/office/drawing/2014/main" xmlns="" val="2095804284"/>
                  </a:ext>
                </a:extLst>
              </a:tr>
              <a:tr h="0">
                <a:tc>
                  <a:txBody>
                    <a:bodyPr/>
                    <a:lstStyle/>
                    <a:p>
                      <a:pPr marL="0" marR="0">
                        <a:spcBef>
                          <a:spcPts val="0"/>
                        </a:spcBef>
                        <a:spcAft>
                          <a:spcPts val="0"/>
                        </a:spcAft>
                      </a:pPr>
                      <a:r>
                        <a:rPr lang="en-US" sz="1200" dirty="0" smtClean="0">
                          <a:effectLst/>
                          <a:latin typeface="Brandon Grotesque Regular"/>
                          <a:ea typeface="Calibri" panose="020F0502020204030204" pitchFamily="34" charset="0"/>
                          <a:cs typeface="Times New Roman" panose="02020603050405020304" pitchFamily="18" charset="0"/>
                        </a:rPr>
                        <a:t>Gen Z</a:t>
                      </a:r>
                      <a:endParaRPr lang="en-US" sz="1200" dirty="0">
                        <a:effectLst/>
                        <a:latin typeface="Brandon Grotesque Regular"/>
                        <a:ea typeface="Calibri" panose="020F0502020204030204" pitchFamily="34" charset="0"/>
                        <a:cs typeface="Times New Roman" panose="02020603050405020304" pitchFamily="18" charset="0"/>
                      </a:endParaRPr>
                    </a:p>
                  </a:txBody>
                  <a:tcPr marL="45720" marR="45720">
                    <a:lnL w="12700" cap="flat" cmpd="sng" algn="ctr">
                      <a:solidFill>
                        <a:srgbClr val="0067AC"/>
                      </a:solidFill>
                      <a:prstDash val="solid"/>
                      <a:round/>
                      <a:headEnd type="none" w="med" len="med"/>
                      <a:tailEnd type="none" w="med" len="med"/>
                    </a:lnL>
                    <a:lnR w="12700" cap="flat" cmpd="sng" algn="ctr">
                      <a:solidFill>
                        <a:srgbClr val="0067AC"/>
                      </a:solidFill>
                      <a:prstDash val="solid"/>
                      <a:round/>
                      <a:headEnd type="none" w="med" len="med"/>
                      <a:tailEnd type="none" w="med" len="med"/>
                    </a:lnR>
                    <a:lnT w="12700" cap="flat" cmpd="sng" algn="ctr">
                      <a:solidFill>
                        <a:srgbClr val="0067AC"/>
                      </a:solidFill>
                      <a:prstDash val="solid"/>
                      <a:round/>
                      <a:headEnd type="none" w="med" len="med"/>
                      <a:tailEnd type="none" w="med" len="med"/>
                    </a:lnT>
                    <a:lnB w="12700" cap="flat" cmpd="sng" algn="ctr">
                      <a:solidFill>
                        <a:srgbClr val="0067AC"/>
                      </a:solidFill>
                      <a:prstDash val="solid"/>
                      <a:round/>
                      <a:headEnd type="none" w="med" len="med"/>
                      <a:tailEnd type="none" w="med" len="med"/>
                    </a:lnB>
                  </a:tcPr>
                </a:tc>
                <a:tc>
                  <a:txBody>
                    <a:bodyPr/>
                    <a:lstStyle/>
                    <a:p>
                      <a:pPr marL="0" marR="0" algn="ctr" defTabSz="457200" rtl="0" eaLnBrk="1" latinLnBrk="0" hangingPunct="1">
                        <a:spcBef>
                          <a:spcPts val="0"/>
                        </a:spcBef>
                        <a:spcAft>
                          <a:spcPts val="0"/>
                        </a:spcAft>
                      </a:pPr>
                      <a:r>
                        <a:rPr lang="en-US" sz="1200" kern="1200" dirty="0" smtClean="0">
                          <a:solidFill>
                            <a:schemeClr val="tx1"/>
                          </a:solidFill>
                          <a:latin typeface="Brandon Grotesque Regular"/>
                          <a:ea typeface="+mn-ea"/>
                          <a:cs typeface="+mn-cs"/>
                        </a:rPr>
                        <a:t>8</a:t>
                      </a:r>
                      <a:endParaRPr lang="en-US" sz="1200" kern="1200" dirty="0">
                        <a:solidFill>
                          <a:schemeClr val="tx1"/>
                        </a:solidFill>
                        <a:latin typeface="Brandon Grotesque Regular"/>
                        <a:ea typeface="+mn-ea"/>
                        <a:cs typeface="+mn-cs"/>
                      </a:endParaRPr>
                    </a:p>
                  </a:txBody>
                  <a:tcPr marL="45720" marR="45720" anchor="ctr">
                    <a:lnL w="12700" cap="flat" cmpd="sng" algn="ctr">
                      <a:solidFill>
                        <a:srgbClr val="0067AC"/>
                      </a:solidFill>
                      <a:prstDash val="solid"/>
                      <a:round/>
                      <a:headEnd type="none" w="med" len="med"/>
                      <a:tailEnd type="none" w="med" len="med"/>
                    </a:lnL>
                    <a:lnR w="12700" cap="flat" cmpd="sng" algn="ctr">
                      <a:solidFill>
                        <a:srgbClr val="0067AC"/>
                      </a:solidFill>
                      <a:prstDash val="solid"/>
                      <a:round/>
                      <a:headEnd type="none" w="med" len="med"/>
                      <a:tailEnd type="none" w="med" len="med"/>
                    </a:lnR>
                    <a:lnT w="12700" cap="flat" cmpd="sng" algn="ctr">
                      <a:solidFill>
                        <a:srgbClr val="0067AC"/>
                      </a:solidFill>
                      <a:prstDash val="solid"/>
                      <a:round/>
                      <a:headEnd type="none" w="med" len="med"/>
                      <a:tailEnd type="none" w="med" len="med"/>
                    </a:lnT>
                    <a:lnB w="12700" cap="flat" cmpd="sng" algn="ctr">
                      <a:solidFill>
                        <a:srgbClr val="0067AC"/>
                      </a:solidFill>
                      <a:prstDash val="solid"/>
                      <a:round/>
                      <a:headEnd type="none" w="med" len="med"/>
                      <a:tailEnd type="none" w="med" len="med"/>
                    </a:lnB>
                  </a:tcPr>
                </a:tc>
                <a:extLst>
                  <a:ext uri="{0D108BD9-81ED-4DB2-BD59-A6C34878D82A}">
                    <a16:rowId xmlns:a16="http://schemas.microsoft.com/office/drawing/2014/main" xmlns="" val="626055495"/>
                  </a:ext>
                </a:extLst>
              </a:tr>
              <a:tr h="0">
                <a:tc>
                  <a:txBody>
                    <a:bodyPr/>
                    <a:lstStyle/>
                    <a:p>
                      <a:pPr marL="0" marR="0">
                        <a:spcBef>
                          <a:spcPts val="0"/>
                        </a:spcBef>
                        <a:spcAft>
                          <a:spcPts val="0"/>
                        </a:spcAft>
                      </a:pPr>
                      <a:r>
                        <a:rPr lang="en-US" sz="1200" dirty="0" smtClean="0">
                          <a:effectLst/>
                          <a:latin typeface="Brandon Grotesque Regular"/>
                          <a:ea typeface="Times New Roman" panose="02020603050405020304" pitchFamily="18" charset="0"/>
                          <a:cs typeface="Times New Roman" panose="02020603050405020304" pitchFamily="18" charset="0"/>
                        </a:rPr>
                        <a:t>Millennials</a:t>
                      </a:r>
                      <a:endParaRPr lang="en-US" sz="1600" dirty="0">
                        <a:effectLst/>
                        <a:latin typeface="Brandon Grotesque Regular"/>
                        <a:ea typeface="Calibri" panose="020F0502020204030204" pitchFamily="34" charset="0"/>
                        <a:cs typeface="Times New Roman" panose="02020603050405020304" pitchFamily="18" charset="0"/>
                      </a:endParaRPr>
                    </a:p>
                  </a:txBody>
                  <a:tcPr marL="45720" marR="45720">
                    <a:lnL w="12700" cap="flat" cmpd="sng" algn="ctr">
                      <a:solidFill>
                        <a:srgbClr val="0067AC"/>
                      </a:solidFill>
                      <a:prstDash val="solid"/>
                      <a:round/>
                      <a:headEnd type="none" w="med" len="med"/>
                      <a:tailEnd type="none" w="med" len="med"/>
                    </a:lnL>
                    <a:lnR w="12700" cap="flat" cmpd="sng" algn="ctr">
                      <a:solidFill>
                        <a:srgbClr val="0067AC"/>
                      </a:solidFill>
                      <a:prstDash val="solid"/>
                      <a:round/>
                      <a:headEnd type="none" w="med" len="med"/>
                      <a:tailEnd type="none" w="med" len="med"/>
                    </a:lnR>
                    <a:lnT w="12700" cap="flat" cmpd="sng" algn="ctr">
                      <a:solidFill>
                        <a:srgbClr val="0067AC"/>
                      </a:solidFill>
                      <a:prstDash val="solid"/>
                      <a:round/>
                      <a:headEnd type="none" w="med" len="med"/>
                      <a:tailEnd type="none" w="med" len="med"/>
                    </a:lnT>
                    <a:lnB w="12700" cap="flat" cmpd="sng" algn="ctr">
                      <a:solidFill>
                        <a:srgbClr val="0067AC"/>
                      </a:solidFill>
                      <a:prstDash val="solid"/>
                      <a:round/>
                      <a:headEnd type="none" w="med" len="med"/>
                      <a:tailEnd type="none" w="med" len="med"/>
                    </a:lnB>
                  </a:tcPr>
                </a:tc>
                <a:tc>
                  <a:txBody>
                    <a:bodyPr/>
                    <a:lstStyle/>
                    <a:p>
                      <a:pPr marL="0" marR="0" algn="ctr" defTabSz="457200" rtl="0" eaLnBrk="1" latinLnBrk="0" hangingPunct="1">
                        <a:spcBef>
                          <a:spcPts val="0"/>
                        </a:spcBef>
                        <a:spcAft>
                          <a:spcPts val="0"/>
                        </a:spcAft>
                      </a:pPr>
                      <a:r>
                        <a:rPr lang="en-US" sz="1200" kern="1200" dirty="0" smtClean="0">
                          <a:solidFill>
                            <a:schemeClr val="tx1"/>
                          </a:solidFill>
                          <a:latin typeface="Brandon Grotesque Regular"/>
                          <a:ea typeface="+mn-ea"/>
                          <a:cs typeface="+mn-cs"/>
                        </a:rPr>
                        <a:t>30</a:t>
                      </a:r>
                      <a:endParaRPr lang="en-US" sz="1200" kern="1200" dirty="0">
                        <a:solidFill>
                          <a:schemeClr val="tx1"/>
                        </a:solidFill>
                        <a:latin typeface="Brandon Grotesque Regular"/>
                        <a:ea typeface="+mn-ea"/>
                        <a:cs typeface="+mn-cs"/>
                      </a:endParaRPr>
                    </a:p>
                  </a:txBody>
                  <a:tcPr marL="45720" marR="45720" anchor="ctr">
                    <a:lnL w="12700" cap="flat" cmpd="sng" algn="ctr">
                      <a:solidFill>
                        <a:srgbClr val="0067AC"/>
                      </a:solidFill>
                      <a:prstDash val="solid"/>
                      <a:round/>
                      <a:headEnd type="none" w="med" len="med"/>
                      <a:tailEnd type="none" w="med" len="med"/>
                    </a:lnL>
                    <a:lnR w="12700" cap="flat" cmpd="sng" algn="ctr">
                      <a:solidFill>
                        <a:srgbClr val="0067AC"/>
                      </a:solidFill>
                      <a:prstDash val="solid"/>
                      <a:round/>
                      <a:headEnd type="none" w="med" len="med"/>
                      <a:tailEnd type="none" w="med" len="med"/>
                    </a:lnR>
                    <a:lnT w="12700" cap="flat" cmpd="sng" algn="ctr">
                      <a:solidFill>
                        <a:srgbClr val="0067AC"/>
                      </a:solidFill>
                      <a:prstDash val="solid"/>
                      <a:round/>
                      <a:headEnd type="none" w="med" len="med"/>
                      <a:tailEnd type="none" w="med" len="med"/>
                    </a:lnT>
                    <a:lnB w="12700" cap="flat" cmpd="sng" algn="ctr">
                      <a:solidFill>
                        <a:srgbClr val="0067AC"/>
                      </a:solidFill>
                      <a:prstDash val="solid"/>
                      <a:round/>
                      <a:headEnd type="none" w="med" len="med"/>
                      <a:tailEnd type="none" w="med" len="med"/>
                    </a:lnB>
                  </a:tcPr>
                </a:tc>
                <a:extLst>
                  <a:ext uri="{0D108BD9-81ED-4DB2-BD59-A6C34878D82A}">
                    <a16:rowId xmlns:a16="http://schemas.microsoft.com/office/drawing/2014/main" xmlns="" val="133366232"/>
                  </a:ext>
                </a:extLst>
              </a:tr>
              <a:tr h="0">
                <a:tc>
                  <a:txBody>
                    <a:bodyPr/>
                    <a:lstStyle/>
                    <a:p>
                      <a:pPr marL="0" marR="0">
                        <a:spcBef>
                          <a:spcPts val="0"/>
                        </a:spcBef>
                        <a:spcAft>
                          <a:spcPts val="0"/>
                        </a:spcAft>
                      </a:pPr>
                      <a:r>
                        <a:rPr lang="en-US" sz="1200" dirty="0" smtClean="0">
                          <a:effectLst/>
                          <a:latin typeface="Brandon Grotesque Regular"/>
                          <a:ea typeface="Times New Roman" panose="02020603050405020304" pitchFamily="18" charset="0"/>
                          <a:cs typeface="Times New Roman" panose="02020603050405020304" pitchFamily="18" charset="0"/>
                        </a:rPr>
                        <a:t>Gen X</a:t>
                      </a:r>
                      <a:endParaRPr lang="en-US" sz="1600" dirty="0">
                        <a:effectLst/>
                        <a:latin typeface="Brandon Grotesque Regular"/>
                        <a:ea typeface="Calibri" panose="020F0502020204030204" pitchFamily="34" charset="0"/>
                        <a:cs typeface="Times New Roman" panose="02020603050405020304" pitchFamily="18" charset="0"/>
                      </a:endParaRPr>
                    </a:p>
                  </a:txBody>
                  <a:tcPr marL="45720" marR="45720">
                    <a:lnL w="12700" cap="flat" cmpd="sng" algn="ctr">
                      <a:solidFill>
                        <a:srgbClr val="0067AC"/>
                      </a:solidFill>
                      <a:prstDash val="solid"/>
                      <a:round/>
                      <a:headEnd type="none" w="med" len="med"/>
                      <a:tailEnd type="none" w="med" len="med"/>
                    </a:lnL>
                    <a:lnR w="12700" cap="flat" cmpd="sng" algn="ctr">
                      <a:solidFill>
                        <a:srgbClr val="0067AC"/>
                      </a:solidFill>
                      <a:prstDash val="solid"/>
                      <a:round/>
                      <a:headEnd type="none" w="med" len="med"/>
                      <a:tailEnd type="none" w="med" len="med"/>
                    </a:lnR>
                    <a:lnT w="12700" cap="flat" cmpd="sng" algn="ctr">
                      <a:solidFill>
                        <a:srgbClr val="0067AC"/>
                      </a:solidFill>
                      <a:prstDash val="solid"/>
                      <a:round/>
                      <a:headEnd type="none" w="med" len="med"/>
                      <a:tailEnd type="none" w="med" len="med"/>
                    </a:lnT>
                    <a:lnB w="12700" cap="flat" cmpd="sng" algn="ctr">
                      <a:solidFill>
                        <a:srgbClr val="0067AC"/>
                      </a:solidFill>
                      <a:prstDash val="solid"/>
                      <a:round/>
                      <a:headEnd type="none" w="med" len="med"/>
                      <a:tailEnd type="none" w="med" len="med"/>
                    </a:lnB>
                  </a:tcPr>
                </a:tc>
                <a:tc>
                  <a:txBody>
                    <a:bodyPr/>
                    <a:lstStyle/>
                    <a:p>
                      <a:pPr marL="0" marR="0" algn="ctr" defTabSz="457200" rtl="0" eaLnBrk="1" latinLnBrk="0" hangingPunct="1">
                        <a:spcBef>
                          <a:spcPts val="0"/>
                        </a:spcBef>
                        <a:spcAft>
                          <a:spcPts val="0"/>
                        </a:spcAft>
                      </a:pPr>
                      <a:r>
                        <a:rPr lang="en-US" sz="1200" kern="1200" dirty="0" smtClean="0">
                          <a:solidFill>
                            <a:schemeClr val="tx1"/>
                          </a:solidFill>
                          <a:latin typeface="Brandon Grotesque Regular"/>
                          <a:ea typeface="+mn-ea"/>
                          <a:cs typeface="+mn-cs"/>
                        </a:rPr>
                        <a:t>27</a:t>
                      </a:r>
                      <a:endParaRPr lang="en-US" sz="1200" kern="1200" dirty="0">
                        <a:solidFill>
                          <a:schemeClr val="tx1"/>
                        </a:solidFill>
                        <a:latin typeface="Brandon Grotesque Regular"/>
                        <a:ea typeface="+mn-ea"/>
                        <a:cs typeface="+mn-cs"/>
                      </a:endParaRPr>
                    </a:p>
                  </a:txBody>
                  <a:tcPr marL="45720" marR="45720" anchor="ctr">
                    <a:lnL w="12700" cap="flat" cmpd="sng" algn="ctr">
                      <a:solidFill>
                        <a:srgbClr val="0067AC"/>
                      </a:solidFill>
                      <a:prstDash val="solid"/>
                      <a:round/>
                      <a:headEnd type="none" w="med" len="med"/>
                      <a:tailEnd type="none" w="med" len="med"/>
                    </a:lnL>
                    <a:lnR w="12700" cap="flat" cmpd="sng" algn="ctr">
                      <a:solidFill>
                        <a:srgbClr val="0067AC"/>
                      </a:solidFill>
                      <a:prstDash val="solid"/>
                      <a:round/>
                      <a:headEnd type="none" w="med" len="med"/>
                      <a:tailEnd type="none" w="med" len="med"/>
                    </a:lnR>
                    <a:lnT w="12700" cap="flat" cmpd="sng" algn="ctr">
                      <a:solidFill>
                        <a:srgbClr val="0067AC"/>
                      </a:solidFill>
                      <a:prstDash val="solid"/>
                      <a:round/>
                      <a:headEnd type="none" w="med" len="med"/>
                      <a:tailEnd type="none" w="med" len="med"/>
                    </a:lnT>
                    <a:lnB w="12700" cap="flat" cmpd="sng" algn="ctr">
                      <a:solidFill>
                        <a:srgbClr val="0067AC"/>
                      </a:solidFill>
                      <a:prstDash val="solid"/>
                      <a:round/>
                      <a:headEnd type="none" w="med" len="med"/>
                      <a:tailEnd type="none" w="med" len="med"/>
                    </a:lnB>
                  </a:tcPr>
                </a:tc>
                <a:extLst>
                  <a:ext uri="{0D108BD9-81ED-4DB2-BD59-A6C34878D82A}">
                    <a16:rowId xmlns:a16="http://schemas.microsoft.com/office/drawing/2014/main" xmlns="" val="3201431643"/>
                  </a:ext>
                </a:extLst>
              </a:tr>
              <a:tr h="0">
                <a:tc>
                  <a:txBody>
                    <a:bodyPr/>
                    <a:lstStyle/>
                    <a:p>
                      <a:pPr marL="0" marR="0">
                        <a:spcBef>
                          <a:spcPts val="0"/>
                        </a:spcBef>
                        <a:spcAft>
                          <a:spcPts val="0"/>
                        </a:spcAft>
                      </a:pPr>
                      <a:r>
                        <a:rPr lang="en-US" sz="1200" dirty="0" smtClean="0">
                          <a:effectLst/>
                          <a:latin typeface="Brandon Grotesque Regular"/>
                          <a:ea typeface="Calibri" panose="020F0502020204030204" pitchFamily="34" charset="0"/>
                          <a:cs typeface="Times New Roman" panose="02020603050405020304" pitchFamily="18" charset="0"/>
                        </a:rPr>
                        <a:t>Baby</a:t>
                      </a:r>
                      <a:r>
                        <a:rPr lang="en-US" sz="1200" baseline="0" dirty="0" smtClean="0">
                          <a:effectLst/>
                          <a:latin typeface="Brandon Grotesque Regular"/>
                          <a:ea typeface="Calibri" panose="020F0502020204030204" pitchFamily="34" charset="0"/>
                          <a:cs typeface="Times New Roman" panose="02020603050405020304" pitchFamily="18" charset="0"/>
                        </a:rPr>
                        <a:t> Boomers</a:t>
                      </a:r>
                      <a:endParaRPr lang="en-US" sz="1200" dirty="0">
                        <a:effectLst/>
                        <a:latin typeface="Brandon Grotesque Regular"/>
                        <a:ea typeface="Calibri" panose="020F0502020204030204" pitchFamily="34" charset="0"/>
                        <a:cs typeface="Times New Roman" panose="02020603050405020304" pitchFamily="18" charset="0"/>
                      </a:endParaRPr>
                    </a:p>
                  </a:txBody>
                  <a:tcPr marL="45720" marR="45720">
                    <a:lnL w="12700" cap="flat" cmpd="sng" algn="ctr">
                      <a:solidFill>
                        <a:srgbClr val="0067AC"/>
                      </a:solidFill>
                      <a:prstDash val="solid"/>
                      <a:round/>
                      <a:headEnd type="none" w="med" len="med"/>
                      <a:tailEnd type="none" w="med" len="med"/>
                    </a:lnL>
                    <a:lnR w="12700" cap="flat" cmpd="sng" algn="ctr">
                      <a:solidFill>
                        <a:srgbClr val="0067AC"/>
                      </a:solidFill>
                      <a:prstDash val="solid"/>
                      <a:round/>
                      <a:headEnd type="none" w="med" len="med"/>
                      <a:tailEnd type="none" w="med" len="med"/>
                    </a:lnR>
                    <a:lnT w="12700" cap="flat" cmpd="sng" algn="ctr">
                      <a:solidFill>
                        <a:srgbClr val="0067AC"/>
                      </a:solidFill>
                      <a:prstDash val="solid"/>
                      <a:round/>
                      <a:headEnd type="none" w="med" len="med"/>
                      <a:tailEnd type="none" w="med" len="med"/>
                    </a:lnT>
                    <a:lnB w="12700" cap="flat" cmpd="sng" algn="ctr">
                      <a:solidFill>
                        <a:srgbClr val="0067AC"/>
                      </a:solidFill>
                      <a:prstDash val="solid"/>
                      <a:round/>
                      <a:headEnd type="none" w="med" len="med"/>
                      <a:tailEnd type="none" w="med" len="med"/>
                    </a:lnB>
                  </a:tcPr>
                </a:tc>
                <a:tc>
                  <a:txBody>
                    <a:bodyPr/>
                    <a:lstStyle/>
                    <a:p>
                      <a:pPr marL="0" marR="0" algn="ctr" defTabSz="457200" rtl="0" eaLnBrk="1" latinLnBrk="0" hangingPunct="1">
                        <a:spcBef>
                          <a:spcPts val="0"/>
                        </a:spcBef>
                        <a:spcAft>
                          <a:spcPts val="0"/>
                        </a:spcAft>
                      </a:pPr>
                      <a:r>
                        <a:rPr lang="en-US" sz="1200" kern="1200" dirty="0" smtClean="0">
                          <a:solidFill>
                            <a:schemeClr val="tx1"/>
                          </a:solidFill>
                          <a:latin typeface="Brandon Grotesque Regular"/>
                          <a:ea typeface="+mn-ea"/>
                          <a:cs typeface="+mn-cs"/>
                        </a:rPr>
                        <a:t>32</a:t>
                      </a:r>
                      <a:endParaRPr lang="en-US" sz="1200" kern="1200" dirty="0">
                        <a:solidFill>
                          <a:schemeClr val="tx1"/>
                        </a:solidFill>
                        <a:latin typeface="Brandon Grotesque Regular"/>
                        <a:ea typeface="+mn-ea"/>
                        <a:cs typeface="+mn-cs"/>
                      </a:endParaRPr>
                    </a:p>
                  </a:txBody>
                  <a:tcPr marL="45720" marR="45720" anchor="ctr">
                    <a:lnL w="12700" cap="flat" cmpd="sng" algn="ctr">
                      <a:solidFill>
                        <a:srgbClr val="0067AC"/>
                      </a:solidFill>
                      <a:prstDash val="solid"/>
                      <a:round/>
                      <a:headEnd type="none" w="med" len="med"/>
                      <a:tailEnd type="none" w="med" len="med"/>
                    </a:lnL>
                    <a:lnR w="12700" cap="flat" cmpd="sng" algn="ctr">
                      <a:solidFill>
                        <a:srgbClr val="0067AC"/>
                      </a:solidFill>
                      <a:prstDash val="solid"/>
                      <a:round/>
                      <a:headEnd type="none" w="med" len="med"/>
                      <a:tailEnd type="none" w="med" len="med"/>
                    </a:lnR>
                    <a:lnT w="12700" cap="flat" cmpd="sng" algn="ctr">
                      <a:solidFill>
                        <a:srgbClr val="0067AC"/>
                      </a:solidFill>
                      <a:prstDash val="solid"/>
                      <a:round/>
                      <a:headEnd type="none" w="med" len="med"/>
                      <a:tailEnd type="none" w="med" len="med"/>
                    </a:lnT>
                    <a:lnB w="12700" cap="flat" cmpd="sng" algn="ctr">
                      <a:solidFill>
                        <a:srgbClr val="0067AC"/>
                      </a:solidFill>
                      <a:prstDash val="solid"/>
                      <a:round/>
                      <a:headEnd type="none" w="med" len="med"/>
                      <a:tailEnd type="none" w="med" len="med"/>
                    </a:lnB>
                  </a:tcPr>
                </a:tc>
                <a:extLst>
                  <a:ext uri="{0D108BD9-81ED-4DB2-BD59-A6C34878D82A}">
                    <a16:rowId xmlns:a16="http://schemas.microsoft.com/office/drawing/2014/main" xmlns="" val="3013681976"/>
                  </a:ext>
                </a:extLst>
              </a:tr>
              <a:tr h="0">
                <a:tc>
                  <a:txBody>
                    <a:bodyPr/>
                    <a:lstStyle/>
                    <a:p>
                      <a:pPr marL="0" marR="0">
                        <a:spcBef>
                          <a:spcPts val="0"/>
                        </a:spcBef>
                        <a:spcAft>
                          <a:spcPts val="0"/>
                        </a:spcAft>
                      </a:pPr>
                      <a:r>
                        <a:rPr lang="en-US" sz="1200" dirty="0" smtClean="0">
                          <a:effectLst/>
                          <a:latin typeface="Brandon Grotesque Regular"/>
                          <a:ea typeface="Calibri" panose="020F0502020204030204" pitchFamily="34" charset="0"/>
                          <a:cs typeface="Times New Roman" panose="02020603050405020304" pitchFamily="18" charset="0"/>
                        </a:rPr>
                        <a:t>Silent/Greatest</a:t>
                      </a:r>
                      <a:endParaRPr lang="en-US" sz="1200" dirty="0">
                        <a:effectLst/>
                        <a:latin typeface="Brandon Grotesque Regular"/>
                        <a:ea typeface="Calibri" panose="020F0502020204030204" pitchFamily="34" charset="0"/>
                        <a:cs typeface="Times New Roman" panose="02020603050405020304" pitchFamily="18" charset="0"/>
                      </a:endParaRPr>
                    </a:p>
                  </a:txBody>
                  <a:tcPr marL="45720" marR="45720">
                    <a:lnL w="12700" cap="flat" cmpd="sng" algn="ctr">
                      <a:solidFill>
                        <a:srgbClr val="0067AC"/>
                      </a:solidFill>
                      <a:prstDash val="solid"/>
                      <a:round/>
                      <a:headEnd type="none" w="med" len="med"/>
                      <a:tailEnd type="none" w="med" len="med"/>
                    </a:lnL>
                    <a:lnR w="12700" cap="flat" cmpd="sng" algn="ctr">
                      <a:solidFill>
                        <a:srgbClr val="0067AC"/>
                      </a:solidFill>
                      <a:prstDash val="solid"/>
                      <a:round/>
                      <a:headEnd type="none" w="med" len="med"/>
                      <a:tailEnd type="none" w="med" len="med"/>
                    </a:lnR>
                    <a:lnT w="12700" cap="flat" cmpd="sng" algn="ctr">
                      <a:solidFill>
                        <a:srgbClr val="0067AC"/>
                      </a:solidFill>
                      <a:prstDash val="solid"/>
                      <a:round/>
                      <a:headEnd type="none" w="med" len="med"/>
                      <a:tailEnd type="none" w="med" len="med"/>
                    </a:lnT>
                    <a:lnB w="12700" cap="flat" cmpd="sng" algn="ctr">
                      <a:solidFill>
                        <a:srgbClr val="0067AC"/>
                      </a:solidFill>
                      <a:prstDash val="solid"/>
                      <a:round/>
                      <a:headEnd type="none" w="med" len="med"/>
                      <a:tailEnd type="none" w="med" len="med"/>
                    </a:lnB>
                  </a:tcPr>
                </a:tc>
                <a:tc>
                  <a:txBody>
                    <a:bodyPr/>
                    <a:lstStyle/>
                    <a:p>
                      <a:pPr marL="0" marR="0" algn="ctr" defTabSz="457200" rtl="0" eaLnBrk="1" latinLnBrk="0" hangingPunct="1">
                        <a:spcBef>
                          <a:spcPts val="0"/>
                        </a:spcBef>
                        <a:spcAft>
                          <a:spcPts val="0"/>
                        </a:spcAft>
                      </a:pPr>
                      <a:r>
                        <a:rPr lang="en-US" sz="1200" kern="1200" dirty="0" smtClean="0">
                          <a:solidFill>
                            <a:schemeClr val="tx1"/>
                          </a:solidFill>
                          <a:latin typeface="Brandon Grotesque Regular"/>
                          <a:ea typeface="+mn-ea"/>
                          <a:cs typeface="+mn-cs"/>
                        </a:rPr>
                        <a:t>4</a:t>
                      </a:r>
                      <a:endParaRPr lang="en-US" sz="1200" kern="1200" dirty="0">
                        <a:solidFill>
                          <a:schemeClr val="tx1"/>
                        </a:solidFill>
                        <a:latin typeface="Brandon Grotesque Regular"/>
                        <a:ea typeface="+mn-ea"/>
                        <a:cs typeface="+mn-cs"/>
                      </a:endParaRPr>
                    </a:p>
                  </a:txBody>
                  <a:tcPr marL="45720" marR="45720" anchor="ctr">
                    <a:lnL w="12700" cap="flat" cmpd="sng" algn="ctr">
                      <a:solidFill>
                        <a:srgbClr val="0067AC"/>
                      </a:solidFill>
                      <a:prstDash val="solid"/>
                      <a:round/>
                      <a:headEnd type="none" w="med" len="med"/>
                      <a:tailEnd type="none" w="med" len="med"/>
                    </a:lnL>
                    <a:lnR w="12700" cap="flat" cmpd="sng" algn="ctr">
                      <a:solidFill>
                        <a:srgbClr val="0067AC"/>
                      </a:solidFill>
                      <a:prstDash val="solid"/>
                      <a:round/>
                      <a:headEnd type="none" w="med" len="med"/>
                      <a:tailEnd type="none" w="med" len="med"/>
                    </a:lnR>
                    <a:lnT w="12700" cap="flat" cmpd="sng" algn="ctr">
                      <a:solidFill>
                        <a:srgbClr val="0067AC"/>
                      </a:solidFill>
                      <a:prstDash val="solid"/>
                      <a:round/>
                      <a:headEnd type="none" w="med" len="med"/>
                      <a:tailEnd type="none" w="med" len="med"/>
                    </a:lnT>
                    <a:lnB w="12700" cap="flat" cmpd="sng" algn="ctr">
                      <a:solidFill>
                        <a:srgbClr val="0067AC"/>
                      </a:solidFill>
                      <a:prstDash val="solid"/>
                      <a:round/>
                      <a:headEnd type="none" w="med" len="med"/>
                      <a:tailEnd type="none" w="med" len="med"/>
                    </a:lnB>
                  </a:tcPr>
                </a:tc>
                <a:extLst>
                  <a:ext uri="{0D108BD9-81ED-4DB2-BD59-A6C34878D82A}">
                    <a16:rowId xmlns:a16="http://schemas.microsoft.com/office/drawing/2014/main" xmlns="" val="1381694561"/>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2342813631"/>
              </p:ext>
            </p:extLst>
          </p:nvPr>
        </p:nvGraphicFramePr>
        <p:xfrm>
          <a:off x="543496" y="5710210"/>
          <a:ext cx="3889249" cy="853440"/>
        </p:xfrm>
        <a:graphic>
          <a:graphicData uri="http://schemas.openxmlformats.org/drawingml/2006/table">
            <a:tbl>
              <a:tblPr firstRow="1" bandRow="1">
                <a:tableStyleId>{2D5ABB26-0587-4C30-8999-92F81FD0307C}</a:tableStyleId>
              </a:tblPr>
              <a:tblGrid>
                <a:gridCol w="2980945">
                  <a:extLst>
                    <a:ext uri="{9D8B030D-6E8A-4147-A177-3AD203B41FA5}">
                      <a16:colId xmlns:a16="http://schemas.microsoft.com/office/drawing/2014/main" xmlns="" val="676178913"/>
                    </a:ext>
                  </a:extLst>
                </a:gridCol>
                <a:gridCol w="908304">
                  <a:extLst>
                    <a:ext uri="{9D8B030D-6E8A-4147-A177-3AD203B41FA5}">
                      <a16:colId xmlns:a16="http://schemas.microsoft.com/office/drawing/2014/main" xmlns="" val="3332810379"/>
                    </a:ext>
                  </a:extLst>
                </a:gridCol>
              </a:tblGrid>
              <a:tr h="0">
                <a:tc>
                  <a:txBody>
                    <a:bodyPr/>
                    <a:lstStyle/>
                    <a:p>
                      <a:r>
                        <a:rPr lang="en-US" sz="1400" b="0" dirty="0" smtClean="0">
                          <a:solidFill>
                            <a:schemeClr val="bg1"/>
                          </a:solidFill>
                          <a:latin typeface="Brandon Grotesque Regular"/>
                        </a:rPr>
                        <a:t>Education</a:t>
                      </a:r>
                      <a:endParaRPr lang="en-US" sz="1400" b="0" dirty="0">
                        <a:solidFill>
                          <a:schemeClr val="bg1"/>
                        </a:solidFill>
                        <a:latin typeface="Brandon Grotesque Regular"/>
                      </a:endParaRPr>
                    </a:p>
                  </a:txBody>
                  <a:tcPr marL="45720" marR="45720" anchor="ctr">
                    <a:lnL w="12700" cap="flat" cmpd="sng" algn="ctr">
                      <a:solidFill>
                        <a:srgbClr val="0067AC"/>
                      </a:solidFill>
                      <a:prstDash val="solid"/>
                      <a:round/>
                      <a:headEnd type="none" w="med" len="med"/>
                      <a:tailEnd type="none" w="med" len="med"/>
                    </a:lnL>
                    <a:lnR w="12700" cap="flat" cmpd="sng" algn="ctr">
                      <a:solidFill>
                        <a:srgbClr val="0067AC"/>
                      </a:solidFill>
                      <a:prstDash val="solid"/>
                      <a:round/>
                      <a:headEnd type="none" w="med" len="med"/>
                      <a:tailEnd type="none" w="med" len="med"/>
                    </a:lnR>
                    <a:lnT w="12700" cap="flat" cmpd="sng" algn="ctr">
                      <a:solidFill>
                        <a:srgbClr val="0067AC"/>
                      </a:solidFill>
                      <a:prstDash val="solid"/>
                      <a:round/>
                      <a:headEnd type="none" w="med" len="med"/>
                      <a:tailEnd type="none" w="med" len="med"/>
                    </a:lnT>
                    <a:lnB w="12700" cap="flat" cmpd="sng" algn="ctr">
                      <a:solidFill>
                        <a:srgbClr val="0067AC"/>
                      </a:solidFill>
                      <a:prstDash val="solid"/>
                      <a:round/>
                      <a:headEnd type="none" w="med" len="med"/>
                      <a:tailEnd type="none" w="med" len="med"/>
                    </a:lnB>
                    <a:solidFill>
                      <a:srgbClr val="0067AC"/>
                    </a:solidFill>
                  </a:tcPr>
                </a:tc>
                <a:tc>
                  <a:txBody>
                    <a:bodyPr/>
                    <a:lstStyle/>
                    <a:p>
                      <a:pPr algn="ctr"/>
                      <a:r>
                        <a:rPr lang="en-US" sz="1100" b="0" i="0" dirty="0" smtClean="0">
                          <a:solidFill>
                            <a:schemeClr val="bg1"/>
                          </a:solidFill>
                          <a:latin typeface="Brandon Grotesque Regular"/>
                        </a:rPr>
                        <a:t>%</a:t>
                      </a:r>
                      <a:endParaRPr lang="en-US" sz="1100" b="0" dirty="0">
                        <a:solidFill>
                          <a:schemeClr val="bg1"/>
                        </a:solidFill>
                        <a:latin typeface="Brandon Grotesque Regular"/>
                      </a:endParaRPr>
                    </a:p>
                  </a:txBody>
                  <a:tcPr marL="45720" marR="45720" anchor="ctr">
                    <a:lnL w="12700" cap="flat" cmpd="sng" algn="ctr">
                      <a:solidFill>
                        <a:srgbClr val="0067AC"/>
                      </a:solidFill>
                      <a:prstDash val="solid"/>
                      <a:round/>
                      <a:headEnd type="none" w="med" len="med"/>
                      <a:tailEnd type="none" w="med" len="med"/>
                    </a:lnL>
                    <a:lnR w="12700" cap="flat" cmpd="sng" algn="ctr">
                      <a:solidFill>
                        <a:srgbClr val="0067AC"/>
                      </a:solidFill>
                      <a:prstDash val="solid"/>
                      <a:round/>
                      <a:headEnd type="none" w="med" len="med"/>
                      <a:tailEnd type="none" w="med" len="med"/>
                    </a:lnR>
                    <a:lnT w="12700" cap="flat" cmpd="sng" algn="ctr">
                      <a:solidFill>
                        <a:srgbClr val="0067AC"/>
                      </a:solidFill>
                      <a:prstDash val="solid"/>
                      <a:round/>
                      <a:headEnd type="none" w="med" len="med"/>
                      <a:tailEnd type="none" w="med" len="med"/>
                    </a:lnT>
                    <a:lnB w="12700" cap="flat" cmpd="sng" algn="ctr">
                      <a:solidFill>
                        <a:srgbClr val="0067AC"/>
                      </a:solidFill>
                      <a:prstDash val="solid"/>
                      <a:round/>
                      <a:headEnd type="none" w="med" len="med"/>
                      <a:tailEnd type="none" w="med" len="med"/>
                    </a:lnB>
                    <a:solidFill>
                      <a:srgbClr val="0067AC"/>
                    </a:solidFill>
                  </a:tcPr>
                </a:tc>
                <a:extLst>
                  <a:ext uri="{0D108BD9-81ED-4DB2-BD59-A6C34878D82A}">
                    <a16:rowId xmlns:a16="http://schemas.microsoft.com/office/drawing/2014/main" xmlns="" val="2095804284"/>
                  </a:ext>
                </a:extLst>
              </a:tr>
              <a:tr h="0">
                <a:tc>
                  <a:txBody>
                    <a:bodyPr/>
                    <a:lstStyle/>
                    <a:p>
                      <a:pPr marL="0" marR="0">
                        <a:spcBef>
                          <a:spcPts val="0"/>
                        </a:spcBef>
                        <a:spcAft>
                          <a:spcPts val="0"/>
                        </a:spcAft>
                      </a:pPr>
                      <a:r>
                        <a:rPr lang="en-US" sz="1200" b="0" dirty="0" smtClean="0">
                          <a:effectLst/>
                          <a:latin typeface="Brandon Grotesque Regular"/>
                          <a:ea typeface="Times New Roman" panose="02020603050405020304" pitchFamily="18" charset="0"/>
                          <a:cs typeface="Times New Roman" panose="02020603050405020304" pitchFamily="18" charset="0"/>
                        </a:rPr>
                        <a:t>Not college grad</a:t>
                      </a:r>
                      <a:endParaRPr lang="en-US" sz="1600" b="0" dirty="0">
                        <a:effectLst/>
                        <a:latin typeface="Brandon Grotesque Regular"/>
                        <a:ea typeface="Calibri" panose="020F0502020204030204" pitchFamily="34" charset="0"/>
                        <a:cs typeface="Times New Roman" panose="02020603050405020304" pitchFamily="18" charset="0"/>
                      </a:endParaRPr>
                    </a:p>
                  </a:txBody>
                  <a:tcPr marL="45720" marR="45720">
                    <a:lnL w="12700" cap="flat" cmpd="sng" algn="ctr">
                      <a:solidFill>
                        <a:srgbClr val="0067AC"/>
                      </a:solidFill>
                      <a:prstDash val="solid"/>
                      <a:round/>
                      <a:headEnd type="none" w="med" len="med"/>
                      <a:tailEnd type="none" w="med" len="med"/>
                    </a:lnL>
                    <a:lnR w="12700" cap="flat" cmpd="sng" algn="ctr">
                      <a:solidFill>
                        <a:srgbClr val="0067AC"/>
                      </a:solidFill>
                      <a:prstDash val="solid"/>
                      <a:round/>
                      <a:headEnd type="none" w="med" len="med"/>
                      <a:tailEnd type="none" w="med" len="med"/>
                    </a:lnR>
                    <a:lnT w="12700" cap="flat" cmpd="sng" algn="ctr">
                      <a:solidFill>
                        <a:srgbClr val="0067AC"/>
                      </a:solidFill>
                      <a:prstDash val="solid"/>
                      <a:round/>
                      <a:headEnd type="none" w="med" len="med"/>
                      <a:tailEnd type="none" w="med" len="med"/>
                    </a:lnT>
                    <a:lnB w="12700" cap="flat" cmpd="sng" algn="ctr">
                      <a:solidFill>
                        <a:srgbClr val="0067AC"/>
                      </a:solidFill>
                      <a:prstDash val="solid"/>
                      <a:round/>
                      <a:headEnd type="none" w="med" len="med"/>
                      <a:tailEnd type="none" w="med" len="med"/>
                    </a:lnB>
                  </a:tcPr>
                </a:tc>
                <a:tc>
                  <a:txBody>
                    <a:bodyPr/>
                    <a:lstStyle/>
                    <a:p>
                      <a:pPr marL="0" marR="0" algn="ctr" defTabSz="457200" rtl="0" eaLnBrk="1" latinLnBrk="0" hangingPunct="1">
                        <a:spcBef>
                          <a:spcPts val="0"/>
                        </a:spcBef>
                        <a:spcAft>
                          <a:spcPts val="0"/>
                        </a:spcAft>
                      </a:pPr>
                      <a:r>
                        <a:rPr lang="en-US" sz="1200" b="0" kern="1200" dirty="0" smtClean="0">
                          <a:solidFill>
                            <a:schemeClr val="tx1"/>
                          </a:solidFill>
                          <a:latin typeface="Brandon Grotesque Regular"/>
                          <a:ea typeface="+mn-ea"/>
                          <a:cs typeface="+mn-cs"/>
                        </a:rPr>
                        <a:t>70</a:t>
                      </a:r>
                      <a:endParaRPr lang="en-US" sz="1200" b="0" kern="1200" dirty="0">
                        <a:solidFill>
                          <a:schemeClr val="tx1"/>
                        </a:solidFill>
                        <a:latin typeface="Brandon Grotesque Regular"/>
                        <a:ea typeface="+mn-ea"/>
                        <a:cs typeface="+mn-cs"/>
                      </a:endParaRPr>
                    </a:p>
                  </a:txBody>
                  <a:tcPr marL="45720" marR="45720" anchor="ctr">
                    <a:lnL w="12700" cap="flat" cmpd="sng" algn="ctr">
                      <a:solidFill>
                        <a:srgbClr val="0067AC"/>
                      </a:solidFill>
                      <a:prstDash val="solid"/>
                      <a:round/>
                      <a:headEnd type="none" w="med" len="med"/>
                      <a:tailEnd type="none" w="med" len="med"/>
                    </a:lnL>
                    <a:lnR w="12700" cap="flat" cmpd="sng" algn="ctr">
                      <a:solidFill>
                        <a:srgbClr val="0067AC"/>
                      </a:solidFill>
                      <a:prstDash val="solid"/>
                      <a:round/>
                      <a:headEnd type="none" w="med" len="med"/>
                      <a:tailEnd type="none" w="med" len="med"/>
                    </a:lnR>
                    <a:lnT w="12700" cap="flat" cmpd="sng" algn="ctr">
                      <a:solidFill>
                        <a:srgbClr val="0067AC"/>
                      </a:solidFill>
                      <a:prstDash val="solid"/>
                      <a:round/>
                      <a:headEnd type="none" w="med" len="med"/>
                      <a:tailEnd type="none" w="med" len="med"/>
                    </a:lnT>
                    <a:lnB w="12700" cap="flat" cmpd="sng" algn="ctr">
                      <a:solidFill>
                        <a:srgbClr val="0067AC"/>
                      </a:solidFill>
                      <a:prstDash val="solid"/>
                      <a:round/>
                      <a:headEnd type="none" w="med" len="med"/>
                      <a:tailEnd type="none" w="med" len="med"/>
                    </a:lnB>
                  </a:tcPr>
                </a:tc>
                <a:extLst>
                  <a:ext uri="{0D108BD9-81ED-4DB2-BD59-A6C34878D82A}">
                    <a16:rowId xmlns:a16="http://schemas.microsoft.com/office/drawing/2014/main" xmlns="" val="133366232"/>
                  </a:ext>
                </a:extLst>
              </a:tr>
              <a:tr h="0">
                <a:tc>
                  <a:txBody>
                    <a:bodyPr/>
                    <a:lstStyle/>
                    <a:p>
                      <a:pPr marL="0" marR="0">
                        <a:spcBef>
                          <a:spcPts val="0"/>
                        </a:spcBef>
                        <a:spcAft>
                          <a:spcPts val="0"/>
                        </a:spcAft>
                      </a:pPr>
                      <a:r>
                        <a:rPr lang="en-US" sz="1200" b="0" dirty="0" smtClean="0">
                          <a:effectLst/>
                          <a:latin typeface="Brandon Grotesque Regular"/>
                          <a:ea typeface="Times New Roman" panose="02020603050405020304" pitchFamily="18" charset="0"/>
                          <a:cs typeface="Times New Roman" panose="02020603050405020304" pitchFamily="18" charset="0"/>
                        </a:rPr>
                        <a:t>College grad</a:t>
                      </a:r>
                      <a:endParaRPr lang="en-US" sz="1600" b="0" dirty="0">
                        <a:effectLst/>
                        <a:latin typeface="Brandon Grotesque Regular"/>
                        <a:ea typeface="Calibri" panose="020F0502020204030204" pitchFamily="34" charset="0"/>
                        <a:cs typeface="Times New Roman" panose="02020603050405020304" pitchFamily="18" charset="0"/>
                      </a:endParaRPr>
                    </a:p>
                  </a:txBody>
                  <a:tcPr marL="45720" marR="45720">
                    <a:lnL w="12700" cap="flat" cmpd="sng" algn="ctr">
                      <a:solidFill>
                        <a:srgbClr val="0067AC"/>
                      </a:solidFill>
                      <a:prstDash val="solid"/>
                      <a:round/>
                      <a:headEnd type="none" w="med" len="med"/>
                      <a:tailEnd type="none" w="med" len="med"/>
                    </a:lnL>
                    <a:lnR w="12700" cap="flat" cmpd="sng" algn="ctr">
                      <a:solidFill>
                        <a:srgbClr val="0067AC"/>
                      </a:solidFill>
                      <a:prstDash val="solid"/>
                      <a:round/>
                      <a:headEnd type="none" w="med" len="med"/>
                      <a:tailEnd type="none" w="med" len="med"/>
                    </a:lnR>
                    <a:lnT w="12700" cap="flat" cmpd="sng" algn="ctr">
                      <a:solidFill>
                        <a:srgbClr val="0067AC"/>
                      </a:solidFill>
                      <a:prstDash val="solid"/>
                      <a:round/>
                      <a:headEnd type="none" w="med" len="med"/>
                      <a:tailEnd type="none" w="med" len="med"/>
                    </a:lnT>
                    <a:lnB w="12700" cap="flat" cmpd="sng" algn="ctr">
                      <a:solidFill>
                        <a:srgbClr val="0067AC"/>
                      </a:solidFill>
                      <a:prstDash val="solid"/>
                      <a:round/>
                      <a:headEnd type="none" w="med" len="med"/>
                      <a:tailEnd type="none" w="med" len="med"/>
                    </a:lnB>
                  </a:tcPr>
                </a:tc>
                <a:tc>
                  <a:txBody>
                    <a:bodyPr/>
                    <a:lstStyle/>
                    <a:p>
                      <a:pPr marL="0" marR="0" algn="ctr" defTabSz="457200" rtl="0" eaLnBrk="1" latinLnBrk="0" hangingPunct="1">
                        <a:spcBef>
                          <a:spcPts val="0"/>
                        </a:spcBef>
                        <a:spcAft>
                          <a:spcPts val="0"/>
                        </a:spcAft>
                      </a:pPr>
                      <a:r>
                        <a:rPr lang="en-US" sz="1200" b="0" kern="1200" dirty="0" smtClean="0">
                          <a:solidFill>
                            <a:schemeClr val="tx1"/>
                          </a:solidFill>
                          <a:latin typeface="Brandon Grotesque Regular"/>
                          <a:ea typeface="+mn-ea"/>
                          <a:cs typeface="+mn-cs"/>
                        </a:rPr>
                        <a:t>30</a:t>
                      </a:r>
                      <a:endParaRPr lang="en-US" sz="1200" b="0" kern="1200" dirty="0">
                        <a:solidFill>
                          <a:schemeClr val="tx1"/>
                        </a:solidFill>
                        <a:latin typeface="Brandon Grotesque Regular"/>
                        <a:ea typeface="+mn-ea"/>
                        <a:cs typeface="+mn-cs"/>
                      </a:endParaRPr>
                    </a:p>
                  </a:txBody>
                  <a:tcPr marL="45720" marR="45720" anchor="ctr">
                    <a:lnL w="12700" cap="flat" cmpd="sng" algn="ctr">
                      <a:solidFill>
                        <a:srgbClr val="0067AC"/>
                      </a:solidFill>
                      <a:prstDash val="solid"/>
                      <a:round/>
                      <a:headEnd type="none" w="med" len="med"/>
                      <a:tailEnd type="none" w="med" len="med"/>
                    </a:lnL>
                    <a:lnR w="12700" cap="flat" cmpd="sng" algn="ctr">
                      <a:solidFill>
                        <a:srgbClr val="0067AC"/>
                      </a:solidFill>
                      <a:prstDash val="solid"/>
                      <a:round/>
                      <a:headEnd type="none" w="med" len="med"/>
                      <a:tailEnd type="none" w="med" len="med"/>
                    </a:lnR>
                    <a:lnT w="12700" cap="flat" cmpd="sng" algn="ctr">
                      <a:solidFill>
                        <a:srgbClr val="0067AC"/>
                      </a:solidFill>
                      <a:prstDash val="solid"/>
                      <a:round/>
                      <a:headEnd type="none" w="med" len="med"/>
                      <a:tailEnd type="none" w="med" len="med"/>
                    </a:lnT>
                    <a:lnB w="12700" cap="flat" cmpd="sng" algn="ctr">
                      <a:solidFill>
                        <a:srgbClr val="0067AC"/>
                      </a:solidFill>
                      <a:prstDash val="solid"/>
                      <a:round/>
                      <a:headEnd type="none" w="med" len="med"/>
                      <a:tailEnd type="none" w="med" len="med"/>
                    </a:lnB>
                  </a:tcPr>
                </a:tc>
                <a:extLst>
                  <a:ext uri="{0D108BD9-81ED-4DB2-BD59-A6C34878D82A}">
                    <a16:rowId xmlns:a16="http://schemas.microsoft.com/office/drawing/2014/main" xmlns="" val="3201431643"/>
                  </a:ext>
                </a:extLst>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3597091413"/>
              </p:ext>
            </p:extLst>
          </p:nvPr>
        </p:nvGraphicFramePr>
        <p:xfrm>
          <a:off x="4550271" y="1584847"/>
          <a:ext cx="3889249" cy="2225040"/>
        </p:xfrm>
        <a:graphic>
          <a:graphicData uri="http://schemas.openxmlformats.org/drawingml/2006/table">
            <a:tbl>
              <a:tblPr firstRow="1" bandRow="1">
                <a:tableStyleId>{2D5ABB26-0587-4C30-8999-92F81FD0307C}</a:tableStyleId>
              </a:tblPr>
              <a:tblGrid>
                <a:gridCol w="2980945">
                  <a:extLst>
                    <a:ext uri="{9D8B030D-6E8A-4147-A177-3AD203B41FA5}">
                      <a16:colId xmlns:a16="http://schemas.microsoft.com/office/drawing/2014/main" xmlns="" val="676178913"/>
                    </a:ext>
                  </a:extLst>
                </a:gridCol>
                <a:gridCol w="908304">
                  <a:extLst>
                    <a:ext uri="{9D8B030D-6E8A-4147-A177-3AD203B41FA5}">
                      <a16:colId xmlns:a16="http://schemas.microsoft.com/office/drawing/2014/main" xmlns="" val="3332810379"/>
                    </a:ext>
                  </a:extLst>
                </a:gridCol>
              </a:tblGrid>
              <a:tr h="0">
                <a:tc>
                  <a:txBody>
                    <a:bodyPr/>
                    <a:lstStyle/>
                    <a:p>
                      <a:r>
                        <a:rPr lang="en-US" sz="1400" dirty="0" smtClean="0">
                          <a:solidFill>
                            <a:schemeClr val="bg1"/>
                          </a:solidFill>
                          <a:latin typeface="Brandon Grotesque Regular"/>
                        </a:rPr>
                        <a:t>Race/Ethnicity</a:t>
                      </a:r>
                      <a:endParaRPr lang="en-US" sz="1400" dirty="0">
                        <a:solidFill>
                          <a:schemeClr val="bg1"/>
                        </a:solidFill>
                        <a:latin typeface="Brandon Grotesque Regular"/>
                      </a:endParaRPr>
                    </a:p>
                  </a:txBody>
                  <a:tcPr marL="45720" marR="45720" anchor="ctr">
                    <a:lnL w="12700" cap="flat" cmpd="sng" algn="ctr">
                      <a:solidFill>
                        <a:srgbClr val="0067AC"/>
                      </a:solidFill>
                      <a:prstDash val="solid"/>
                      <a:round/>
                      <a:headEnd type="none" w="med" len="med"/>
                      <a:tailEnd type="none" w="med" len="med"/>
                    </a:lnL>
                    <a:lnR w="12700" cap="flat" cmpd="sng" algn="ctr">
                      <a:solidFill>
                        <a:srgbClr val="0067AC"/>
                      </a:solidFill>
                      <a:prstDash val="solid"/>
                      <a:round/>
                      <a:headEnd type="none" w="med" len="med"/>
                      <a:tailEnd type="none" w="med" len="med"/>
                    </a:lnR>
                    <a:lnT w="12700" cap="flat" cmpd="sng" algn="ctr">
                      <a:solidFill>
                        <a:srgbClr val="0067AC"/>
                      </a:solidFill>
                      <a:prstDash val="solid"/>
                      <a:round/>
                      <a:headEnd type="none" w="med" len="med"/>
                      <a:tailEnd type="none" w="med" len="med"/>
                    </a:lnT>
                    <a:lnB w="12700" cap="flat" cmpd="sng" algn="ctr">
                      <a:solidFill>
                        <a:srgbClr val="0067AC"/>
                      </a:solidFill>
                      <a:prstDash val="solid"/>
                      <a:round/>
                      <a:headEnd type="none" w="med" len="med"/>
                      <a:tailEnd type="none" w="med" len="med"/>
                    </a:lnB>
                    <a:solidFill>
                      <a:srgbClr val="0067AC"/>
                    </a:solidFill>
                  </a:tcPr>
                </a:tc>
                <a:tc>
                  <a:txBody>
                    <a:bodyPr/>
                    <a:lstStyle/>
                    <a:p>
                      <a:pPr algn="ctr"/>
                      <a:r>
                        <a:rPr lang="en-US" sz="1400" b="1" i="0" dirty="0" smtClean="0">
                          <a:solidFill>
                            <a:schemeClr val="bg1"/>
                          </a:solidFill>
                          <a:latin typeface="Brandon Grotesque Regular"/>
                        </a:rPr>
                        <a:t>%</a:t>
                      </a:r>
                      <a:endParaRPr lang="en-US" sz="1400" b="1" dirty="0">
                        <a:solidFill>
                          <a:schemeClr val="bg1"/>
                        </a:solidFill>
                        <a:latin typeface="Brandon Grotesque Regular"/>
                      </a:endParaRPr>
                    </a:p>
                  </a:txBody>
                  <a:tcPr marL="45720" marR="45720" anchor="ctr">
                    <a:lnL w="12700" cap="flat" cmpd="sng" algn="ctr">
                      <a:solidFill>
                        <a:srgbClr val="0067AC"/>
                      </a:solidFill>
                      <a:prstDash val="solid"/>
                      <a:round/>
                      <a:headEnd type="none" w="med" len="med"/>
                      <a:tailEnd type="none" w="med" len="med"/>
                    </a:lnL>
                    <a:lnR w="12700" cap="flat" cmpd="sng" algn="ctr">
                      <a:solidFill>
                        <a:srgbClr val="0067AC"/>
                      </a:solidFill>
                      <a:prstDash val="solid"/>
                      <a:round/>
                      <a:headEnd type="none" w="med" len="med"/>
                      <a:tailEnd type="none" w="med" len="med"/>
                    </a:lnR>
                    <a:lnT w="12700" cap="flat" cmpd="sng" algn="ctr">
                      <a:solidFill>
                        <a:srgbClr val="0067AC"/>
                      </a:solidFill>
                      <a:prstDash val="solid"/>
                      <a:round/>
                      <a:headEnd type="none" w="med" len="med"/>
                      <a:tailEnd type="none" w="med" len="med"/>
                    </a:lnT>
                    <a:lnB w="12700" cap="flat" cmpd="sng" algn="ctr">
                      <a:solidFill>
                        <a:srgbClr val="0067AC"/>
                      </a:solidFill>
                      <a:prstDash val="solid"/>
                      <a:round/>
                      <a:headEnd type="none" w="med" len="med"/>
                      <a:tailEnd type="none" w="med" len="med"/>
                    </a:lnB>
                    <a:solidFill>
                      <a:srgbClr val="0067AC"/>
                    </a:solidFill>
                  </a:tcPr>
                </a:tc>
                <a:extLst>
                  <a:ext uri="{0D108BD9-81ED-4DB2-BD59-A6C34878D82A}">
                    <a16:rowId xmlns:a16="http://schemas.microsoft.com/office/drawing/2014/main" xmlns="" val="2095804284"/>
                  </a:ext>
                </a:extLst>
              </a:tr>
              <a:tr h="0">
                <a:tc>
                  <a:txBody>
                    <a:bodyPr/>
                    <a:lstStyle/>
                    <a:p>
                      <a:pPr marL="0" marR="0">
                        <a:spcBef>
                          <a:spcPts val="0"/>
                        </a:spcBef>
                        <a:spcAft>
                          <a:spcPts val="0"/>
                        </a:spcAft>
                      </a:pPr>
                      <a:r>
                        <a:rPr lang="en-US" sz="1200" dirty="0" smtClean="0">
                          <a:effectLst/>
                          <a:latin typeface="Brandon Grotesque Regular"/>
                          <a:ea typeface="Times New Roman" panose="02020603050405020304" pitchFamily="18" charset="0"/>
                          <a:cs typeface="Times New Roman" panose="02020603050405020304" pitchFamily="18" charset="0"/>
                        </a:rPr>
                        <a:t>White</a:t>
                      </a:r>
                      <a:endParaRPr lang="en-US" sz="1200" dirty="0">
                        <a:effectLst/>
                        <a:latin typeface="Brandon Grotesque Regular"/>
                        <a:ea typeface="Calibri" panose="020F0502020204030204" pitchFamily="34" charset="0"/>
                        <a:cs typeface="Times New Roman" panose="02020603050405020304" pitchFamily="18" charset="0"/>
                      </a:endParaRPr>
                    </a:p>
                  </a:txBody>
                  <a:tcPr marL="45720" marR="45720">
                    <a:lnL w="12700" cap="flat" cmpd="sng" algn="ctr">
                      <a:solidFill>
                        <a:srgbClr val="0067AC"/>
                      </a:solidFill>
                      <a:prstDash val="solid"/>
                      <a:round/>
                      <a:headEnd type="none" w="med" len="med"/>
                      <a:tailEnd type="none" w="med" len="med"/>
                    </a:lnL>
                    <a:lnR w="12700" cap="flat" cmpd="sng" algn="ctr">
                      <a:solidFill>
                        <a:srgbClr val="0067AC"/>
                      </a:solidFill>
                      <a:prstDash val="solid"/>
                      <a:round/>
                      <a:headEnd type="none" w="med" len="med"/>
                      <a:tailEnd type="none" w="med" len="med"/>
                    </a:lnR>
                    <a:lnT w="12700" cap="flat" cmpd="sng" algn="ctr">
                      <a:solidFill>
                        <a:srgbClr val="0067AC"/>
                      </a:solidFill>
                      <a:prstDash val="solid"/>
                      <a:round/>
                      <a:headEnd type="none" w="med" len="med"/>
                      <a:tailEnd type="none" w="med" len="med"/>
                    </a:lnT>
                    <a:lnB w="12700" cap="flat" cmpd="sng" algn="ctr">
                      <a:solidFill>
                        <a:srgbClr val="0067AC"/>
                      </a:solidFill>
                      <a:prstDash val="solid"/>
                      <a:round/>
                      <a:headEnd type="none" w="med" len="med"/>
                      <a:tailEnd type="none" w="med" len="med"/>
                    </a:lnB>
                  </a:tcPr>
                </a:tc>
                <a:tc>
                  <a:txBody>
                    <a:bodyPr/>
                    <a:lstStyle/>
                    <a:p>
                      <a:pPr marL="0" marR="0" algn="ctr" defTabSz="457200" rtl="0" eaLnBrk="1" latinLnBrk="0" hangingPunct="1">
                        <a:spcBef>
                          <a:spcPts val="0"/>
                        </a:spcBef>
                        <a:spcAft>
                          <a:spcPts val="0"/>
                        </a:spcAft>
                      </a:pPr>
                      <a:r>
                        <a:rPr lang="en-US" sz="1200" kern="1200" dirty="0" smtClean="0">
                          <a:solidFill>
                            <a:schemeClr val="tx1"/>
                          </a:solidFill>
                          <a:latin typeface="Brandon Grotesque Regular"/>
                          <a:ea typeface="+mn-ea"/>
                          <a:cs typeface="+mn-cs"/>
                        </a:rPr>
                        <a:t>61</a:t>
                      </a:r>
                      <a:endParaRPr lang="en-US" sz="1200" kern="1200" dirty="0">
                        <a:solidFill>
                          <a:schemeClr val="tx1"/>
                        </a:solidFill>
                        <a:latin typeface="Brandon Grotesque Regular"/>
                        <a:ea typeface="+mn-ea"/>
                        <a:cs typeface="+mn-cs"/>
                      </a:endParaRPr>
                    </a:p>
                  </a:txBody>
                  <a:tcPr marL="45720" marR="45720" anchor="ctr">
                    <a:lnL w="12700" cap="flat" cmpd="sng" algn="ctr">
                      <a:solidFill>
                        <a:srgbClr val="0067AC"/>
                      </a:solidFill>
                      <a:prstDash val="solid"/>
                      <a:round/>
                      <a:headEnd type="none" w="med" len="med"/>
                      <a:tailEnd type="none" w="med" len="med"/>
                    </a:lnL>
                    <a:lnR w="12700" cap="flat" cmpd="sng" algn="ctr">
                      <a:solidFill>
                        <a:srgbClr val="0067AC"/>
                      </a:solidFill>
                      <a:prstDash val="solid"/>
                      <a:round/>
                      <a:headEnd type="none" w="med" len="med"/>
                      <a:tailEnd type="none" w="med" len="med"/>
                    </a:lnR>
                    <a:lnT w="12700" cap="flat" cmpd="sng" algn="ctr">
                      <a:solidFill>
                        <a:srgbClr val="0067AC"/>
                      </a:solidFill>
                      <a:prstDash val="solid"/>
                      <a:round/>
                      <a:headEnd type="none" w="med" len="med"/>
                      <a:tailEnd type="none" w="med" len="med"/>
                    </a:lnT>
                    <a:lnB w="12700" cap="flat" cmpd="sng" algn="ctr">
                      <a:solidFill>
                        <a:srgbClr val="0067AC"/>
                      </a:solidFill>
                      <a:prstDash val="solid"/>
                      <a:round/>
                      <a:headEnd type="none" w="med" len="med"/>
                      <a:tailEnd type="none" w="med" len="med"/>
                    </a:lnB>
                  </a:tcPr>
                </a:tc>
                <a:extLst>
                  <a:ext uri="{0D108BD9-81ED-4DB2-BD59-A6C34878D82A}">
                    <a16:rowId xmlns:a16="http://schemas.microsoft.com/office/drawing/2014/main" xmlns="" val="133366232"/>
                  </a:ext>
                </a:extLst>
              </a:tr>
              <a:tr h="0">
                <a:tc>
                  <a:txBody>
                    <a:bodyPr/>
                    <a:lstStyle/>
                    <a:p>
                      <a:pPr marL="0" marR="0">
                        <a:spcBef>
                          <a:spcPts val="0"/>
                        </a:spcBef>
                        <a:spcAft>
                          <a:spcPts val="0"/>
                        </a:spcAft>
                      </a:pPr>
                      <a:r>
                        <a:rPr lang="en-US" sz="1200" dirty="0" smtClean="0">
                          <a:effectLst/>
                          <a:latin typeface="Brandon Grotesque Regular"/>
                          <a:ea typeface="Times New Roman" panose="02020603050405020304" pitchFamily="18" charset="0"/>
                          <a:cs typeface="Times New Roman" panose="02020603050405020304" pitchFamily="18" charset="0"/>
                        </a:rPr>
                        <a:t>Hispanic</a:t>
                      </a:r>
                      <a:endParaRPr lang="en-US" sz="1200" dirty="0">
                        <a:effectLst/>
                        <a:latin typeface="Brandon Grotesque Regular"/>
                        <a:ea typeface="Calibri" panose="020F0502020204030204" pitchFamily="34" charset="0"/>
                        <a:cs typeface="Times New Roman" panose="02020603050405020304" pitchFamily="18" charset="0"/>
                      </a:endParaRPr>
                    </a:p>
                  </a:txBody>
                  <a:tcPr marL="45720" marR="45720">
                    <a:lnL w="12700" cap="flat" cmpd="sng" algn="ctr">
                      <a:solidFill>
                        <a:srgbClr val="0067AC"/>
                      </a:solidFill>
                      <a:prstDash val="solid"/>
                      <a:round/>
                      <a:headEnd type="none" w="med" len="med"/>
                      <a:tailEnd type="none" w="med" len="med"/>
                    </a:lnL>
                    <a:lnR w="12700" cap="flat" cmpd="sng" algn="ctr">
                      <a:solidFill>
                        <a:srgbClr val="0067AC"/>
                      </a:solidFill>
                      <a:prstDash val="solid"/>
                      <a:round/>
                      <a:headEnd type="none" w="med" len="med"/>
                      <a:tailEnd type="none" w="med" len="med"/>
                    </a:lnR>
                    <a:lnT w="12700" cap="flat" cmpd="sng" algn="ctr">
                      <a:solidFill>
                        <a:srgbClr val="0067AC"/>
                      </a:solidFill>
                      <a:prstDash val="solid"/>
                      <a:round/>
                      <a:headEnd type="none" w="med" len="med"/>
                      <a:tailEnd type="none" w="med" len="med"/>
                    </a:lnT>
                    <a:lnB w="12700" cap="flat" cmpd="sng" algn="ctr">
                      <a:solidFill>
                        <a:srgbClr val="0067AC"/>
                      </a:solidFill>
                      <a:prstDash val="solid"/>
                      <a:round/>
                      <a:headEnd type="none" w="med" len="med"/>
                      <a:tailEnd type="none" w="med" len="med"/>
                    </a:lnB>
                  </a:tcPr>
                </a:tc>
                <a:tc>
                  <a:txBody>
                    <a:bodyPr/>
                    <a:lstStyle/>
                    <a:p>
                      <a:pPr marL="0" marR="0" algn="ctr" defTabSz="457200" rtl="0" eaLnBrk="1" latinLnBrk="0" hangingPunct="1">
                        <a:spcBef>
                          <a:spcPts val="0"/>
                        </a:spcBef>
                        <a:spcAft>
                          <a:spcPts val="0"/>
                        </a:spcAft>
                      </a:pPr>
                      <a:r>
                        <a:rPr lang="en-US" sz="1200" kern="1200" dirty="0" smtClean="0">
                          <a:solidFill>
                            <a:schemeClr val="tx1"/>
                          </a:solidFill>
                          <a:latin typeface="Brandon Grotesque Regular"/>
                          <a:ea typeface="+mn-ea"/>
                          <a:cs typeface="+mn-cs"/>
                        </a:rPr>
                        <a:t>18</a:t>
                      </a:r>
                      <a:endParaRPr lang="en-US" sz="1200" kern="1200" dirty="0">
                        <a:solidFill>
                          <a:schemeClr val="tx1"/>
                        </a:solidFill>
                        <a:latin typeface="Brandon Grotesque Regular"/>
                        <a:ea typeface="+mn-ea"/>
                        <a:cs typeface="+mn-cs"/>
                      </a:endParaRPr>
                    </a:p>
                  </a:txBody>
                  <a:tcPr marL="45720" marR="45720" anchor="ctr">
                    <a:lnL w="12700" cap="flat" cmpd="sng" algn="ctr">
                      <a:solidFill>
                        <a:srgbClr val="0067AC"/>
                      </a:solidFill>
                      <a:prstDash val="solid"/>
                      <a:round/>
                      <a:headEnd type="none" w="med" len="med"/>
                      <a:tailEnd type="none" w="med" len="med"/>
                    </a:lnL>
                    <a:lnR w="12700" cap="flat" cmpd="sng" algn="ctr">
                      <a:solidFill>
                        <a:srgbClr val="0067AC"/>
                      </a:solidFill>
                      <a:prstDash val="solid"/>
                      <a:round/>
                      <a:headEnd type="none" w="med" len="med"/>
                      <a:tailEnd type="none" w="med" len="med"/>
                    </a:lnR>
                    <a:lnT w="12700" cap="flat" cmpd="sng" algn="ctr">
                      <a:solidFill>
                        <a:srgbClr val="0067AC"/>
                      </a:solidFill>
                      <a:prstDash val="solid"/>
                      <a:round/>
                      <a:headEnd type="none" w="med" len="med"/>
                      <a:tailEnd type="none" w="med" len="med"/>
                    </a:lnT>
                    <a:lnB w="12700" cap="flat" cmpd="sng" algn="ctr">
                      <a:solidFill>
                        <a:srgbClr val="0067AC"/>
                      </a:solidFill>
                      <a:prstDash val="solid"/>
                      <a:round/>
                      <a:headEnd type="none" w="med" len="med"/>
                      <a:tailEnd type="none" w="med" len="med"/>
                    </a:lnB>
                  </a:tcPr>
                </a:tc>
                <a:extLst>
                  <a:ext uri="{0D108BD9-81ED-4DB2-BD59-A6C34878D82A}">
                    <a16:rowId xmlns:a16="http://schemas.microsoft.com/office/drawing/2014/main" xmlns="" val="3201431643"/>
                  </a:ext>
                </a:extLst>
              </a:tr>
              <a:tr h="0">
                <a:tc>
                  <a:txBody>
                    <a:bodyPr/>
                    <a:lstStyle/>
                    <a:p>
                      <a:pPr marL="0" marR="0">
                        <a:spcBef>
                          <a:spcPts val="0"/>
                        </a:spcBef>
                        <a:spcAft>
                          <a:spcPts val="0"/>
                        </a:spcAft>
                      </a:pPr>
                      <a:r>
                        <a:rPr lang="en-US" sz="1200" dirty="0" smtClean="0">
                          <a:effectLst/>
                          <a:latin typeface="Brandon Grotesque Regular"/>
                          <a:ea typeface="Calibri" panose="020F0502020204030204" pitchFamily="34" charset="0"/>
                          <a:cs typeface="Times New Roman" panose="02020603050405020304" pitchFamily="18" charset="0"/>
                        </a:rPr>
                        <a:t>Black/African American</a:t>
                      </a:r>
                      <a:endParaRPr lang="en-US" sz="1200" dirty="0">
                        <a:effectLst/>
                        <a:latin typeface="Brandon Grotesque Regular"/>
                        <a:ea typeface="Calibri" panose="020F0502020204030204" pitchFamily="34" charset="0"/>
                        <a:cs typeface="Times New Roman" panose="02020603050405020304" pitchFamily="18" charset="0"/>
                      </a:endParaRPr>
                    </a:p>
                  </a:txBody>
                  <a:tcPr marL="45720" marR="45720">
                    <a:lnL w="12700" cap="flat" cmpd="sng" algn="ctr">
                      <a:solidFill>
                        <a:srgbClr val="0067AC"/>
                      </a:solidFill>
                      <a:prstDash val="solid"/>
                      <a:round/>
                      <a:headEnd type="none" w="med" len="med"/>
                      <a:tailEnd type="none" w="med" len="med"/>
                    </a:lnL>
                    <a:lnR w="12700" cap="flat" cmpd="sng" algn="ctr">
                      <a:solidFill>
                        <a:srgbClr val="0067AC"/>
                      </a:solidFill>
                      <a:prstDash val="solid"/>
                      <a:round/>
                      <a:headEnd type="none" w="med" len="med"/>
                      <a:tailEnd type="none" w="med" len="med"/>
                    </a:lnR>
                    <a:lnT w="12700" cap="flat" cmpd="sng" algn="ctr">
                      <a:solidFill>
                        <a:srgbClr val="0067AC"/>
                      </a:solidFill>
                      <a:prstDash val="solid"/>
                      <a:round/>
                      <a:headEnd type="none" w="med" len="med"/>
                      <a:tailEnd type="none" w="med" len="med"/>
                    </a:lnT>
                    <a:lnB w="12700" cap="flat" cmpd="sng" algn="ctr">
                      <a:solidFill>
                        <a:srgbClr val="0067AC"/>
                      </a:solidFill>
                      <a:prstDash val="solid"/>
                      <a:round/>
                      <a:headEnd type="none" w="med" len="med"/>
                      <a:tailEnd type="none" w="med" len="med"/>
                    </a:lnB>
                  </a:tcPr>
                </a:tc>
                <a:tc>
                  <a:txBody>
                    <a:bodyPr/>
                    <a:lstStyle/>
                    <a:p>
                      <a:pPr marL="0" marR="0" algn="ctr" defTabSz="457200" rtl="0" eaLnBrk="1" latinLnBrk="0" hangingPunct="1">
                        <a:spcBef>
                          <a:spcPts val="0"/>
                        </a:spcBef>
                        <a:spcAft>
                          <a:spcPts val="0"/>
                        </a:spcAft>
                      </a:pPr>
                      <a:r>
                        <a:rPr lang="en-US" sz="1200" kern="1200" dirty="0" smtClean="0">
                          <a:solidFill>
                            <a:schemeClr val="tx1"/>
                          </a:solidFill>
                          <a:latin typeface="Brandon Grotesque Regular"/>
                          <a:ea typeface="+mn-ea"/>
                          <a:cs typeface="+mn-cs"/>
                        </a:rPr>
                        <a:t>12</a:t>
                      </a:r>
                      <a:endParaRPr lang="en-US" sz="1200" kern="1200" dirty="0">
                        <a:solidFill>
                          <a:schemeClr val="tx1"/>
                        </a:solidFill>
                        <a:latin typeface="Brandon Grotesque Regular"/>
                        <a:ea typeface="+mn-ea"/>
                        <a:cs typeface="+mn-cs"/>
                      </a:endParaRPr>
                    </a:p>
                  </a:txBody>
                  <a:tcPr marL="45720" marR="45720" anchor="ctr">
                    <a:lnL w="12700" cap="flat" cmpd="sng" algn="ctr">
                      <a:solidFill>
                        <a:srgbClr val="0067AC"/>
                      </a:solidFill>
                      <a:prstDash val="solid"/>
                      <a:round/>
                      <a:headEnd type="none" w="med" len="med"/>
                      <a:tailEnd type="none" w="med" len="med"/>
                    </a:lnL>
                    <a:lnR w="12700" cap="flat" cmpd="sng" algn="ctr">
                      <a:solidFill>
                        <a:srgbClr val="0067AC"/>
                      </a:solidFill>
                      <a:prstDash val="solid"/>
                      <a:round/>
                      <a:headEnd type="none" w="med" len="med"/>
                      <a:tailEnd type="none" w="med" len="med"/>
                    </a:lnR>
                    <a:lnT w="12700" cap="flat" cmpd="sng" algn="ctr">
                      <a:solidFill>
                        <a:srgbClr val="0067AC"/>
                      </a:solidFill>
                      <a:prstDash val="solid"/>
                      <a:round/>
                      <a:headEnd type="none" w="med" len="med"/>
                      <a:tailEnd type="none" w="med" len="med"/>
                    </a:lnT>
                    <a:lnB w="12700" cap="flat" cmpd="sng" algn="ctr">
                      <a:solidFill>
                        <a:srgbClr val="0067AC"/>
                      </a:solidFill>
                      <a:prstDash val="solid"/>
                      <a:round/>
                      <a:headEnd type="none" w="med" len="med"/>
                      <a:tailEnd type="none" w="med" len="med"/>
                    </a:lnB>
                  </a:tcPr>
                </a:tc>
                <a:extLst>
                  <a:ext uri="{0D108BD9-81ED-4DB2-BD59-A6C34878D82A}">
                    <a16:rowId xmlns:a16="http://schemas.microsoft.com/office/drawing/2014/main" xmlns="" val="3229757653"/>
                  </a:ext>
                </a:extLst>
              </a:tr>
              <a:tr h="0">
                <a:tc>
                  <a:txBody>
                    <a:bodyPr/>
                    <a:lstStyle/>
                    <a:p>
                      <a:pPr marL="0" marR="0">
                        <a:spcBef>
                          <a:spcPts val="0"/>
                        </a:spcBef>
                        <a:spcAft>
                          <a:spcPts val="0"/>
                        </a:spcAft>
                      </a:pPr>
                      <a:r>
                        <a:rPr lang="en-US" sz="1200" dirty="0" smtClean="0">
                          <a:effectLst/>
                          <a:latin typeface="Brandon Grotesque Regular"/>
                          <a:ea typeface="Calibri" panose="020F0502020204030204" pitchFamily="34" charset="0"/>
                          <a:cs typeface="Times New Roman" panose="02020603050405020304" pitchFamily="18" charset="0"/>
                        </a:rPr>
                        <a:t>Asian</a:t>
                      </a:r>
                      <a:endParaRPr lang="en-US" sz="1200" dirty="0">
                        <a:effectLst/>
                        <a:latin typeface="Brandon Grotesque Regular"/>
                        <a:ea typeface="Calibri" panose="020F0502020204030204" pitchFamily="34" charset="0"/>
                        <a:cs typeface="Times New Roman" panose="02020603050405020304" pitchFamily="18" charset="0"/>
                      </a:endParaRPr>
                    </a:p>
                  </a:txBody>
                  <a:tcPr marL="45720" marR="45720">
                    <a:lnL w="12700" cap="flat" cmpd="sng" algn="ctr">
                      <a:solidFill>
                        <a:srgbClr val="0067AC"/>
                      </a:solidFill>
                      <a:prstDash val="solid"/>
                      <a:round/>
                      <a:headEnd type="none" w="med" len="med"/>
                      <a:tailEnd type="none" w="med" len="med"/>
                    </a:lnL>
                    <a:lnR w="12700" cap="flat" cmpd="sng" algn="ctr">
                      <a:solidFill>
                        <a:srgbClr val="0067AC"/>
                      </a:solidFill>
                      <a:prstDash val="solid"/>
                      <a:round/>
                      <a:headEnd type="none" w="med" len="med"/>
                      <a:tailEnd type="none" w="med" len="med"/>
                    </a:lnR>
                    <a:lnT w="12700" cap="flat" cmpd="sng" algn="ctr">
                      <a:solidFill>
                        <a:srgbClr val="0067AC"/>
                      </a:solidFill>
                      <a:prstDash val="solid"/>
                      <a:round/>
                      <a:headEnd type="none" w="med" len="med"/>
                      <a:tailEnd type="none" w="med" len="med"/>
                    </a:lnT>
                    <a:lnB w="12700" cap="flat" cmpd="sng" algn="ctr">
                      <a:solidFill>
                        <a:srgbClr val="0067AC"/>
                      </a:solidFill>
                      <a:prstDash val="solid"/>
                      <a:round/>
                      <a:headEnd type="none" w="med" len="med"/>
                      <a:tailEnd type="none" w="med" len="med"/>
                    </a:lnB>
                  </a:tcPr>
                </a:tc>
                <a:tc>
                  <a:txBody>
                    <a:bodyPr/>
                    <a:lstStyle/>
                    <a:p>
                      <a:pPr marL="0" marR="0" algn="ctr" defTabSz="457200" rtl="0" eaLnBrk="1" latinLnBrk="0" hangingPunct="1">
                        <a:spcBef>
                          <a:spcPts val="0"/>
                        </a:spcBef>
                        <a:spcAft>
                          <a:spcPts val="0"/>
                        </a:spcAft>
                      </a:pPr>
                      <a:r>
                        <a:rPr lang="en-US" sz="1200" kern="1200" dirty="0" smtClean="0">
                          <a:solidFill>
                            <a:schemeClr val="tx1"/>
                          </a:solidFill>
                          <a:latin typeface="Brandon Grotesque Regular"/>
                          <a:ea typeface="+mn-ea"/>
                          <a:cs typeface="+mn-cs"/>
                        </a:rPr>
                        <a:t>6</a:t>
                      </a:r>
                      <a:endParaRPr lang="en-US" sz="1200" kern="1200" dirty="0">
                        <a:solidFill>
                          <a:schemeClr val="tx1"/>
                        </a:solidFill>
                        <a:latin typeface="Brandon Grotesque Regular"/>
                        <a:ea typeface="+mn-ea"/>
                        <a:cs typeface="+mn-cs"/>
                      </a:endParaRPr>
                    </a:p>
                  </a:txBody>
                  <a:tcPr marL="45720" marR="45720" anchor="ctr">
                    <a:lnL w="12700" cap="flat" cmpd="sng" algn="ctr">
                      <a:solidFill>
                        <a:srgbClr val="0067AC"/>
                      </a:solidFill>
                      <a:prstDash val="solid"/>
                      <a:round/>
                      <a:headEnd type="none" w="med" len="med"/>
                      <a:tailEnd type="none" w="med" len="med"/>
                    </a:lnL>
                    <a:lnR w="12700" cap="flat" cmpd="sng" algn="ctr">
                      <a:solidFill>
                        <a:srgbClr val="0067AC"/>
                      </a:solidFill>
                      <a:prstDash val="solid"/>
                      <a:round/>
                      <a:headEnd type="none" w="med" len="med"/>
                      <a:tailEnd type="none" w="med" len="med"/>
                    </a:lnR>
                    <a:lnT w="12700" cap="flat" cmpd="sng" algn="ctr">
                      <a:solidFill>
                        <a:srgbClr val="0067AC"/>
                      </a:solidFill>
                      <a:prstDash val="solid"/>
                      <a:round/>
                      <a:headEnd type="none" w="med" len="med"/>
                      <a:tailEnd type="none" w="med" len="med"/>
                    </a:lnT>
                    <a:lnB w="12700" cap="flat" cmpd="sng" algn="ctr">
                      <a:solidFill>
                        <a:srgbClr val="0067AC"/>
                      </a:solidFill>
                      <a:prstDash val="solid"/>
                      <a:round/>
                      <a:headEnd type="none" w="med" len="med"/>
                      <a:tailEnd type="none" w="med" len="med"/>
                    </a:lnB>
                  </a:tcPr>
                </a:tc>
                <a:extLst>
                  <a:ext uri="{0D108BD9-81ED-4DB2-BD59-A6C34878D82A}">
                    <a16:rowId xmlns:a16="http://schemas.microsoft.com/office/drawing/2014/main" xmlns="" val="4081784853"/>
                  </a:ext>
                </a:extLst>
              </a:tr>
              <a:tr h="0">
                <a:tc>
                  <a:txBody>
                    <a:bodyPr/>
                    <a:lstStyle/>
                    <a:p>
                      <a:pPr marL="0" marR="0">
                        <a:spcBef>
                          <a:spcPts val="0"/>
                        </a:spcBef>
                        <a:spcAft>
                          <a:spcPts val="0"/>
                        </a:spcAft>
                      </a:pPr>
                      <a:r>
                        <a:rPr lang="en-US" sz="1200" dirty="0" smtClean="0">
                          <a:effectLst/>
                          <a:latin typeface="Brandon Grotesque Regular"/>
                          <a:ea typeface="Calibri" panose="020F0502020204030204" pitchFamily="34" charset="0"/>
                          <a:cs typeface="Times New Roman" panose="02020603050405020304" pitchFamily="18" charset="0"/>
                        </a:rPr>
                        <a:t>American Indian/Alaska</a:t>
                      </a:r>
                      <a:r>
                        <a:rPr lang="en-US" sz="1200" baseline="0" dirty="0" smtClean="0">
                          <a:effectLst/>
                          <a:latin typeface="Brandon Grotesque Regular"/>
                          <a:ea typeface="Calibri" panose="020F0502020204030204" pitchFamily="34" charset="0"/>
                          <a:cs typeface="Times New Roman" panose="02020603050405020304" pitchFamily="18" charset="0"/>
                        </a:rPr>
                        <a:t> Native</a:t>
                      </a:r>
                      <a:endParaRPr lang="en-US" sz="1200" dirty="0">
                        <a:effectLst/>
                        <a:latin typeface="Brandon Grotesque Regular"/>
                        <a:ea typeface="Calibri" panose="020F0502020204030204" pitchFamily="34" charset="0"/>
                        <a:cs typeface="Times New Roman" panose="02020603050405020304" pitchFamily="18" charset="0"/>
                      </a:endParaRPr>
                    </a:p>
                  </a:txBody>
                  <a:tcPr marL="45720" marR="45720">
                    <a:lnL w="12700" cap="flat" cmpd="sng" algn="ctr">
                      <a:solidFill>
                        <a:srgbClr val="0067AC"/>
                      </a:solidFill>
                      <a:prstDash val="solid"/>
                      <a:round/>
                      <a:headEnd type="none" w="med" len="med"/>
                      <a:tailEnd type="none" w="med" len="med"/>
                    </a:lnL>
                    <a:lnR w="12700" cap="flat" cmpd="sng" algn="ctr">
                      <a:solidFill>
                        <a:srgbClr val="0067AC"/>
                      </a:solidFill>
                      <a:prstDash val="solid"/>
                      <a:round/>
                      <a:headEnd type="none" w="med" len="med"/>
                      <a:tailEnd type="none" w="med" len="med"/>
                    </a:lnR>
                    <a:lnT w="12700" cap="flat" cmpd="sng" algn="ctr">
                      <a:solidFill>
                        <a:srgbClr val="0067AC"/>
                      </a:solidFill>
                      <a:prstDash val="solid"/>
                      <a:round/>
                      <a:headEnd type="none" w="med" len="med"/>
                      <a:tailEnd type="none" w="med" len="med"/>
                    </a:lnT>
                    <a:lnB w="12700" cap="flat" cmpd="sng" algn="ctr">
                      <a:solidFill>
                        <a:srgbClr val="0067AC"/>
                      </a:solidFill>
                      <a:prstDash val="solid"/>
                      <a:round/>
                      <a:headEnd type="none" w="med" len="med"/>
                      <a:tailEnd type="none" w="med" len="med"/>
                    </a:lnB>
                  </a:tcPr>
                </a:tc>
                <a:tc>
                  <a:txBody>
                    <a:bodyPr/>
                    <a:lstStyle/>
                    <a:p>
                      <a:pPr marL="0" marR="0" algn="ctr" defTabSz="457200" rtl="0" eaLnBrk="1" latinLnBrk="0" hangingPunct="1">
                        <a:spcBef>
                          <a:spcPts val="0"/>
                        </a:spcBef>
                        <a:spcAft>
                          <a:spcPts val="0"/>
                        </a:spcAft>
                      </a:pPr>
                      <a:r>
                        <a:rPr lang="en-US" sz="1200" kern="1200" dirty="0" smtClean="0">
                          <a:solidFill>
                            <a:schemeClr val="tx1"/>
                          </a:solidFill>
                          <a:latin typeface="Brandon Grotesque Regular"/>
                          <a:ea typeface="+mn-ea"/>
                          <a:cs typeface="+mn-cs"/>
                        </a:rPr>
                        <a:t>1</a:t>
                      </a:r>
                      <a:endParaRPr lang="en-US" sz="1200" kern="1200" dirty="0">
                        <a:solidFill>
                          <a:schemeClr val="tx1"/>
                        </a:solidFill>
                        <a:latin typeface="Brandon Grotesque Regular"/>
                        <a:ea typeface="+mn-ea"/>
                        <a:cs typeface="+mn-cs"/>
                      </a:endParaRPr>
                    </a:p>
                  </a:txBody>
                  <a:tcPr marL="45720" marR="45720" anchor="ctr">
                    <a:lnL w="12700" cap="flat" cmpd="sng" algn="ctr">
                      <a:solidFill>
                        <a:srgbClr val="0067AC"/>
                      </a:solidFill>
                      <a:prstDash val="solid"/>
                      <a:round/>
                      <a:headEnd type="none" w="med" len="med"/>
                      <a:tailEnd type="none" w="med" len="med"/>
                    </a:lnL>
                    <a:lnR w="12700" cap="flat" cmpd="sng" algn="ctr">
                      <a:solidFill>
                        <a:srgbClr val="0067AC"/>
                      </a:solidFill>
                      <a:prstDash val="solid"/>
                      <a:round/>
                      <a:headEnd type="none" w="med" len="med"/>
                      <a:tailEnd type="none" w="med" len="med"/>
                    </a:lnR>
                    <a:lnT w="12700" cap="flat" cmpd="sng" algn="ctr">
                      <a:solidFill>
                        <a:srgbClr val="0067AC"/>
                      </a:solidFill>
                      <a:prstDash val="solid"/>
                      <a:round/>
                      <a:headEnd type="none" w="med" len="med"/>
                      <a:tailEnd type="none" w="med" len="med"/>
                    </a:lnT>
                    <a:lnB w="12700" cap="flat" cmpd="sng" algn="ctr">
                      <a:solidFill>
                        <a:srgbClr val="0067AC"/>
                      </a:solidFill>
                      <a:prstDash val="solid"/>
                      <a:round/>
                      <a:headEnd type="none" w="med" len="med"/>
                      <a:tailEnd type="none" w="med" len="med"/>
                    </a:lnB>
                  </a:tcPr>
                </a:tc>
                <a:extLst>
                  <a:ext uri="{0D108BD9-81ED-4DB2-BD59-A6C34878D82A}">
                    <a16:rowId xmlns:a16="http://schemas.microsoft.com/office/drawing/2014/main" xmlns="" val="3994350674"/>
                  </a:ext>
                </a:extLst>
              </a:tr>
              <a:tr h="0">
                <a:tc>
                  <a:txBody>
                    <a:bodyPr/>
                    <a:lstStyle/>
                    <a:p>
                      <a:pPr marL="0" marR="0">
                        <a:spcBef>
                          <a:spcPts val="0"/>
                        </a:spcBef>
                        <a:spcAft>
                          <a:spcPts val="0"/>
                        </a:spcAft>
                      </a:pPr>
                      <a:r>
                        <a:rPr lang="en-US" sz="1200" dirty="0" smtClean="0">
                          <a:effectLst/>
                          <a:latin typeface="Brandon Grotesque Regular"/>
                          <a:ea typeface="Calibri" panose="020F0502020204030204" pitchFamily="34" charset="0"/>
                          <a:cs typeface="Times New Roman" panose="02020603050405020304" pitchFamily="18" charset="0"/>
                        </a:rPr>
                        <a:t>Native Hawaiian or other Pacific Islander</a:t>
                      </a:r>
                      <a:endParaRPr lang="en-US" sz="1200" dirty="0">
                        <a:effectLst/>
                        <a:latin typeface="Brandon Grotesque Regular"/>
                        <a:ea typeface="Calibri" panose="020F0502020204030204" pitchFamily="34" charset="0"/>
                        <a:cs typeface="Times New Roman" panose="02020603050405020304" pitchFamily="18" charset="0"/>
                      </a:endParaRPr>
                    </a:p>
                  </a:txBody>
                  <a:tcPr marL="45720" marR="45720">
                    <a:lnL w="12700" cap="flat" cmpd="sng" algn="ctr">
                      <a:solidFill>
                        <a:srgbClr val="0067AC"/>
                      </a:solidFill>
                      <a:prstDash val="solid"/>
                      <a:round/>
                      <a:headEnd type="none" w="med" len="med"/>
                      <a:tailEnd type="none" w="med" len="med"/>
                    </a:lnL>
                    <a:lnR w="12700" cap="flat" cmpd="sng" algn="ctr">
                      <a:solidFill>
                        <a:srgbClr val="0067AC"/>
                      </a:solidFill>
                      <a:prstDash val="solid"/>
                      <a:round/>
                      <a:headEnd type="none" w="med" len="med"/>
                      <a:tailEnd type="none" w="med" len="med"/>
                    </a:lnR>
                    <a:lnT w="12700" cap="flat" cmpd="sng" algn="ctr">
                      <a:solidFill>
                        <a:srgbClr val="0067AC"/>
                      </a:solidFill>
                      <a:prstDash val="solid"/>
                      <a:round/>
                      <a:headEnd type="none" w="med" len="med"/>
                      <a:tailEnd type="none" w="med" len="med"/>
                    </a:lnT>
                    <a:lnB w="12700" cap="flat" cmpd="sng" algn="ctr">
                      <a:solidFill>
                        <a:srgbClr val="0067AC"/>
                      </a:solidFill>
                      <a:prstDash val="solid"/>
                      <a:round/>
                      <a:headEnd type="none" w="med" len="med"/>
                      <a:tailEnd type="none" w="med" len="med"/>
                    </a:lnB>
                  </a:tcPr>
                </a:tc>
                <a:tc>
                  <a:txBody>
                    <a:bodyPr/>
                    <a:lstStyle/>
                    <a:p>
                      <a:pPr marL="0" marR="0" algn="ctr" defTabSz="457200" rtl="0" eaLnBrk="1" latinLnBrk="0" hangingPunct="1">
                        <a:spcBef>
                          <a:spcPts val="0"/>
                        </a:spcBef>
                        <a:spcAft>
                          <a:spcPts val="0"/>
                        </a:spcAft>
                      </a:pPr>
                      <a:r>
                        <a:rPr lang="en-US" sz="1200" kern="1200" dirty="0" smtClean="0">
                          <a:solidFill>
                            <a:schemeClr val="tx1"/>
                          </a:solidFill>
                          <a:latin typeface="Brandon Grotesque Regular"/>
                          <a:ea typeface="+mn-ea"/>
                          <a:cs typeface="+mn-cs"/>
                        </a:rPr>
                        <a:t>-</a:t>
                      </a:r>
                      <a:endParaRPr lang="en-US" sz="1200" kern="1200" dirty="0">
                        <a:solidFill>
                          <a:schemeClr val="tx1"/>
                        </a:solidFill>
                        <a:latin typeface="Brandon Grotesque Regular"/>
                        <a:ea typeface="+mn-ea"/>
                        <a:cs typeface="+mn-cs"/>
                      </a:endParaRPr>
                    </a:p>
                  </a:txBody>
                  <a:tcPr marL="45720" marR="45720" anchor="ctr">
                    <a:lnL w="12700" cap="flat" cmpd="sng" algn="ctr">
                      <a:solidFill>
                        <a:srgbClr val="0067AC"/>
                      </a:solidFill>
                      <a:prstDash val="solid"/>
                      <a:round/>
                      <a:headEnd type="none" w="med" len="med"/>
                      <a:tailEnd type="none" w="med" len="med"/>
                    </a:lnL>
                    <a:lnR w="12700" cap="flat" cmpd="sng" algn="ctr">
                      <a:solidFill>
                        <a:srgbClr val="0067AC"/>
                      </a:solidFill>
                      <a:prstDash val="solid"/>
                      <a:round/>
                      <a:headEnd type="none" w="med" len="med"/>
                      <a:tailEnd type="none" w="med" len="med"/>
                    </a:lnR>
                    <a:lnT w="12700" cap="flat" cmpd="sng" algn="ctr">
                      <a:solidFill>
                        <a:srgbClr val="0067AC"/>
                      </a:solidFill>
                      <a:prstDash val="solid"/>
                      <a:round/>
                      <a:headEnd type="none" w="med" len="med"/>
                      <a:tailEnd type="none" w="med" len="med"/>
                    </a:lnT>
                    <a:lnB w="12700" cap="flat" cmpd="sng" algn="ctr">
                      <a:solidFill>
                        <a:srgbClr val="0067AC"/>
                      </a:solidFill>
                      <a:prstDash val="solid"/>
                      <a:round/>
                      <a:headEnd type="none" w="med" len="med"/>
                      <a:tailEnd type="none" w="med" len="med"/>
                    </a:lnB>
                  </a:tcPr>
                </a:tc>
                <a:extLst>
                  <a:ext uri="{0D108BD9-81ED-4DB2-BD59-A6C34878D82A}">
                    <a16:rowId xmlns:a16="http://schemas.microsoft.com/office/drawing/2014/main" xmlns="" val="1064025593"/>
                  </a:ext>
                </a:extLst>
              </a:tr>
              <a:tr h="0">
                <a:tc>
                  <a:txBody>
                    <a:bodyPr/>
                    <a:lstStyle/>
                    <a:p>
                      <a:pPr marL="0" marR="0">
                        <a:spcBef>
                          <a:spcPts val="0"/>
                        </a:spcBef>
                        <a:spcAft>
                          <a:spcPts val="0"/>
                        </a:spcAft>
                      </a:pPr>
                      <a:r>
                        <a:rPr lang="en-US" sz="1200" dirty="0" smtClean="0">
                          <a:effectLst/>
                          <a:latin typeface="Brandon Grotesque Regular"/>
                          <a:ea typeface="Calibri" panose="020F0502020204030204" pitchFamily="34" charset="0"/>
                          <a:cs typeface="Times New Roman" panose="02020603050405020304" pitchFamily="18" charset="0"/>
                        </a:rPr>
                        <a:t>Other</a:t>
                      </a:r>
                      <a:endParaRPr lang="en-US" sz="1200" dirty="0">
                        <a:effectLst/>
                        <a:latin typeface="Brandon Grotesque Regular"/>
                        <a:ea typeface="Calibri" panose="020F0502020204030204" pitchFamily="34" charset="0"/>
                        <a:cs typeface="Times New Roman" panose="02020603050405020304" pitchFamily="18" charset="0"/>
                      </a:endParaRPr>
                    </a:p>
                  </a:txBody>
                  <a:tcPr marL="45720" marR="45720">
                    <a:lnL w="12700" cap="flat" cmpd="sng" algn="ctr">
                      <a:solidFill>
                        <a:srgbClr val="0067AC"/>
                      </a:solidFill>
                      <a:prstDash val="solid"/>
                      <a:round/>
                      <a:headEnd type="none" w="med" len="med"/>
                      <a:tailEnd type="none" w="med" len="med"/>
                    </a:lnL>
                    <a:lnR w="12700" cap="flat" cmpd="sng" algn="ctr">
                      <a:solidFill>
                        <a:srgbClr val="0067AC"/>
                      </a:solidFill>
                      <a:prstDash val="solid"/>
                      <a:round/>
                      <a:headEnd type="none" w="med" len="med"/>
                      <a:tailEnd type="none" w="med" len="med"/>
                    </a:lnR>
                    <a:lnT w="12700" cap="flat" cmpd="sng" algn="ctr">
                      <a:solidFill>
                        <a:srgbClr val="0067AC"/>
                      </a:solidFill>
                      <a:prstDash val="solid"/>
                      <a:round/>
                      <a:headEnd type="none" w="med" len="med"/>
                      <a:tailEnd type="none" w="med" len="med"/>
                    </a:lnT>
                    <a:lnB w="12700" cap="flat" cmpd="sng" algn="ctr">
                      <a:solidFill>
                        <a:srgbClr val="0067AC"/>
                      </a:solidFill>
                      <a:prstDash val="solid"/>
                      <a:round/>
                      <a:headEnd type="none" w="med" len="med"/>
                      <a:tailEnd type="none" w="med" len="med"/>
                    </a:lnB>
                  </a:tcPr>
                </a:tc>
                <a:tc>
                  <a:txBody>
                    <a:bodyPr/>
                    <a:lstStyle/>
                    <a:p>
                      <a:pPr marL="0" marR="0" algn="ctr" defTabSz="457200" rtl="0" eaLnBrk="1" latinLnBrk="0" hangingPunct="1">
                        <a:spcBef>
                          <a:spcPts val="0"/>
                        </a:spcBef>
                        <a:spcAft>
                          <a:spcPts val="0"/>
                        </a:spcAft>
                      </a:pPr>
                      <a:r>
                        <a:rPr lang="en-US" sz="1200" kern="1200" dirty="0" smtClean="0">
                          <a:solidFill>
                            <a:schemeClr val="tx1"/>
                          </a:solidFill>
                          <a:latin typeface="Brandon Grotesque Regular"/>
                          <a:ea typeface="+mn-ea"/>
                          <a:cs typeface="+mn-cs"/>
                        </a:rPr>
                        <a:t>1</a:t>
                      </a:r>
                      <a:endParaRPr lang="en-US" sz="1200" kern="1200" dirty="0">
                        <a:solidFill>
                          <a:schemeClr val="tx1"/>
                        </a:solidFill>
                        <a:latin typeface="Brandon Grotesque Regular"/>
                        <a:ea typeface="+mn-ea"/>
                        <a:cs typeface="+mn-cs"/>
                      </a:endParaRPr>
                    </a:p>
                  </a:txBody>
                  <a:tcPr marL="45720" marR="45720" anchor="ctr">
                    <a:lnL w="12700" cap="flat" cmpd="sng" algn="ctr">
                      <a:solidFill>
                        <a:srgbClr val="0067AC"/>
                      </a:solidFill>
                      <a:prstDash val="solid"/>
                      <a:round/>
                      <a:headEnd type="none" w="med" len="med"/>
                      <a:tailEnd type="none" w="med" len="med"/>
                    </a:lnL>
                    <a:lnR w="12700" cap="flat" cmpd="sng" algn="ctr">
                      <a:solidFill>
                        <a:srgbClr val="0067AC"/>
                      </a:solidFill>
                      <a:prstDash val="solid"/>
                      <a:round/>
                      <a:headEnd type="none" w="med" len="med"/>
                      <a:tailEnd type="none" w="med" len="med"/>
                    </a:lnR>
                    <a:lnT w="12700" cap="flat" cmpd="sng" algn="ctr">
                      <a:solidFill>
                        <a:srgbClr val="0067AC"/>
                      </a:solidFill>
                      <a:prstDash val="solid"/>
                      <a:round/>
                      <a:headEnd type="none" w="med" len="med"/>
                      <a:tailEnd type="none" w="med" len="med"/>
                    </a:lnT>
                    <a:lnB w="12700" cap="flat" cmpd="sng" algn="ctr">
                      <a:solidFill>
                        <a:srgbClr val="0067AC"/>
                      </a:solidFill>
                      <a:prstDash val="solid"/>
                      <a:round/>
                      <a:headEnd type="none" w="med" len="med"/>
                      <a:tailEnd type="none" w="med" len="med"/>
                    </a:lnB>
                  </a:tcPr>
                </a:tc>
                <a:extLst>
                  <a:ext uri="{0D108BD9-81ED-4DB2-BD59-A6C34878D82A}">
                    <a16:rowId xmlns:a16="http://schemas.microsoft.com/office/drawing/2014/main" xmlns="" val="2171776980"/>
                  </a:ext>
                </a:extLst>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1706345771"/>
              </p:ext>
            </p:extLst>
          </p:nvPr>
        </p:nvGraphicFramePr>
        <p:xfrm>
          <a:off x="4550270" y="3867368"/>
          <a:ext cx="3889249" cy="1127760"/>
        </p:xfrm>
        <a:graphic>
          <a:graphicData uri="http://schemas.openxmlformats.org/drawingml/2006/table">
            <a:tbl>
              <a:tblPr firstRow="1" bandRow="1">
                <a:tableStyleId>{2D5ABB26-0587-4C30-8999-92F81FD0307C}</a:tableStyleId>
              </a:tblPr>
              <a:tblGrid>
                <a:gridCol w="2980945">
                  <a:extLst>
                    <a:ext uri="{9D8B030D-6E8A-4147-A177-3AD203B41FA5}">
                      <a16:colId xmlns:a16="http://schemas.microsoft.com/office/drawing/2014/main" xmlns="" val="676178913"/>
                    </a:ext>
                  </a:extLst>
                </a:gridCol>
                <a:gridCol w="908304">
                  <a:extLst>
                    <a:ext uri="{9D8B030D-6E8A-4147-A177-3AD203B41FA5}">
                      <a16:colId xmlns:a16="http://schemas.microsoft.com/office/drawing/2014/main" xmlns="" val="3332810379"/>
                    </a:ext>
                  </a:extLst>
                </a:gridCol>
              </a:tblGrid>
              <a:tr h="0">
                <a:tc>
                  <a:txBody>
                    <a:bodyPr/>
                    <a:lstStyle/>
                    <a:p>
                      <a:r>
                        <a:rPr lang="en-US" sz="1400" b="0" dirty="0" smtClean="0">
                          <a:solidFill>
                            <a:schemeClr val="bg1"/>
                          </a:solidFill>
                          <a:latin typeface="Brandon Grotesque Regular"/>
                        </a:rPr>
                        <a:t>Political Party</a:t>
                      </a:r>
                      <a:endParaRPr lang="en-US" sz="1400" b="0" dirty="0">
                        <a:solidFill>
                          <a:schemeClr val="bg1"/>
                        </a:solidFill>
                        <a:latin typeface="Brandon Grotesque Regular"/>
                      </a:endParaRPr>
                    </a:p>
                  </a:txBody>
                  <a:tcPr marL="45720" marR="45720" anchor="ctr">
                    <a:lnL w="12700" cap="flat" cmpd="sng" algn="ctr">
                      <a:solidFill>
                        <a:srgbClr val="0067AC"/>
                      </a:solidFill>
                      <a:prstDash val="solid"/>
                      <a:round/>
                      <a:headEnd type="none" w="med" len="med"/>
                      <a:tailEnd type="none" w="med" len="med"/>
                    </a:lnL>
                    <a:lnR w="12700" cap="flat" cmpd="sng" algn="ctr">
                      <a:solidFill>
                        <a:srgbClr val="0067AC"/>
                      </a:solidFill>
                      <a:prstDash val="solid"/>
                      <a:round/>
                      <a:headEnd type="none" w="med" len="med"/>
                      <a:tailEnd type="none" w="med" len="med"/>
                    </a:lnR>
                    <a:lnT w="12700" cap="flat" cmpd="sng" algn="ctr">
                      <a:solidFill>
                        <a:srgbClr val="0067AC"/>
                      </a:solidFill>
                      <a:prstDash val="solid"/>
                      <a:round/>
                      <a:headEnd type="none" w="med" len="med"/>
                      <a:tailEnd type="none" w="med" len="med"/>
                    </a:lnT>
                    <a:lnB w="12700" cap="flat" cmpd="sng" algn="ctr">
                      <a:solidFill>
                        <a:srgbClr val="0067AC"/>
                      </a:solidFill>
                      <a:prstDash val="solid"/>
                      <a:round/>
                      <a:headEnd type="none" w="med" len="med"/>
                      <a:tailEnd type="none" w="med" len="med"/>
                    </a:lnB>
                    <a:solidFill>
                      <a:srgbClr val="0067AC"/>
                    </a:solidFill>
                  </a:tcPr>
                </a:tc>
                <a:tc>
                  <a:txBody>
                    <a:bodyPr/>
                    <a:lstStyle/>
                    <a:p>
                      <a:pPr algn="ctr"/>
                      <a:r>
                        <a:rPr lang="en-US" sz="1200" b="0" i="0" dirty="0" smtClean="0">
                          <a:solidFill>
                            <a:schemeClr val="bg1"/>
                          </a:solidFill>
                          <a:latin typeface="Brandon Grotesque Regular"/>
                        </a:rPr>
                        <a:t>%</a:t>
                      </a:r>
                      <a:endParaRPr lang="en-US" sz="1200" b="0" dirty="0">
                        <a:solidFill>
                          <a:schemeClr val="bg1"/>
                        </a:solidFill>
                        <a:latin typeface="Brandon Grotesque Regular"/>
                      </a:endParaRPr>
                    </a:p>
                  </a:txBody>
                  <a:tcPr marL="45720" marR="45720" anchor="ctr">
                    <a:lnL w="12700" cap="flat" cmpd="sng" algn="ctr">
                      <a:solidFill>
                        <a:srgbClr val="0067AC"/>
                      </a:solidFill>
                      <a:prstDash val="solid"/>
                      <a:round/>
                      <a:headEnd type="none" w="med" len="med"/>
                      <a:tailEnd type="none" w="med" len="med"/>
                    </a:lnL>
                    <a:lnR w="12700" cap="flat" cmpd="sng" algn="ctr">
                      <a:solidFill>
                        <a:srgbClr val="0067AC"/>
                      </a:solidFill>
                      <a:prstDash val="solid"/>
                      <a:round/>
                      <a:headEnd type="none" w="med" len="med"/>
                      <a:tailEnd type="none" w="med" len="med"/>
                    </a:lnR>
                    <a:lnT w="12700" cap="flat" cmpd="sng" algn="ctr">
                      <a:solidFill>
                        <a:srgbClr val="0067AC"/>
                      </a:solidFill>
                      <a:prstDash val="solid"/>
                      <a:round/>
                      <a:headEnd type="none" w="med" len="med"/>
                      <a:tailEnd type="none" w="med" len="med"/>
                    </a:lnT>
                    <a:lnB w="12700" cap="flat" cmpd="sng" algn="ctr">
                      <a:solidFill>
                        <a:srgbClr val="0067AC"/>
                      </a:solidFill>
                      <a:prstDash val="solid"/>
                      <a:round/>
                      <a:headEnd type="none" w="med" len="med"/>
                      <a:tailEnd type="none" w="med" len="med"/>
                    </a:lnB>
                    <a:solidFill>
                      <a:srgbClr val="0067AC"/>
                    </a:solidFill>
                  </a:tcPr>
                </a:tc>
                <a:extLst>
                  <a:ext uri="{0D108BD9-81ED-4DB2-BD59-A6C34878D82A}">
                    <a16:rowId xmlns:a16="http://schemas.microsoft.com/office/drawing/2014/main" xmlns="" val="2095804284"/>
                  </a:ext>
                </a:extLst>
              </a:tr>
              <a:tr h="0">
                <a:tc>
                  <a:txBody>
                    <a:bodyPr/>
                    <a:lstStyle/>
                    <a:p>
                      <a:pPr marL="0" marR="0">
                        <a:spcBef>
                          <a:spcPts val="0"/>
                        </a:spcBef>
                        <a:spcAft>
                          <a:spcPts val="0"/>
                        </a:spcAft>
                      </a:pPr>
                      <a:r>
                        <a:rPr lang="en-US" sz="1200" b="0" dirty="0" smtClean="0">
                          <a:effectLst/>
                          <a:latin typeface="Brandon Grotesque Regular"/>
                          <a:ea typeface="Times New Roman" panose="02020603050405020304" pitchFamily="18" charset="0"/>
                          <a:cs typeface="Times New Roman" panose="02020603050405020304" pitchFamily="18" charset="0"/>
                        </a:rPr>
                        <a:t>Democrat</a:t>
                      </a:r>
                      <a:endParaRPr lang="en-US" sz="1200" b="0" dirty="0">
                        <a:effectLst/>
                        <a:latin typeface="Brandon Grotesque Regular"/>
                        <a:ea typeface="Calibri" panose="020F0502020204030204" pitchFamily="34" charset="0"/>
                        <a:cs typeface="Times New Roman" panose="02020603050405020304" pitchFamily="18" charset="0"/>
                      </a:endParaRPr>
                    </a:p>
                  </a:txBody>
                  <a:tcPr marL="45720" marR="45720">
                    <a:lnL w="12700" cap="flat" cmpd="sng" algn="ctr">
                      <a:solidFill>
                        <a:srgbClr val="0067AC"/>
                      </a:solidFill>
                      <a:prstDash val="solid"/>
                      <a:round/>
                      <a:headEnd type="none" w="med" len="med"/>
                      <a:tailEnd type="none" w="med" len="med"/>
                    </a:lnL>
                    <a:lnR w="12700" cap="flat" cmpd="sng" algn="ctr">
                      <a:solidFill>
                        <a:srgbClr val="0067AC"/>
                      </a:solidFill>
                      <a:prstDash val="solid"/>
                      <a:round/>
                      <a:headEnd type="none" w="med" len="med"/>
                      <a:tailEnd type="none" w="med" len="med"/>
                    </a:lnR>
                    <a:lnT w="12700" cap="flat" cmpd="sng" algn="ctr">
                      <a:solidFill>
                        <a:srgbClr val="0067AC"/>
                      </a:solidFill>
                      <a:prstDash val="solid"/>
                      <a:round/>
                      <a:headEnd type="none" w="med" len="med"/>
                      <a:tailEnd type="none" w="med" len="med"/>
                    </a:lnT>
                    <a:lnB w="12700" cap="flat" cmpd="sng" algn="ctr">
                      <a:solidFill>
                        <a:srgbClr val="0067AC"/>
                      </a:solidFill>
                      <a:prstDash val="solid"/>
                      <a:round/>
                      <a:headEnd type="none" w="med" len="med"/>
                      <a:tailEnd type="none" w="med" len="med"/>
                    </a:lnB>
                  </a:tcPr>
                </a:tc>
                <a:tc>
                  <a:txBody>
                    <a:bodyPr/>
                    <a:lstStyle/>
                    <a:p>
                      <a:pPr marL="0" marR="0" algn="ctr" defTabSz="457200" rtl="0" eaLnBrk="1" latinLnBrk="0" hangingPunct="1">
                        <a:spcBef>
                          <a:spcPts val="0"/>
                        </a:spcBef>
                        <a:spcAft>
                          <a:spcPts val="0"/>
                        </a:spcAft>
                      </a:pPr>
                      <a:r>
                        <a:rPr lang="en-US" sz="1200" b="0" kern="1200" dirty="0" smtClean="0">
                          <a:solidFill>
                            <a:schemeClr val="tx1"/>
                          </a:solidFill>
                          <a:latin typeface="Brandon Grotesque Regular"/>
                          <a:ea typeface="+mn-ea"/>
                          <a:cs typeface="+mn-cs"/>
                        </a:rPr>
                        <a:t>39</a:t>
                      </a:r>
                      <a:endParaRPr lang="en-US" sz="1200" b="0" kern="1200" dirty="0">
                        <a:solidFill>
                          <a:schemeClr val="tx1"/>
                        </a:solidFill>
                        <a:latin typeface="Brandon Grotesque Regular"/>
                        <a:ea typeface="+mn-ea"/>
                        <a:cs typeface="+mn-cs"/>
                      </a:endParaRPr>
                    </a:p>
                  </a:txBody>
                  <a:tcPr marL="45720" marR="45720" anchor="ctr">
                    <a:lnL w="12700" cap="flat" cmpd="sng" algn="ctr">
                      <a:solidFill>
                        <a:srgbClr val="0067AC"/>
                      </a:solidFill>
                      <a:prstDash val="solid"/>
                      <a:round/>
                      <a:headEnd type="none" w="med" len="med"/>
                      <a:tailEnd type="none" w="med" len="med"/>
                    </a:lnL>
                    <a:lnR w="12700" cap="flat" cmpd="sng" algn="ctr">
                      <a:solidFill>
                        <a:srgbClr val="0067AC"/>
                      </a:solidFill>
                      <a:prstDash val="solid"/>
                      <a:round/>
                      <a:headEnd type="none" w="med" len="med"/>
                      <a:tailEnd type="none" w="med" len="med"/>
                    </a:lnR>
                    <a:lnT w="12700" cap="flat" cmpd="sng" algn="ctr">
                      <a:solidFill>
                        <a:srgbClr val="0067AC"/>
                      </a:solidFill>
                      <a:prstDash val="solid"/>
                      <a:round/>
                      <a:headEnd type="none" w="med" len="med"/>
                      <a:tailEnd type="none" w="med" len="med"/>
                    </a:lnT>
                    <a:lnB w="12700" cap="flat" cmpd="sng" algn="ctr">
                      <a:solidFill>
                        <a:srgbClr val="0067AC"/>
                      </a:solidFill>
                      <a:prstDash val="solid"/>
                      <a:round/>
                      <a:headEnd type="none" w="med" len="med"/>
                      <a:tailEnd type="none" w="med" len="med"/>
                    </a:lnB>
                  </a:tcPr>
                </a:tc>
                <a:extLst>
                  <a:ext uri="{0D108BD9-81ED-4DB2-BD59-A6C34878D82A}">
                    <a16:rowId xmlns:a16="http://schemas.microsoft.com/office/drawing/2014/main" xmlns="" val="133366232"/>
                  </a:ext>
                </a:extLst>
              </a:tr>
              <a:tr h="0">
                <a:tc>
                  <a:txBody>
                    <a:bodyPr/>
                    <a:lstStyle/>
                    <a:p>
                      <a:pPr marL="0" marR="0">
                        <a:spcBef>
                          <a:spcPts val="0"/>
                        </a:spcBef>
                        <a:spcAft>
                          <a:spcPts val="0"/>
                        </a:spcAft>
                      </a:pPr>
                      <a:r>
                        <a:rPr lang="en-US" sz="1200" b="0" dirty="0" smtClean="0">
                          <a:effectLst/>
                          <a:latin typeface="Brandon Grotesque Regular"/>
                          <a:ea typeface="Times New Roman" panose="02020603050405020304" pitchFamily="18" charset="0"/>
                          <a:cs typeface="Times New Roman" panose="02020603050405020304" pitchFamily="18" charset="0"/>
                        </a:rPr>
                        <a:t>Republican</a:t>
                      </a:r>
                      <a:endParaRPr lang="en-US" sz="1200" b="0" dirty="0">
                        <a:effectLst/>
                        <a:latin typeface="Brandon Grotesque Regular"/>
                        <a:ea typeface="Calibri" panose="020F0502020204030204" pitchFamily="34" charset="0"/>
                        <a:cs typeface="Times New Roman" panose="02020603050405020304" pitchFamily="18" charset="0"/>
                      </a:endParaRPr>
                    </a:p>
                  </a:txBody>
                  <a:tcPr marL="45720" marR="45720">
                    <a:lnL w="12700" cap="flat" cmpd="sng" algn="ctr">
                      <a:solidFill>
                        <a:srgbClr val="0067AC"/>
                      </a:solidFill>
                      <a:prstDash val="solid"/>
                      <a:round/>
                      <a:headEnd type="none" w="med" len="med"/>
                      <a:tailEnd type="none" w="med" len="med"/>
                    </a:lnL>
                    <a:lnR w="12700" cap="flat" cmpd="sng" algn="ctr">
                      <a:solidFill>
                        <a:srgbClr val="0067AC"/>
                      </a:solidFill>
                      <a:prstDash val="solid"/>
                      <a:round/>
                      <a:headEnd type="none" w="med" len="med"/>
                      <a:tailEnd type="none" w="med" len="med"/>
                    </a:lnR>
                    <a:lnT w="12700" cap="flat" cmpd="sng" algn="ctr">
                      <a:solidFill>
                        <a:srgbClr val="0067AC"/>
                      </a:solidFill>
                      <a:prstDash val="solid"/>
                      <a:round/>
                      <a:headEnd type="none" w="med" len="med"/>
                      <a:tailEnd type="none" w="med" len="med"/>
                    </a:lnT>
                    <a:lnB w="12700" cap="flat" cmpd="sng" algn="ctr">
                      <a:solidFill>
                        <a:srgbClr val="0067AC"/>
                      </a:solidFill>
                      <a:prstDash val="solid"/>
                      <a:round/>
                      <a:headEnd type="none" w="med" len="med"/>
                      <a:tailEnd type="none" w="med" len="med"/>
                    </a:lnB>
                  </a:tcPr>
                </a:tc>
                <a:tc>
                  <a:txBody>
                    <a:bodyPr/>
                    <a:lstStyle/>
                    <a:p>
                      <a:pPr marL="0" marR="0" algn="ctr" defTabSz="457200" rtl="0" eaLnBrk="1" latinLnBrk="0" hangingPunct="1">
                        <a:spcBef>
                          <a:spcPts val="0"/>
                        </a:spcBef>
                        <a:spcAft>
                          <a:spcPts val="0"/>
                        </a:spcAft>
                      </a:pPr>
                      <a:r>
                        <a:rPr lang="en-US" sz="1200" b="0" kern="1200" dirty="0" smtClean="0">
                          <a:solidFill>
                            <a:schemeClr val="tx1"/>
                          </a:solidFill>
                          <a:latin typeface="Brandon Grotesque Regular"/>
                          <a:ea typeface="+mn-ea"/>
                          <a:cs typeface="+mn-cs"/>
                        </a:rPr>
                        <a:t>35</a:t>
                      </a:r>
                      <a:endParaRPr lang="en-US" sz="1200" b="0" kern="1200" dirty="0">
                        <a:solidFill>
                          <a:schemeClr val="tx1"/>
                        </a:solidFill>
                        <a:latin typeface="Brandon Grotesque Regular"/>
                        <a:ea typeface="+mn-ea"/>
                        <a:cs typeface="+mn-cs"/>
                      </a:endParaRPr>
                    </a:p>
                  </a:txBody>
                  <a:tcPr marL="45720" marR="45720" anchor="ctr">
                    <a:lnL w="12700" cap="flat" cmpd="sng" algn="ctr">
                      <a:solidFill>
                        <a:srgbClr val="0067AC"/>
                      </a:solidFill>
                      <a:prstDash val="solid"/>
                      <a:round/>
                      <a:headEnd type="none" w="med" len="med"/>
                      <a:tailEnd type="none" w="med" len="med"/>
                    </a:lnL>
                    <a:lnR w="12700" cap="flat" cmpd="sng" algn="ctr">
                      <a:solidFill>
                        <a:srgbClr val="0067AC"/>
                      </a:solidFill>
                      <a:prstDash val="solid"/>
                      <a:round/>
                      <a:headEnd type="none" w="med" len="med"/>
                      <a:tailEnd type="none" w="med" len="med"/>
                    </a:lnR>
                    <a:lnT w="12700" cap="flat" cmpd="sng" algn="ctr">
                      <a:solidFill>
                        <a:srgbClr val="0067AC"/>
                      </a:solidFill>
                      <a:prstDash val="solid"/>
                      <a:round/>
                      <a:headEnd type="none" w="med" len="med"/>
                      <a:tailEnd type="none" w="med" len="med"/>
                    </a:lnT>
                    <a:lnB w="12700" cap="flat" cmpd="sng" algn="ctr">
                      <a:solidFill>
                        <a:srgbClr val="0067AC"/>
                      </a:solidFill>
                      <a:prstDash val="solid"/>
                      <a:round/>
                      <a:headEnd type="none" w="med" len="med"/>
                      <a:tailEnd type="none" w="med" len="med"/>
                    </a:lnB>
                  </a:tcPr>
                </a:tc>
                <a:extLst>
                  <a:ext uri="{0D108BD9-81ED-4DB2-BD59-A6C34878D82A}">
                    <a16:rowId xmlns:a16="http://schemas.microsoft.com/office/drawing/2014/main" xmlns="" val="3201431643"/>
                  </a:ext>
                </a:extLst>
              </a:tr>
              <a:tr h="0">
                <a:tc>
                  <a:txBody>
                    <a:bodyPr/>
                    <a:lstStyle/>
                    <a:p>
                      <a:pPr marL="0" marR="0">
                        <a:spcBef>
                          <a:spcPts val="0"/>
                        </a:spcBef>
                        <a:spcAft>
                          <a:spcPts val="0"/>
                        </a:spcAft>
                      </a:pPr>
                      <a:r>
                        <a:rPr lang="en-US" sz="1200" b="0" dirty="0" smtClean="0">
                          <a:effectLst/>
                          <a:latin typeface="Brandon Grotesque Regular"/>
                          <a:ea typeface="Calibri" panose="020F0502020204030204" pitchFamily="34" charset="0"/>
                          <a:cs typeface="Times New Roman" panose="02020603050405020304" pitchFamily="18" charset="0"/>
                        </a:rPr>
                        <a:t>Independent</a:t>
                      </a:r>
                      <a:endParaRPr lang="en-US" sz="1200" b="0" dirty="0">
                        <a:effectLst/>
                        <a:latin typeface="Brandon Grotesque Regular"/>
                        <a:ea typeface="Calibri" panose="020F0502020204030204" pitchFamily="34" charset="0"/>
                        <a:cs typeface="Times New Roman" panose="02020603050405020304" pitchFamily="18" charset="0"/>
                      </a:endParaRPr>
                    </a:p>
                  </a:txBody>
                  <a:tcPr marL="45720" marR="45720">
                    <a:lnL w="12700" cap="flat" cmpd="sng" algn="ctr">
                      <a:solidFill>
                        <a:srgbClr val="0067AC"/>
                      </a:solidFill>
                      <a:prstDash val="solid"/>
                      <a:round/>
                      <a:headEnd type="none" w="med" len="med"/>
                      <a:tailEnd type="none" w="med" len="med"/>
                    </a:lnL>
                    <a:lnR w="12700" cap="flat" cmpd="sng" algn="ctr">
                      <a:solidFill>
                        <a:srgbClr val="0067AC"/>
                      </a:solidFill>
                      <a:prstDash val="solid"/>
                      <a:round/>
                      <a:headEnd type="none" w="med" len="med"/>
                      <a:tailEnd type="none" w="med" len="med"/>
                    </a:lnR>
                    <a:lnT w="12700" cap="flat" cmpd="sng" algn="ctr">
                      <a:solidFill>
                        <a:srgbClr val="0067AC"/>
                      </a:solidFill>
                      <a:prstDash val="solid"/>
                      <a:round/>
                      <a:headEnd type="none" w="med" len="med"/>
                      <a:tailEnd type="none" w="med" len="med"/>
                    </a:lnT>
                    <a:lnB w="12700" cap="flat" cmpd="sng" algn="ctr">
                      <a:solidFill>
                        <a:srgbClr val="0067AC"/>
                      </a:solidFill>
                      <a:prstDash val="solid"/>
                      <a:round/>
                      <a:headEnd type="none" w="med" len="med"/>
                      <a:tailEnd type="none" w="med" len="med"/>
                    </a:lnB>
                  </a:tcPr>
                </a:tc>
                <a:tc>
                  <a:txBody>
                    <a:bodyPr/>
                    <a:lstStyle/>
                    <a:p>
                      <a:pPr marL="0" marR="0" algn="ctr" defTabSz="457200" rtl="0" eaLnBrk="1" latinLnBrk="0" hangingPunct="1">
                        <a:spcBef>
                          <a:spcPts val="0"/>
                        </a:spcBef>
                        <a:spcAft>
                          <a:spcPts val="0"/>
                        </a:spcAft>
                      </a:pPr>
                      <a:r>
                        <a:rPr lang="en-US" sz="1200" b="0" kern="1200" dirty="0" smtClean="0">
                          <a:solidFill>
                            <a:schemeClr val="tx1"/>
                          </a:solidFill>
                          <a:latin typeface="Brandon Grotesque Regular"/>
                          <a:ea typeface="+mn-ea"/>
                          <a:cs typeface="+mn-cs"/>
                        </a:rPr>
                        <a:t>15</a:t>
                      </a:r>
                      <a:endParaRPr lang="en-US" sz="1200" b="0" kern="1200" dirty="0">
                        <a:solidFill>
                          <a:schemeClr val="tx1"/>
                        </a:solidFill>
                        <a:latin typeface="Brandon Grotesque Regular"/>
                        <a:ea typeface="+mn-ea"/>
                        <a:cs typeface="+mn-cs"/>
                      </a:endParaRPr>
                    </a:p>
                  </a:txBody>
                  <a:tcPr marL="45720" marR="45720" anchor="ctr">
                    <a:lnL w="12700" cap="flat" cmpd="sng" algn="ctr">
                      <a:solidFill>
                        <a:srgbClr val="0067AC"/>
                      </a:solidFill>
                      <a:prstDash val="solid"/>
                      <a:round/>
                      <a:headEnd type="none" w="med" len="med"/>
                      <a:tailEnd type="none" w="med" len="med"/>
                    </a:lnL>
                    <a:lnR w="12700" cap="flat" cmpd="sng" algn="ctr">
                      <a:solidFill>
                        <a:srgbClr val="0067AC"/>
                      </a:solidFill>
                      <a:prstDash val="solid"/>
                      <a:round/>
                      <a:headEnd type="none" w="med" len="med"/>
                      <a:tailEnd type="none" w="med" len="med"/>
                    </a:lnR>
                    <a:lnT w="12700" cap="flat" cmpd="sng" algn="ctr">
                      <a:solidFill>
                        <a:srgbClr val="0067AC"/>
                      </a:solidFill>
                      <a:prstDash val="solid"/>
                      <a:round/>
                      <a:headEnd type="none" w="med" len="med"/>
                      <a:tailEnd type="none" w="med" len="med"/>
                    </a:lnT>
                    <a:lnB w="12700" cap="flat" cmpd="sng" algn="ctr">
                      <a:solidFill>
                        <a:srgbClr val="0067AC"/>
                      </a:solidFill>
                      <a:prstDash val="solid"/>
                      <a:round/>
                      <a:headEnd type="none" w="med" len="med"/>
                      <a:tailEnd type="none" w="med" len="med"/>
                    </a:lnB>
                  </a:tcPr>
                </a:tc>
                <a:extLst>
                  <a:ext uri="{0D108BD9-81ED-4DB2-BD59-A6C34878D82A}">
                    <a16:rowId xmlns:a16="http://schemas.microsoft.com/office/drawing/2014/main" xmlns="" val="427869566"/>
                  </a:ext>
                </a:extLst>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1905507408"/>
              </p:ext>
            </p:extLst>
          </p:nvPr>
        </p:nvGraphicFramePr>
        <p:xfrm>
          <a:off x="4550271" y="5057846"/>
          <a:ext cx="3889249" cy="853440"/>
        </p:xfrm>
        <a:graphic>
          <a:graphicData uri="http://schemas.openxmlformats.org/drawingml/2006/table">
            <a:tbl>
              <a:tblPr firstRow="1" bandRow="1">
                <a:tableStyleId>{2D5ABB26-0587-4C30-8999-92F81FD0307C}</a:tableStyleId>
              </a:tblPr>
              <a:tblGrid>
                <a:gridCol w="2980945">
                  <a:extLst>
                    <a:ext uri="{9D8B030D-6E8A-4147-A177-3AD203B41FA5}">
                      <a16:colId xmlns:a16="http://schemas.microsoft.com/office/drawing/2014/main" xmlns="" val="676178913"/>
                    </a:ext>
                  </a:extLst>
                </a:gridCol>
                <a:gridCol w="908304">
                  <a:extLst>
                    <a:ext uri="{9D8B030D-6E8A-4147-A177-3AD203B41FA5}">
                      <a16:colId xmlns:a16="http://schemas.microsoft.com/office/drawing/2014/main" xmlns="" val="3332810379"/>
                    </a:ext>
                  </a:extLst>
                </a:gridCol>
              </a:tblGrid>
              <a:tr h="0">
                <a:tc>
                  <a:txBody>
                    <a:bodyPr/>
                    <a:lstStyle/>
                    <a:p>
                      <a:r>
                        <a:rPr lang="en-US" sz="1400" b="0" dirty="0" smtClean="0">
                          <a:solidFill>
                            <a:schemeClr val="bg1"/>
                          </a:solidFill>
                          <a:latin typeface="Brandon Grotesque Regular"/>
                        </a:rPr>
                        <a:t>Income</a:t>
                      </a:r>
                      <a:endParaRPr lang="en-US" sz="1400" b="0" dirty="0">
                        <a:solidFill>
                          <a:schemeClr val="bg1"/>
                        </a:solidFill>
                        <a:latin typeface="Brandon Grotesque Regular"/>
                      </a:endParaRPr>
                    </a:p>
                  </a:txBody>
                  <a:tcPr marL="45720" marR="45720" anchor="ctr">
                    <a:lnL w="12700" cap="flat" cmpd="sng" algn="ctr">
                      <a:solidFill>
                        <a:srgbClr val="0067AC"/>
                      </a:solidFill>
                      <a:prstDash val="solid"/>
                      <a:round/>
                      <a:headEnd type="none" w="med" len="med"/>
                      <a:tailEnd type="none" w="med" len="med"/>
                    </a:lnL>
                    <a:lnR w="12700" cap="flat" cmpd="sng" algn="ctr">
                      <a:solidFill>
                        <a:srgbClr val="0067AC"/>
                      </a:solidFill>
                      <a:prstDash val="solid"/>
                      <a:round/>
                      <a:headEnd type="none" w="med" len="med"/>
                      <a:tailEnd type="none" w="med" len="med"/>
                    </a:lnR>
                    <a:lnT w="12700" cap="flat" cmpd="sng" algn="ctr">
                      <a:solidFill>
                        <a:srgbClr val="0067AC"/>
                      </a:solidFill>
                      <a:prstDash val="solid"/>
                      <a:round/>
                      <a:headEnd type="none" w="med" len="med"/>
                      <a:tailEnd type="none" w="med" len="med"/>
                    </a:lnT>
                    <a:lnB w="12700" cap="flat" cmpd="sng" algn="ctr">
                      <a:solidFill>
                        <a:srgbClr val="0067AC"/>
                      </a:solidFill>
                      <a:prstDash val="solid"/>
                      <a:round/>
                      <a:headEnd type="none" w="med" len="med"/>
                      <a:tailEnd type="none" w="med" len="med"/>
                    </a:lnB>
                    <a:solidFill>
                      <a:srgbClr val="0067AC"/>
                    </a:solidFill>
                  </a:tcPr>
                </a:tc>
                <a:tc>
                  <a:txBody>
                    <a:bodyPr/>
                    <a:lstStyle/>
                    <a:p>
                      <a:pPr algn="ctr"/>
                      <a:r>
                        <a:rPr lang="en-US" sz="1200" b="0" i="0" dirty="0" smtClean="0">
                          <a:solidFill>
                            <a:schemeClr val="bg1"/>
                          </a:solidFill>
                          <a:latin typeface="Brandon Grotesque Regular"/>
                        </a:rPr>
                        <a:t>%</a:t>
                      </a:r>
                      <a:endParaRPr lang="en-US" sz="1200" b="0" dirty="0">
                        <a:solidFill>
                          <a:schemeClr val="bg1"/>
                        </a:solidFill>
                        <a:latin typeface="Brandon Grotesque Regular"/>
                      </a:endParaRPr>
                    </a:p>
                  </a:txBody>
                  <a:tcPr marL="45720" marR="45720" anchor="ctr">
                    <a:lnL w="12700" cap="flat" cmpd="sng" algn="ctr">
                      <a:solidFill>
                        <a:srgbClr val="0067AC"/>
                      </a:solidFill>
                      <a:prstDash val="solid"/>
                      <a:round/>
                      <a:headEnd type="none" w="med" len="med"/>
                      <a:tailEnd type="none" w="med" len="med"/>
                    </a:lnL>
                    <a:lnR w="12700" cap="flat" cmpd="sng" algn="ctr">
                      <a:solidFill>
                        <a:srgbClr val="0067AC"/>
                      </a:solidFill>
                      <a:prstDash val="solid"/>
                      <a:round/>
                      <a:headEnd type="none" w="med" len="med"/>
                      <a:tailEnd type="none" w="med" len="med"/>
                    </a:lnR>
                    <a:lnT w="12700" cap="flat" cmpd="sng" algn="ctr">
                      <a:solidFill>
                        <a:srgbClr val="0067AC"/>
                      </a:solidFill>
                      <a:prstDash val="solid"/>
                      <a:round/>
                      <a:headEnd type="none" w="med" len="med"/>
                      <a:tailEnd type="none" w="med" len="med"/>
                    </a:lnT>
                    <a:lnB w="12700" cap="flat" cmpd="sng" algn="ctr">
                      <a:solidFill>
                        <a:srgbClr val="0067AC"/>
                      </a:solidFill>
                      <a:prstDash val="solid"/>
                      <a:round/>
                      <a:headEnd type="none" w="med" len="med"/>
                      <a:tailEnd type="none" w="med" len="med"/>
                    </a:lnB>
                    <a:solidFill>
                      <a:srgbClr val="0067AC"/>
                    </a:solidFill>
                  </a:tcPr>
                </a:tc>
                <a:extLst>
                  <a:ext uri="{0D108BD9-81ED-4DB2-BD59-A6C34878D82A}">
                    <a16:rowId xmlns:a16="http://schemas.microsoft.com/office/drawing/2014/main" xmlns="" val="2095804284"/>
                  </a:ext>
                </a:extLst>
              </a:tr>
              <a:tr h="0">
                <a:tc>
                  <a:txBody>
                    <a:bodyPr/>
                    <a:lstStyle/>
                    <a:p>
                      <a:pPr marL="0" marR="0">
                        <a:spcBef>
                          <a:spcPts val="0"/>
                        </a:spcBef>
                        <a:spcAft>
                          <a:spcPts val="0"/>
                        </a:spcAft>
                      </a:pPr>
                      <a:r>
                        <a:rPr lang="en-US" sz="1200" b="0" dirty="0" smtClean="0">
                          <a:effectLst/>
                          <a:latin typeface="Brandon Grotesque Regular"/>
                          <a:ea typeface="Times New Roman" panose="02020603050405020304" pitchFamily="18" charset="0"/>
                          <a:cs typeface="Times New Roman" panose="02020603050405020304" pitchFamily="18" charset="0"/>
                        </a:rPr>
                        <a:t>Less than $45,000</a:t>
                      </a:r>
                      <a:endParaRPr lang="en-US" sz="1200" b="0" dirty="0">
                        <a:effectLst/>
                        <a:latin typeface="Brandon Grotesque Regular"/>
                        <a:ea typeface="Calibri" panose="020F0502020204030204" pitchFamily="34" charset="0"/>
                        <a:cs typeface="Times New Roman" panose="02020603050405020304" pitchFamily="18" charset="0"/>
                      </a:endParaRPr>
                    </a:p>
                  </a:txBody>
                  <a:tcPr marL="45720" marR="45720">
                    <a:lnL w="12700" cap="flat" cmpd="sng" algn="ctr">
                      <a:solidFill>
                        <a:srgbClr val="0067AC"/>
                      </a:solidFill>
                      <a:prstDash val="solid"/>
                      <a:round/>
                      <a:headEnd type="none" w="med" len="med"/>
                      <a:tailEnd type="none" w="med" len="med"/>
                    </a:lnL>
                    <a:lnR w="12700" cap="flat" cmpd="sng" algn="ctr">
                      <a:solidFill>
                        <a:srgbClr val="0067AC"/>
                      </a:solidFill>
                      <a:prstDash val="solid"/>
                      <a:round/>
                      <a:headEnd type="none" w="med" len="med"/>
                      <a:tailEnd type="none" w="med" len="med"/>
                    </a:lnR>
                    <a:lnT w="12700" cap="flat" cmpd="sng" algn="ctr">
                      <a:solidFill>
                        <a:srgbClr val="0067AC"/>
                      </a:solidFill>
                      <a:prstDash val="solid"/>
                      <a:round/>
                      <a:headEnd type="none" w="med" len="med"/>
                      <a:tailEnd type="none" w="med" len="med"/>
                    </a:lnT>
                    <a:lnB w="12700" cap="flat" cmpd="sng" algn="ctr">
                      <a:solidFill>
                        <a:srgbClr val="0067AC"/>
                      </a:solidFill>
                      <a:prstDash val="solid"/>
                      <a:round/>
                      <a:headEnd type="none" w="med" len="med"/>
                      <a:tailEnd type="none" w="med" len="med"/>
                    </a:lnB>
                  </a:tcPr>
                </a:tc>
                <a:tc>
                  <a:txBody>
                    <a:bodyPr/>
                    <a:lstStyle/>
                    <a:p>
                      <a:pPr marL="0" marR="0" algn="ctr" defTabSz="457200" rtl="0" eaLnBrk="1" latinLnBrk="0" hangingPunct="1">
                        <a:spcBef>
                          <a:spcPts val="0"/>
                        </a:spcBef>
                        <a:spcAft>
                          <a:spcPts val="0"/>
                        </a:spcAft>
                      </a:pPr>
                      <a:r>
                        <a:rPr lang="en-US" sz="1200" b="0" kern="1200" dirty="0" smtClean="0">
                          <a:solidFill>
                            <a:schemeClr val="tx1"/>
                          </a:solidFill>
                          <a:latin typeface="Brandon Grotesque Regular"/>
                          <a:ea typeface="+mn-ea"/>
                          <a:cs typeface="+mn-cs"/>
                        </a:rPr>
                        <a:t>44</a:t>
                      </a:r>
                      <a:endParaRPr lang="en-US" sz="1200" b="0" kern="1200" dirty="0">
                        <a:solidFill>
                          <a:schemeClr val="tx1"/>
                        </a:solidFill>
                        <a:latin typeface="Brandon Grotesque Regular"/>
                        <a:ea typeface="+mn-ea"/>
                        <a:cs typeface="+mn-cs"/>
                      </a:endParaRPr>
                    </a:p>
                  </a:txBody>
                  <a:tcPr marL="45720" marR="45720" anchor="ctr">
                    <a:lnL w="12700" cap="flat" cmpd="sng" algn="ctr">
                      <a:solidFill>
                        <a:srgbClr val="0067AC"/>
                      </a:solidFill>
                      <a:prstDash val="solid"/>
                      <a:round/>
                      <a:headEnd type="none" w="med" len="med"/>
                      <a:tailEnd type="none" w="med" len="med"/>
                    </a:lnL>
                    <a:lnR w="12700" cap="flat" cmpd="sng" algn="ctr">
                      <a:solidFill>
                        <a:srgbClr val="0067AC"/>
                      </a:solidFill>
                      <a:prstDash val="solid"/>
                      <a:round/>
                      <a:headEnd type="none" w="med" len="med"/>
                      <a:tailEnd type="none" w="med" len="med"/>
                    </a:lnR>
                    <a:lnT w="12700" cap="flat" cmpd="sng" algn="ctr">
                      <a:solidFill>
                        <a:srgbClr val="0067AC"/>
                      </a:solidFill>
                      <a:prstDash val="solid"/>
                      <a:round/>
                      <a:headEnd type="none" w="med" len="med"/>
                      <a:tailEnd type="none" w="med" len="med"/>
                    </a:lnT>
                    <a:lnB w="12700" cap="flat" cmpd="sng" algn="ctr">
                      <a:solidFill>
                        <a:srgbClr val="0067AC"/>
                      </a:solidFill>
                      <a:prstDash val="solid"/>
                      <a:round/>
                      <a:headEnd type="none" w="med" len="med"/>
                      <a:tailEnd type="none" w="med" len="med"/>
                    </a:lnB>
                  </a:tcPr>
                </a:tc>
                <a:extLst>
                  <a:ext uri="{0D108BD9-81ED-4DB2-BD59-A6C34878D82A}">
                    <a16:rowId xmlns:a16="http://schemas.microsoft.com/office/drawing/2014/main" xmlns="" val="133366232"/>
                  </a:ext>
                </a:extLst>
              </a:tr>
              <a:tr h="0">
                <a:tc>
                  <a:txBody>
                    <a:bodyPr/>
                    <a:lstStyle/>
                    <a:p>
                      <a:pPr marL="0" marR="0">
                        <a:spcBef>
                          <a:spcPts val="0"/>
                        </a:spcBef>
                        <a:spcAft>
                          <a:spcPts val="0"/>
                        </a:spcAft>
                      </a:pPr>
                      <a:r>
                        <a:rPr lang="en-US" sz="1200" b="0" dirty="0" smtClean="0">
                          <a:effectLst/>
                          <a:latin typeface="Brandon Grotesque Regular"/>
                          <a:ea typeface="Times New Roman" panose="02020603050405020304" pitchFamily="18" charset="0"/>
                          <a:cs typeface="Times New Roman" panose="02020603050405020304" pitchFamily="18" charset="0"/>
                        </a:rPr>
                        <a:t>More than $45,000</a:t>
                      </a:r>
                      <a:endParaRPr lang="en-US" sz="1200" b="0" dirty="0">
                        <a:effectLst/>
                        <a:latin typeface="Brandon Grotesque Regular"/>
                        <a:ea typeface="Calibri" panose="020F0502020204030204" pitchFamily="34" charset="0"/>
                        <a:cs typeface="Times New Roman" panose="02020603050405020304" pitchFamily="18" charset="0"/>
                      </a:endParaRPr>
                    </a:p>
                  </a:txBody>
                  <a:tcPr marL="45720" marR="45720">
                    <a:lnL w="12700" cap="flat" cmpd="sng" algn="ctr">
                      <a:solidFill>
                        <a:srgbClr val="0067AC"/>
                      </a:solidFill>
                      <a:prstDash val="solid"/>
                      <a:round/>
                      <a:headEnd type="none" w="med" len="med"/>
                      <a:tailEnd type="none" w="med" len="med"/>
                    </a:lnL>
                    <a:lnR w="12700" cap="flat" cmpd="sng" algn="ctr">
                      <a:solidFill>
                        <a:srgbClr val="0067AC"/>
                      </a:solidFill>
                      <a:prstDash val="solid"/>
                      <a:round/>
                      <a:headEnd type="none" w="med" len="med"/>
                      <a:tailEnd type="none" w="med" len="med"/>
                    </a:lnR>
                    <a:lnT w="12700" cap="flat" cmpd="sng" algn="ctr">
                      <a:solidFill>
                        <a:srgbClr val="0067AC"/>
                      </a:solidFill>
                      <a:prstDash val="solid"/>
                      <a:round/>
                      <a:headEnd type="none" w="med" len="med"/>
                      <a:tailEnd type="none" w="med" len="med"/>
                    </a:lnT>
                    <a:lnB w="12700" cap="flat" cmpd="sng" algn="ctr">
                      <a:solidFill>
                        <a:srgbClr val="0067AC"/>
                      </a:solidFill>
                      <a:prstDash val="solid"/>
                      <a:round/>
                      <a:headEnd type="none" w="med" len="med"/>
                      <a:tailEnd type="none" w="med" len="med"/>
                    </a:lnB>
                  </a:tcPr>
                </a:tc>
                <a:tc>
                  <a:txBody>
                    <a:bodyPr/>
                    <a:lstStyle/>
                    <a:p>
                      <a:pPr marL="0" marR="0" algn="ctr" defTabSz="457200" rtl="0" eaLnBrk="1" latinLnBrk="0" hangingPunct="1">
                        <a:spcBef>
                          <a:spcPts val="0"/>
                        </a:spcBef>
                        <a:spcAft>
                          <a:spcPts val="0"/>
                        </a:spcAft>
                      </a:pPr>
                      <a:r>
                        <a:rPr lang="en-US" sz="1200" b="0" kern="1200" dirty="0" smtClean="0">
                          <a:solidFill>
                            <a:schemeClr val="tx1"/>
                          </a:solidFill>
                          <a:latin typeface="Brandon Grotesque Regular"/>
                          <a:ea typeface="+mn-ea"/>
                          <a:cs typeface="+mn-cs"/>
                        </a:rPr>
                        <a:t>50</a:t>
                      </a:r>
                      <a:endParaRPr lang="en-US" sz="1200" b="0" kern="1200" dirty="0">
                        <a:solidFill>
                          <a:schemeClr val="tx1"/>
                        </a:solidFill>
                        <a:latin typeface="Brandon Grotesque Regular"/>
                        <a:ea typeface="+mn-ea"/>
                        <a:cs typeface="+mn-cs"/>
                      </a:endParaRPr>
                    </a:p>
                  </a:txBody>
                  <a:tcPr marL="45720" marR="45720" anchor="ctr">
                    <a:lnL w="12700" cap="flat" cmpd="sng" algn="ctr">
                      <a:solidFill>
                        <a:srgbClr val="0067AC"/>
                      </a:solidFill>
                      <a:prstDash val="solid"/>
                      <a:round/>
                      <a:headEnd type="none" w="med" len="med"/>
                      <a:tailEnd type="none" w="med" len="med"/>
                    </a:lnL>
                    <a:lnR w="12700" cap="flat" cmpd="sng" algn="ctr">
                      <a:solidFill>
                        <a:srgbClr val="0067AC"/>
                      </a:solidFill>
                      <a:prstDash val="solid"/>
                      <a:round/>
                      <a:headEnd type="none" w="med" len="med"/>
                      <a:tailEnd type="none" w="med" len="med"/>
                    </a:lnR>
                    <a:lnT w="12700" cap="flat" cmpd="sng" algn="ctr">
                      <a:solidFill>
                        <a:srgbClr val="0067AC"/>
                      </a:solidFill>
                      <a:prstDash val="solid"/>
                      <a:round/>
                      <a:headEnd type="none" w="med" len="med"/>
                      <a:tailEnd type="none" w="med" len="med"/>
                    </a:lnT>
                    <a:lnB w="12700" cap="flat" cmpd="sng" algn="ctr">
                      <a:solidFill>
                        <a:srgbClr val="0067AC"/>
                      </a:solidFill>
                      <a:prstDash val="solid"/>
                      <a:round/>
                      <a:headEnd type="none" w="med" len="med"/>
                      <a:tailEnd type="none" w="med" len="med"/>
                    </a:lnB>
                  </a:tcPr>
                </a:tc>
                <a:extLst>
                  <a:ext uri="{0D108BD9-81ED-4DB2-BD59-A6C34878D82A}">
                    <a16:rowId xmlns:a16="http://schemas.microsoft.com/office/drawing/2014/main" xmlns="" val="3201431643"/>
                  </a:ext>
                </a:extLst>
              </a:tr>
            </a:tbl>
          </a:graphicData>
        </a:graphic>
      </p:graphicFrame>
    </p:spTree>
    <p:extLst>
      <p:ext uri="{BB962C8B-B14F-4D97-AF65-F5344CB8AC3E}">
        <p14:creationId xmlns:p14="http://schemas.microsoft.com/office/powerpoint/2010/main" val="120795469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flipH="1">
            <a:off x="-173779" y="186135"/>
            <a:ext cx="3705708" cy="3358151"/>
          </a:xfrm>
          <a:prstGeom prst="rect">
            <a:avLst/>
          </a:prstGeom>
        </p:spPr>
      </p:pic>
      <p:sp>
        <p:nvSpPr>
          <p:cNvPr id="3" name="Subtitle 2"/>
          <p:cNvSpPr>
            <a:spLocks noGrp="1"/>
          </p:cNvSpPr>
          <p:nvPr>
            <p:ph type="subTitle" idx="1"/>
          </p:nvPr>
        </p:nvSpPr>
        <p:spPr>
          <a:xfrm>
            <a:off x="457200" y="486382"/>
            <a:ext cx="8097317" cy="802407"/>
          </a:xfrm>
        </p:spPr>
        <p:txBody>
          <a:bodyPr>
            <a:normAutofit/>
          </a:bodyPr>
          <a:lstStyle/>
          <a:p>
            <a:pPr algn="l"/>
            <a:r>
              <a:rPr lang="en-US" sz="3200" dirty="0" smtClean="0">
                <a:solidFill>
                  <a:srgbClr val="08436F"/>
                </a:solidFill>
                <a:latin typeface="Brandon Grotesque Regular"/>
                <a:cs typeface="Brandon Grotesque Regular"/>
              </a:rPr>
              <a:t>KRC Research Team</a:t>
            </a:r>
            <a:endParaRPr lang="en-US" sz="3200" dirty="0">
              <a:solidFill>
                <a:srgbClr val="08436F"/>
              </a:solidFill>
              <a:latin typeface="Brandon Grotesque Regular"/>
              <a:cs typeface="Brandon Grotesque Regular"/>
            </a:endParaRPr>
          </a:p>
        </p:txBody>
      </p:sp>
      <p:sp>
        <p:nvSpPr>
          <p:cNvPr id="5" name="Content Placeholder 2"/>
          <p:cNvSpPr txBox="1">
            <a:spLocks/>
          </p:cNvSpPr>
          <p:nvPr/>
        </p:nvSpPr>
        <p:spPr>
          <a:xfrm>
            <a:off x="775931" y="1493838"/>
            <a:ext cx="7515938" cy="4486783"/>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endParaRPr lang="en-US" dirty="0" smtClean="0"/>
          </a:p>
        </p:txBody>
      </p:sp>
      <p:pic>
        <p:nvPicPr>
          <p:cNvPr id="6" name="Picture 2" descr="S:\- Design Documents - Templates, Logos, Style Guide\Image Gallery\KRC Logos\KRC_LI_CMYK_P.jpg"/>
          <p:cNvPicPr>
            <a:picLocks noChangeAspect="1" noChangeArrowheads="1"/>
          </p:cNvPicPr>
          <p:nvPr/>
        </p:nvPicPr>
        <p:blipFill>
          <a:blip r:embed="rId4" cstate="print">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8671804" y="6396659"/>
            <a:ext cx="469625" cy="469625"/>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5"/>
          <p:cNvSpPr txBox="1">
            <a:spLocks/>
          </p:cNvSpPr>
          <p:nvPr/>
        </p:nvSpPr>
        <p:spPr>
          <a:xfrm>
            <a:off x="7976057" y="6519138"/>
            <a:ext cx="720470" cy="220701"/>
          </a:xfrm>
          <a:prstGeom prst="rect">
            <a:avLst/>
          </a:prstGeom>
        </p:spPr>
        <p:txBody>
          <a:bodyPr/>
          <a:lstStyle>
            <a:defPPr>
              <a:defRPr lang="en-US"/>
            </a:defPPr>
            <a:lvl1pPr marL="0" algn="r" defTabSz="914400" rtl="0" eaLnBrk="1" latinLnBrk="0" hangingPunct="1">
              <a:defRPr sz="9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5A0E975F-4CC4-A547-941D-3161D2A3D523}" type="slidenum">
              <a:rPr kumimoji="0" lang="en-US" sz="900" b="0" i="0" u="none" strike="noStrike" kern="1200" cap="none" spc="0" normalizeH="0" baseline="0" noProof="0" smtClean="0">
                <a:ln>
                  <a:noFill/>
                </a:ln>
                <a:solidFill>
                  <a:srgbClr val="00306C"/>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49</a:t>
            </a:fld>
            <a:endParaRPr kumimoji="0" lang="en-US" sz="900" b="0" i="0" u="none" strike="noStrike" kern="1200" cap="none" spc="0" normalizeH="0" baseline="0" noProof="0" dirty="0">
              <a:ln>
                <a:noFill/>
              </a:ln>
              <a:solidFill>
                <a:srgbClr val="00306C"/>
              </a:solidFill>
              <a:effectLst/>
              <a:uLnTx/>
              <a:uFillTx/>
              <a:latin typeface="Arial"/>
              <a:ea typeface="+mn-ea"/>
              <a:cs typeface="+mn-cs"/>
            </a:endParaRPr>
          </a:p>
        </p:txBody>
      </p:sp>
      <p:cxnSp>
        <p:nvCxnSpPr>
          <p:cNvPr id="9" name="Straight Connector 8"/>
          <p:cNvCxnSpPr/>
          <p:nvPr/>
        </p:nvCxnSpPr>
        <p:spPr>
          <a:xfrm>
            <a:off x="8709090" y="6519138"/>
            <a:ext cx="0" cy="220701"/>
          </a:xfrm>
          <a:prstGeom prst="line">
            <a:avLst/>
          </a:prstGeom>
          <a:ln w="9525" cmpd="sng">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9067" y="1326335"/>
            <a:ext cx="8534400" cy="4354"/>
          </a:xfrm>
          <a:prstGeom prst="line">
            <a:avLst/>
          </a:prstGeom>
          <a:ln>
            <a:solidFill>
              <a:srgbClr val="00A8CC"/>
            </a:solidFill>
            <a:prstDash val="sysDot"/>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a:off x="5884511" y="1964712"/>
            <a:ext cx="2123659" cy="3388278"/>
            <a:chOff x="4922436" y="1964712"/>
            <a:chExt cx="2123659" cy="3388278"/>
          </a:xfrm>
        </p:grpSpPr>
        <p:grpSp>
          <p:nvGrpSpPr>
            <p:cNvPr id="11" name="Group 10"/>
            <p:cNvGrpSpPr/>
            <p:nvPr/>
          </p:nvGrpSpPr>
          <p:grpSpPr>
            <a:xfrm>
              <a:off x="4922436" y="1964712"/>
              <a:ext cx="2123659" cy="3388278"/>
              <a:chOff x="3650288" y="2315584"/>
              <a:chExt cx="2123659" cy="3388278"/>
            </a:xfrm>
          </p:grpSpPr>
          <p:sp>
            <p:nvSpPr>
              <p:cNvPr id="13" name="Rectangle 12"/>
              <p:cNvSpPr/>
              <p:nvPr/>
            </p:nvSpPr>
            <p:spPr>
              <a:xfrm>
                <a:off x="3650288" y="2315584"/>
                <a:ext cx="2123659" cy="3388278"/>
              </a:xfrm>
              <a:prstGeom prst="rect">
                <a:avLst/>
              </a:prstGeom>
              <a:solidFill>
                <a:schemeClr val="bg1"/>
              </a:solidFill>
              <a:ln w="12700" cmpd="sng">
                <a:solidFill>
                  <a:schemeClr val="bg1">
                    <a:lumMod val="75000"/>
                  </a:schemeClr>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14" name="Picture 13" descr="KRC_LS_H_RGB_P.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49157" y="2775430"/>
                <a:ext cx="1056095" cy="387795"/>
              </a:xfrm>
              <a:prstGeom prst="rect">
                <a:avLst/>
              </a:prstGeom>
            </p:spPr>
          </p:pic>
        </p:grpSp>
        <p:sp>
          <p:nvSpPr>
            <p:cNvPr id="12" name="Rectangle 11"/>
            <p:cNvSpPr/>
            <p:nvPr/>
          </p:nvSpPr>
          <p:spPr>
            <a:xfrm>
              <a:off x="5085211" y="3525823"/>
              <a:ext cx="1798107" cy="1723549"/>
            </a:xfrm>
            <a:prstGeom prst="rect">
              <a:avLst/>
            </a:prstGeom>
          </p:spPr>
          <p:txBody>
            <a:bodyPr wrap="square">
              <a:spAutoFit/>
            </a:bodyPr>
            <a:lstStyle/>
            <a:p>
              <a:r>
                <a:rPr lang="en-US" sz="1400" b="1" dirty="0" smtClean="0">
                  <a:solidFill>
                    <a:srgbClr val="000000"/>
                  </a:solidFill>
                  <a:latin typeface="Brandon Grotesque Regular"/>
                </a:rPr>
                <a:t>Dylan Luper</a:t>
              </a:r>
              <a:endParaRPr lang="en-US" sz="1400" dirty="0">
                <a:solidFill>
                  <a:srgbClr val="000000"/>
                </a:solidFill>
                <a:latin typeface="Brandon Grotesque Regular"/>
              </a:endParaRPr>
            </a:p>
            <a:p>
              <a:r>
                <a:rPr lang="en-US" sz="800" dirty="0" smtClean="0">
                  <a:solidFill>
                    <a:srgbClr val="000000"/>
                  </a:solidFill>
                  <a:latin typeface="Brandon Grotesque Regular"/>
                </a:rPr>
                <a:t>Senior Research Analyst</a:t>
              </a:r>
            </a:p>
            <a:p>
              <a:endParaRPr lang="en-US" sz="800" dirty="0">
                <a:solidFill>
                  <a:srgbClr val="000000"/>
                </a:solidFill>
                <a:latin typeface="Brandon Grotesque Regular"/>
              </a:endParaRPr>
            </a:p>
            <a:p>
              <a:endParaRPr lang="en-US" sz="800" dirty="0">
                <a:solidFill>
                  <a:srgbClr val="000000"/>
                </a:solidFill>
                <a:latin typeface="Brandon Grotesque Regular"/>
              </a:endParaRPr>
            </a:p>
            <a:p>
              <a:r>
                <a:rPr lang="en-US" sz="800" dirty="0">
                  <a:solidFill>
                    <a:srgbClr val="000000"/>
                  </a:solidFill>
                  <a:latin typeface="Brandon Grotesque Regular"/>
                </a:rPr>
                <a:t>KRC </a:t>
              </a:r>
              <a:r>
                <a:rPr lang="en-US" sz="800" dirty="0" smtClean="0">
                  <a:solidFill>
                    <a:srgbClr val="000000"/>
                  </a:solidFill>
                  <a:latin typeface="Brandon Grotesque Regular"/>
                </a:rPr>
                <a:t>Research</a:t>
              </a:r>
            </a:p>
            <a:p>
              <a:r>
                <a:rPr lang="en-US" sz="800" dirty="0" smtClean="0">
                  <a:solidFill>
                    <a:srgbClr val="000000"/>
                  </a:solidFill>
                  <a:latin typeface="Brandon Grotesque Regular"/>
                </a:rPr>
                <a:t>733 10</a:t>
              </a:r>
              <a:r>
                <a:rPr lang="en-US" sz="800" baseline="30000" dirty="0" smtClean="0">
                  <a:solidFill>
                    <a:srgbClr val="000000"/>
                  </a:solidFill>
                  <a:latin typeface="Brandon Grotesque Regular"/>
                </a:rPr>
                <a:t>th</a:t>
              </a:r>
              <a:r>
                <a:rPr lang="en-US" sz="800" dirty="0" smtClean="0">
                  <a:solidFill>
                    <a:srgbClr val="000000"/>
                  </a:solidFill>
                  <a:latin typeface="Brandon Grotesque Regular"/>
                </a:rPr>
                <a:t> St. NW</a:t>
              </a:r>
              <a:endParaRPr lang="en-US" sz="800" dirty="0">
                <a:solidFill>
                  <a:srgbClr val="000000"/>
                </a:solidFill>
                <a:latin typeface="Brandon Grotesque Regular"/>
              </a:endParaRPr>
            </a:p>
            <a:p>
              <a:r>
                <a:rPr lang="en-US" sz="800" dirty="0" smtClean="0">
                  <a:solidFill>
                    <a:srgbClr val="000000"/>
                  </a:solidFill>
                  <a:latin typeface="Brandon Grotesque Regular"/>
                </a:rPr>
                <a:t>202-585-2909 </a:t>
              </a:r>
              <a:r>
                <a:rPr lang="en-US" sz="800" dirty="0">
                  <a:solidFill>
                    <a:srgbClr val="000000"/>
                  </a:solidFill>
                  <a:latin typeface="Brandon Grotesque Regular"/>
                </a:rPr>
                <a:t>(direct</a:t>
              </a:r>
              <a:r>
                <a:rPr lang="en-US" sz="800" dirty="0" smtClean="0">
                  <a:solidFill>
                    <a:srgbClr val="000000"/>
                  </a:solidFill>
                  <a:latin typeface="Brandon Grotesque Regular"/>
                </a:rPr>
                <a:t>)</a:t>
              </a:r>
            </a:p>
            <a:p>
              <a:r>
                <a:rPr lang="en-US" sz="800" dirty="0" smtClean="0">
                  <a:solidFill>
                    <a:srgbClr val="000000"/>
                  </a:solidFill>
                  <a:latin typeface="Brandon Grotesque Regular"/>
                </a:rPr>
                <a:t>dluper@krcresearch.com</a:t>
              </a:r>
            </a:p>
            <a:p>
              <a:r>
                <a:rPr lang="en-US" sz="800" dirty="0" smtClean="0">
                  <a:solidFill>
                    <a:srgbClr val="000000"/>
                  </a:solidFill>
                  <a:latin typeface="Brandon Grotesque Regular"/>
                </a:rPr>
                <a:t>www.krcresearch.com</a:t>
              </a:r>
            </a:p>
            <a:p>
              <a:r>
                <a:rPr lang="en-US" sz="800" dirty="0">
                  <a:solidFill>
                    <a:srgbClr val="000000"/>
                  </a:solidFill>
                  <a:latin typeface="Brandon Grotesque Regular"/>
                </a:rPr>
                <a:t>@krcresearch | #</a:t>
              </a:r>
              <a:r>
                <a:rPr lang="en-US" sz="800" dirty="0" smtClean="0">
                  <a:solidFill>
                    <a:srgbClr val="000000"/>
                  </a:solidFill>
                  <a:latin typeface="Brandon Grotesque Regular"/>
                </a:rPr>
                <a:t>krcfindings</a:t>
              </a:r>
            </a:p>
            <a:p>
              <a:endParaRPr lang="en-US" sz="800" dirty="0">
                <a:solidFill>
                  <a:srgbClr val="595959">
                    <a:lumMod val="50000"/>
                    <a:lumOff val="50000"/>
                  </a:srgbClr>
                </a:solidFill>
              </a:endParaRPr>
            </a:p>
            <a:p>
              <a:r>
                <a:rPr lang="en-US" sz="800" b="1" dirty="0">
                  <a:solidFill>
                    <a:srgbClr val="0072BA"/>
                  </a:solidFill>
                </a:rPr>
                <a:t>Our insight. Your breakthrough.</a:t>
              </a:r>
              <a:endParaRPr lang="en-US" sz="800" dirty="0">
                <a:solidFill>
                  <a:srgbClr val="0072BA"/>
                </a:solidFill>
              </a:endParaRPr>
            </a:p>
          </p:txBody>
        </p:sp>
      </p:grpSp>
      <p:grpSp>
        <p:nvGrpSpPr>
          <p:cNvPr id="15" name="Group 14"/>
          <p:cNvGrpSpPr/>
          <p:nvPr/>
        </p:nvGrpSpPr>
        <p:grpSpPr>
          <a:xfrm>
            <a:off x="3462620" y="1964712"/>
            <a:ext cx="2123659" cy="3388278"/>
            <a:chOff x="2509294" y="1964712"/>
            <a:chExt cx="2123659" cy="3388278"/>
          </a:xfrm>
        </p:grpSpPr>
        <p:grpSp>
          <p:nvGrpSpPr>
            <p:cNvPr id="16" name="Group 15"/>
            <p:cNvGrpSpPr/>
            <p:nvPr/>
          </p:nvGrpSpPr>
          <p:grpSpPr>
            <a:xfrm>
              <a:off x="2509294" y="1964712"/>
              <a:ext cx="2123659" cy="3388278"/>
              <a:chOff x="3650288" y="2315584"/>
              <a:chExt cx="2123659" cy="3388278"/>
            </a:xfrm>
          </p:grpSpPr>
          <p:sp>
            <p:nvSpPr>
              <p:cNvPr id="18" name="Rectangle 17"/>
              <p:cNvSpPr/>
              <p:nvPr/>
            </p:nvSpPr>
            <p:spPr>
              <a:xfrm>
                <a:off x="3650288" y="2315584"/>
                <a:ext cx="2123659" cy="3388278"/>
              </a:xfrm>
              <a:prstGeom prst="rect">
                <a:avLst/>
              </a:prstGeom>
              <a:solidFill>
                <a:schemeClr val="bg1"/>
              </a:solidFill>
              <a:ln w="12700" cmpd="sng">
                <a:solidFill>
                  <a:schemeClr val="bg1">
                    <a:lumMod val="75000"/>
                  </a:schemeClr>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19" name="Picture 18" descr="KRC_LS_H_RGB_P.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49157" y="2775430"/>
                <a:ext cx="1056095" cy="387795"/>
              </a:xfrm>
              <a:prstGeom prst="rect">
                <a:avLst/>
              </a:prstGeom>
            </p:spPr>
          </p:pic>
        </p:grpSp>
        <p:sp>
          <p:nvSpPr>
            <p:cNvPr id="17" name="Rectangle 16"/>
            <p:cNvSpPr/>
            <p:nvPr/>
          </p:nvSpPr>
          <p:spPr>
            <a:xfrm>
              <a:off x="2670439" y="3525823"/>
              <a:ext cx="1962514" cy="1692771"/>
            </a:xfrm>
            <a:prstGeom prst="rect">
              <a:avLst/>
            </a:prstGeom>
          </p:spPr>
          <p:txBody>
            <a:bodyPr wrap="square">
              <a:spAutoFit/>
            </a:bodyPr>
            <a:lstStyle/>
            <a:p>
              <a:r>
                <a:rPr lang="en-US" sz="1400" b="1" dirty="0" smtClean="0">
                  <a:solidFill>
                    <a:srgbClr val="000000"/>
                  </a:solidFill>
                  <a:latin typeface="Brandon Grotesque Regular"/>
                </a:rPr>
                <a:t>Katie Snediker</a:t>
              </a:r>
              <a:endParaRPr lang="en-US" sz="1400" dirty="0">
                <a:solidFill>
                  <a:srgbClr val="000000"/>
                </a:solidFill>
                <a:latin typeface="Brandon Grotesque Regular"/>
              </a:endParaRPr>
            </a:p>
            <a:p>
              <a:r>
                <a:rPr lang="en-US" sz="800" dirty="0" smtClean="0">
                  <a:solidFill>
                    <a:srgbClr val="000000"/>
                  </a:solidFill>
                  <a:latin typeface="Brandon Grotesque Regular"/>
                </a:rPr>
                <a:t>Research Manager</a:t>
              </a:r>
            </a:p>
            <a:p>
              <a:endParaRPr lang="en-US" sz="800" dirty="0">
                <a:solidFill>
                  <a:srgbClr val="000000"/>
                </a:solidFill>
                <a:latin typeface="Brandon Grotesque Regular"/>
              </a:endParaRPr>
            </a:p>
            <a:p>
              <a:endParaRPr lang="en-US" sz="800" dirty="0">
                <a:solidFill>
                  <a:srgbClr val="000000"/>
                </a:solidFill>
                <a:latin typeface="Brandon Grotesque Regular"/>
              </a:endParaRPr>
            </a:p>
            <a:p>
              <a:r>
                <a:rPr lang="en-US" sz="800" dirty="0">
                  <a:solidFill>
                    <a:srgbClr val="000000"/>
                  </a:solidFill>
                  <a:latin typeface="Brandon Grotesque Regular"/>
                </a:rPr>
                <a:t>KRC </a:t>
              </a:r>
              <a:r>
                <a:rPr lang="en-US" sz="800" dirty="0" smtClean="0">
                  <a:solidFill>
                    <a:srgbClr val="000000"/>
                  </a:solidFill>
                  <a:latin typeface="Brandon Grotesque Regular"/>
                </a:rPr>
                <a:t>Research</a:t>
              </a:r>
            </a:p>
            <a:p>
              <a:r>
                <a:rPr lang="en-US" sz="800" dirty="0" smtClean="0">
                  <a:solidFill>
                    <a:srgbClr val="000000"/>
                  </a:solidFill>
                  <a:latin typeface="Brandon Grotesque Regular"/>
                </a:rPr>
                <a:t>909 Third Avenue</a:t>
              </a:r>
              <a:endParaRPr lang="en-US" sz="800" dirty="0">
                <a:solidFill>
                  <a:srgbClr val="000000"/>
                </a:solidFill>
                <a:latin typeface="Brandon Grotesque Regular"/>
              </a:endParaRPr>
            </a:p>
            <a:p>
              <a:r>
                <a:rPr lang="en-US" sz="800" dirty="0" smtClean="0">
                  <a:solidFill>
                    <a:srgbClr val="000000"/>
                  </a:solidFill>
                  <a:latin typeface="Brandon Grotesque Regular"/>
                </a:rPr>
                <a:t>212-445-8037 (direct)</a:t>
              </a:r>
            </a:p>
            <a:p>
              <a:r>
                <a:rPr lang="en-US" sz="800" dirty="0" smtClean="0">
                  <a:solidFill>
                    <a:srgbClr val="000000"/>
                  </a:solidFill>
                  <a:latin typeface="Brandon Grotesque Regular"/>
                </a:rPr>
                <a:t>ksnediker@krcresearch.com</a:t>
              </a:r>
            </a:p>
            <a:p>
              <a:r>
                <a:rPr lang="en-US" sz="800" dirty="0" smtClean="0">
                  <a:solidFill>
                    <a:srgbClr val="000000"/>
                  </a:solidFill>
                  <a:latin typeface="Brandon Grotesque Regular"/>
                </a:rPr>
                <a:t>www.krcresearch.com</a:t>
              </a:r>
            </a:p>
            <a:p>
              <a:r>
                <a:rPr lang="en-US" sz="800" dirty="0">
                  <a:solidFill>
                    <a:srgbClr val="000000"/>
                  </a:solidFill>
                  <a:latin typeface="Brandon Grotesque Regular"/>
                </a:rPr>
                <a:t>@krcresearch | #</a:t>
              </a:r>
              <a:r>
                <a:rPr lang="en-US" sz="800" dirty="0" smtClean="0">
                  <a:solidFill>
                    <a:srgbClr val="000000"/>
                  </a:solidFill>
                  <a:latin typeface="Brandon Grotesque Regular"/>
                </a:rPr>
                <a:t>krcfindings</a:t>
              </a:r>
            </a:p>
            <a:p>
              <a:endParaRPr lang="en-US" sz="800" dirty="0">
                <a:solidFill>
                  <a:srgbClr val="595959">
                    <a:lumMod val="50000"/>
                    <a:lumOff val="50000"/>
                  </a:srgbClr>
                </a:solidFill>
              </a:endParaRPr>
            </a:p>
            <a:p>
              <a:r>
                <a:rPr lang="en-US" sz="800" b="1" dirty="0">
                  <a:solidFill>
                    <a:srgbClr val="0072BA"/>
                  </a:solidFill>
                </a:rPr>
                <a:t>Our insight. Your breakthrough.</a:t>
              </a:r>
              <a:endParaRPr lang="en-US" sz="800" dirty="0">
                <a:solidFill>
                  <a:srgbClr val="0072BA"/>
                </a:solidFill>
              </a:endParaRPr>
            </a:p>
          </p:txBody>
        </p:sp>
      </p:grpSp>
      <p:grpSp>
        <p:nvGrpSpPr>
          <p:cNvPr id="20" name="Group 19"/>
          <p:cNvGrpSpPr/>
          <p:nvPr/>
        </p:nvGrpSpPr>
        <p:grpSpPr>
          <a:xfrm>
            <a:off x="1040729" y="1964712"/>
            <a:ext cx="2123659" cy="3388278"/>
            <a:chOff x="78654" y="1964712"/>
            <a:chExt cx="2123659" cy="3388278"/>
          </a:xfrm>
        </p:grpSpPr>
        <p:grpSp>
          <p:nvGrpSpPr>
            <p:cNvPr id="21" name="Group 20"/>
            <p:cNvGrpSpPr/>
            <p:nvPr/>
          </p:nvGrpSpPr>
          <p:grpSpPr>
            <a:xfrm>
              <a:off x="78654" y="1964712"/>
              <a:ext cx="2123659" cy="3388278"/>
              <a:chOff x="3650288" y="2315584"/>
              <a:chExt cx="2123659" cy="3388278"/>
            </a:xfrm>
          </p:grpSpPr>
          <p:sp>
            <p:nvSpPr>
              <p:cNvPr id="23" name="Rectangle 22"/>
              <p:cNvSpPr/>
              <p:nvPr/>
            </p:nvSpPr>
            <p:spPr>
              <a:xfrm>
                <a:off x="3650288" y="2315584"/>
                <a:ext cx="2123659" cy="3388278"/>
              </a:xfrm>
              <a:prstGeom prst="rect">
                <a:avLst/>
              </a:prstGeom>
              <a:solidFill>
                <a:schemeClr val="bg1"/>
              </a:solidFill>
              <a:ln w="12700" cmpd="sng">
                <a:solidFill>
                  <a:schemeClr val="bg1">
                    <a:lumMod val="75000"/>
                  </a:schemeClr>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24" name="Picture 23" descr="KRC_LS_H_RGB_P.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82482" y="2775430"/>
                <a:ext cx="1056095" cy="387795"/>
              </a:xfrm>
              <a:prstGeom prst="rect">
                <a:avLst/>
              </a:prstGeom>
            </p:spPr>
          </p:pic>
        </p:grpSp>
        <p:sp>
          <p:nvSpPr>
            <p:cNvPr id="22" name="Rectangle 21"/>
            <p:cNvSpPr/>
            <p:nvPr/>
          </p:nvSpPr>
          <p:spPr>
            <a:xfrm>
              <a:off x="190451" y="3525823"/>
              <a:ext cx="2011862" cy="1661993"/>
            </a:xfrm>
            <a:prstGeom prst="rect">
              <a:avLst/>
            </a:prstGeom>
          </p:spPr>
          <p:txBody>
            <a:bodyPr wrap="square">
              <a:spAutoFit/>
            </a:bodyPr>
            <a:lstStyle/>
            <a:p>
              <a:r>
                <a:rPr lang="en-US" sz="1400" b="1" dirty="0" smtClean="0">
                  <a:solidFill>
                    <a:srgbClr val="000000"/>
                  </a:solidFill>
                  <a:latin typeface="Brandon Grotesque Regular"/>
                </a:rPr>
                <a:t>Mark David Richards</a:t>
              </a:r>
              <a:endParaRPr lang="en-US" sz="1400" dirty="0">
                <a:solidFill>
                  <a:srgbClr val="000000"/>
                </a:solidFill>
                <a:latin typeface="Brandon Grotesque Regular"/>
              </a:endParaRPr>
            </a:p>
            <a:p>
              <a:r>
                <a:rPr lang="en-US" sz="800" dirty="0" smtClean="0">
                  <a:solidFill>
                    <a:srgbClr val="000000"/>
                  </a:solidFill>
                  <a:latin typeface="Brandon Grotesque Regular"/>
                </a:rPr>
                <a:t>Senior Vice President </a:t>
              </a:r>
            </a:p>
            <a:p>
              <a:endParaRPr lang="en-US" sz="800" dirty="0">
                <a:solidFill>
                  <a:srgbClr val="000000"/>
                </a:solidFill>
                <a:latin typeface="Brandon Grotesque Regular"/>
              </a:endParaRPr>
            </a:p>
            <a:p>
              <a:endParaRPr lang="en-US" sz="800" dirty="0">
                <a:solidFill>
                  <a:srgbClr val="000000"/>
                </a:solidFill>
                <a:latin typeface="Brandon Grotesque Regular"/>
              </a:endParaRPr>
            </a:p>
            <a:p>
              <a:r>
                <a:rPr lang="en-US" sz="800" dirty="0">
                  <a:solidFill>
                    <a:srgbClr val="000000"/>
                  </a:solidFill>
                  <a:latin typeface="Brandon Grotesque Regular"/>
                </a:rPr>
                <a:t>KRC </a:t>
              </a:r>
              <a:r>
                <a:rPr lang="en-US" sz="800" dirty="0" smtClean="0">
                  <a:solidFill>
                    <a:srgbClr val="000000"/>
                  </a:solidFill>
                  <a:latin typeface="Brandon Grotesque Regular"/>
                </a:rPr>
                <a:t>Research</a:t>
              </a:r>
            </a:p>
            <a:p>
              <a:r>
                <a:rPr lang="en-US" sz="800" dirty="0" smtClean="0">
                  <a:solidFill>
                    <a:srgbClr val="000000"/>
                  </a:solidFill>
                  <a:latin typeface="Brandon Grotesque Regular"/>
                </a:rPr>
                <a:t>733 10</a:t>
              </a:r>
              <a:r>
                <a:rPr lang="en-US" sz="800" baseline="30000" dirty="0" smtClean="0">
                  <a:solidFill>
                    <a:srgbClr val="000000"/>
                  </a:solidFill>
                  <a:latin typeface="Brandon Grotesque Regular"/>
                </a:rPr>
                <a:t>th</a:t>
              </a:r>
              <a:r>
                <a:rPr lang="en-US" sz="800" dirty="0" smtClean="0">
                  <a:solidFill>
                    <a:srgbClr val="000000"/>
                  </a:solidFill>
                  <a:latin typeface="Brandon Grotesque Regular"/>
                </a:rPr>
                <a:t> St. NW</a:t>
              </a:r>
              <a:endParaRPr lang="en-US" sz="800" dirty="0">
                <a:solidFill>
                  <a:srgbClr val="000000"/>
                </a:solidFill>
                <a:latin typeface="Brandon Grotesque Regular"/>
              </a:endParaRPr>
            </a:p>
            <a:p>
              <a:r>
                <a:rPr lang="en-US" sz="800" dirty="0" smtClean="0">
                  <a:solidFill>
                    <a:srgbClr val="000000"/>
                  </a:solidFill>
                  <a:latin typeface="Brandon Grotesque Regular"/>
                </a:rPr>
                <a:t>202-230-8767(direct)</a:t>
              </a:r>
            </a:p>
            <a:p>
              <a:r>
                <a:rPr lang="en-US" sz="800" dirty="0">
                  <a:solidFill>
                    <a:srgbClr val="000000"/>
                  </a:solidFill>
                  <a:latin typeface="Brandon Grotesque Regular"/>
                </a:rPr>
                <a:t>mrichards@krcresearch.com</a:t>
              </a:r>
              <a:endParaRPr lang="en-US" sz="800" dirty="0" smtClean="0">
                <a:solidFill>
                  <a:srgbClr val="000000"/>
                </a:solidFill>
                <a:latin typeface="Brandon Grotesque Regular"/>
              </a:endParaRPr>
            </a:p>
            <a:p>
              <a:r>
                <a:rPr lang="en-US" sz="800" dirty="0" smtClean="0">
                  <a:solidFill>
                    <a:srgbClr val="000000"/>
                  </a:solidFill>
                  <a:latin typeface="Brandon Grotesque Regular"/>
                </a:rPr>
                <a:t>www.krcresearch.com</a:t>
              </a:r>
            </a:p>
            <a:p>
              <a:r>
                <a:rPr lang="en-US" sz="800" dirty="0">
                  <a:solidFill>
                    <a:srgbClr val="000000"/>
                  </a:solidFill>
                  <a:latin typeface="Brandon Grotesque Regular"/>
                </a:rPr>
                <a:t>@krcresearch | #</a:t>
              </a:r>
              <a:r>
                <a:rPr lang="en-US" sz="800" dirty="0" smtClean="0">
                  <a:solidFill>
                    <a:srgbClr val="000000"/>
                  </a:solidFill>
                  <a:latin typeface="Brandon Grotesque Regular"/>
                </a:rPr>
                <a:t>krcfindings</a:t>
              </a:r>
            </a:p>
            <a:p>
              <a:endParaRPr lang="en-US" sz="800" dirty="0">
                <a:solidFill>
                  <a:srgbClr val="595959">
                    <a:lumMod val="50000"/>
                    <a:lumOff val="50000"/>
                  </a:srgbClr>
                </a:solidFill>
              </a:endParaRPr>
            </a:p>
            <a:p>
              <a:r>
                <a:rPr lang="en-US" sz="800" b="1" dirty="0">
                  <a:solidFill>
                    <a:srgbClr val="0072BA"/>
                  </a:solidFill>
                </a:rPr>
                <a:t>Our insight. Your breakthrough.</a:t>
              </a:r>
              <a:endParaRPr lang="en-US" sz="800" dirty="0">
                <a:solidFill>
                  <a:srgbClr val="0072BA"/>
                </a:solidFill>
              </a:endParaRPr>
            </a:p>
          </p:txBody>
        </p:sp>
      </p:grpSp>
    </p:spTree>
    <p:extLst>
      <p:ext uri="{BB962C8B-B14F-4D97-AF65-F5344CB8AC3E}">
        <p14:creationId xmlns:p14="http://schemas.microsoft.com/office/powerpoint/2010/main" val="27296149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13" name="Title 3"/>
          <p:cNvSpPr txBox="1">
            <a:spLocks/>
          </p:cNvSpPr>
          <p:nvPr/>
        </p:nvSpPr>
        <p:spPr>
          <a:xfrm>
            <a:off x="0" y="3662465"/>
            <a:ext cx="9144000" cy="762000"/>
          </a:xfrm>
          <a:prstGeom prst="rect">
            <a:avLst/>
          </a:prstGeom>
          <a:solidFill>
            <a:schemeClr val="bg1"/>
          </a:solidFill>
          <a:ln>
            <a:noFill/>
          </a:ln>
        </p:spPr>
        <p:txBody>
          <a:bodyPr vert="horz" lIns="91440" tIns="45720" rIns="91440" bIns="45720" rtlCol="0" anchor="ctr">
            <a:normAutofit/>
          </a:bodyPr>
          <a:lstStyle>
            <a:lvl1pPr algn="r" defTabSz="457200" rtl="0" eaLnBrk="1" latinLnBrk="0" hangingPunct="1">
              <a:spcBef>
                <a:spcPct val="0"/>
              </a:spcBef>
              <a:buNone/>
              <a:defRPr sz="2800" b="1" kern="1200" spc="-150">
                <a:solidFill>
                  <a:schemeClr val="bg2"/>
                </a:solidFill>
                <a:latin typeface="Arial"/>
                <a:ea typeface="+mj-ea"/>
                <a:cs typeface="Arial"/>
              </a:defRPr>
            </a:lvl1pPr>
          </a:lstStyle>
          <a:p>
            <a:pPr marL="339725" marR="0" lvl="0" algn="l" defTabSz="457200" rtl="0" eaLnBrk="1" fontAlgn="auto" latinLnBrk="0" hangingPunct="1">
              <a:lnSpc>
                <a:spcPct val="100000"/>
              </a:lnSpc>
              <a:spcBef>
                <a:spcPct val="0"/>
              </a:spcBef>
              <a:spcAft>
                <a:spcPts val="0"/>
              </a:spcAft>
              <a:buClrTx/>
              <a:buSzTx/>
              <a:buFontTx/>
              <a:buNone/>
              <a:tabLst/>
              <a:defRPr/>
            </a:pPr>
            <a:r>
              <a:rPr lang="en-US" sz="4000" dirty="0" smtClean="0">
                <a:solidFill>
                  <a:srgbClr val="0067AC"/>
                </a:solidFill>
                <a:latin typeface="Brandon Grotesque Regular"/>
              </a:rPr>
              <a:t>EXECUTIVE SUMMARY</a:t>
            </a:r>
            <a:endParaRPr kumimoji="0" lang="en-US" sz="4000" b="1" i="0" u="none" strike="noStrike" kern="1200" cap="none" spc="-150" normalizeH="0" baseline="0" noProof="0" dirty="0">
              <a:ln>
                <a:noFill/>
              </a:ln>
              <a:solidFill>
                <a:srgbClr val="0067AC"/>
              </a:solidFill>
              <a:effectLst/>
              <a:uLnTx/>
              <a:uFillTx/>
              <a:latin typeface="Brandon Grotesque Regular"/>
            </a:endParaRPr>
          </a:p>
        </p:txBody>
      </p:sp>
      <p:sp>
        <p:nvSpPr>
          <p:cNvPr id="10" name="Title 3"/>
          <p:cNvSpPr txBox="1">
            <a:spLocks/>
          </p:cNvSpPr>
          <p:nvPr/>
        </p:nvSpPr>
        <p:spPr>
          <a:xfrm>
            <a:off x="369650" y="4424465"/>
            <a:ext cx="8774349" cy="609600"/>
          </a:xfrm>
          <a:prstGeom prst="rect">
            <a:avLst/>
          </a:prstGeom>
          <a:noFill/>
          <a:ln>
            <a:noFill/>
          </a:ln>
        </p:spPr>
        <p:txBody>
          <a:bodyPr vert="horz" lIns="91440" tIns="45720" rIns="91440" bIns="45720" rtlCol="0" anchor="ctr">
            <a:normAutofit/>
          </a:bodyPr>
          <a:lstStyle>
            <a:lvl1pPr algn="r" defTabSz="457200" rtl="0" eaLnBrk="1" latinLnBrk="0" hangingPunct="1">
              <a:spcBef>
                <a:spcPct val="0"/>
              </a:spcBef>
              <a:buNone/>
              <a:defRPr sz="2800" b="1" kern="1200" spc="-150">
                <a:solidFill>
                  <a:schemeClr val="bg2"/>
                </a:solidFill>
                <a:latin typeface="Arial"/>
                <a:ea typeface="+mj-ea"/>
                <a:cs typeface="Arial"/>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150" normalizeH="0" baseline="0" noProof="0" dirty="0" smtClean="0">
                <a:ln>
                  <a:noFill/>
                </a:ln>
                <a:solidFill>
                  <a:srgbClr val="00A8CC"/>
                </a:solidFill>
                <a:effectLst/>
                <a:uLnTx/>
                <a:uFillTx/>
                <a:latin typeface="Brandon Grotesque Regular"/>
              </a:rPr>
              <a:t>Key Findings</a:t>
            </a:r>
            <a:endParaRPr kumimoji="0" lang="en-US" sz="2800" b="1" i="0" u="none" strike="noStrike" kern="1200" cap="none" spc="-150" normalizeH="0" baseline="0" noProof="0" dirty="0">
              <a:ln>
                <a:noFill/>
              </a:ln>
              <a:solidFill>
                <a:srgbClr val="00A8CC"/>
              </a:solidFill>
              <a:effectLst/>
              <a:uLnTx/>
              <a:uFillTx/>
              <a:latin typeface="Brandon Grotesque Regular"/>
            </a:endParaRPr>
          </a:p>
        </p:txBody>
      </p:sp>
    </p:spTree>
    <p:extLst>
      <p:ext uri="{BB962C8B-B14F-4D97-AF65-F5344CB8AC3E}">
        <p14:creationId xmlns:p14="http://schemas.microsoft.com/office/powerpoint/2010/main" val="36150217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486382"/>
            <a:ext cx="8097317" cy="802407"/>
          </a:xfrm>
        </p:spPr>
        <p:txBody>
          <a:bodyPr>
            <a:noAutofit/>
          </a:bodyPr>
          <a:lstStyle/>
          <a:p>
            <a:pPr algn="l"/>
            <a:r>
              <a:rPr lang="en-US" sz="2400" b="1" dirty="0" smtClean="0">
                <a:solidFill>
                  <a:srgbClr val="08436F"/>
                </a:solidFill>
                <a:latin typeface="Brandon Grotesque Regular"/>
                <a:cs typeface="Brandon Grotesque Regular"/>
              </a:rPr>
              <a:t>Key Findings</a:t>
            </a:r>
            <a:r>
              <a:rPr lang="en-US" sz="2400" dirty="0">
                <a:solidFill>
                  <a:srgbClr val="08436F"/>
                </a:solidFill>
                <a:latin typeface="Brandon Grotesque Regular"/>
                <a:cs typeface="Brandon Grotesque Regular"/>
              </a:rPr>
              <a:t>: </a:t>
            </a:r>
            <a:r>
              <a:rPr lang="en-US" sz="2400" dirty="0" smtClean="0">
                <a:solidFill>
                  <a:srgbClr val="08436F"/>
                </a:solidFill>
                <a:latin typeface="Brandon Grotesque Regular"/>
                <a:cs typeface="Brandon Grotesque Regular"/>
              </a:rPr>
              <a:t>Awareness of personalized medicine remains low, but interest is on the rise.</a:t>
            </a:r>
            <a:endParaRPr lang="en-US" sz="2400" dirty="0">
              <a:solidFill>
                <a:srgbClr val="08436F"/>
              </a:solidFill>
              <a:latin typeface="Brandon Grotesque Regular"/>
              <a:cs typeface="Brandon Grotesque Regular"/>
            </a:endParaRPr>
          </a:p>
        </p:txBody>
      </p:sp>
      <p:sp>
        <p:nvSpPr>
          <p:cNvPr id="5" name="Content Placeholder 2"/>
          <p:cNvSpPr txBox="1">
            <a:spLocks/>
          </p:cNvSpPr>
          <p:nvPr/>
        </p:nvSpPr>
        <p:spPr>
          <a:xfrm>
            <a:off x="775931" y="1493838"/>
            <a:ext cx="7515938" cy="4486783"/>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endParaRPr lang="en-US" dirty="0" smtClean="0"/>
          </a:p>
        </p:txBody>
      </p:sp>
      <p:pic>
        <p:nvPicPr>
          <p:cNvPr id="6" name="Picture 2" descr="S:\- Design Documents - Templates, Logos, Style Guide\Image Gallery\KRC Logos\KRC_LI_CMYK_P.jpg"/>
          <p:cNvPicPr>
            <a:picLocks noChangeAspect="1" noChangeArrowheads="1"/>
          </p:cNvPicPr>
          <p:nvPr/>
        </p:nvPicPr>
        <p:blipFill>
          <a:blip r:embed="rId3" cstate="print">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8671804" y="6396659"/>
            <a:ext cx="469625" cy="469625"/>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5"/>
          <p:cNvSpPr txBox="1">
            <a:spLocks/>
          </p:cNvSpPr>
          <p:nvPr/>
        </p:nvSpPr>
        <p:spPr>
          <a:xfrm>
            <a:off x="7976057" y="6519138"/>
            <a:ext cx="720470" cy="220701"/>
          </a:xfrm>
          <a:prstGeom prst="rect">
            <a:avLst/>
          </a:prstGeom>
        </p:spPr>
        <p:txBody>
          <a:bodyPr/>
          <a:lstStyle>
            <a:defPPr>
              <a:defRPr lang="en-US"/>
            </a:defPPr>
            <a:lvl1pPr marL="0" algn="r" defTabSz="914400" rtl="0" eaLnBrk="1" latinLnBrk="0" hangingPunct="1">
              <a:defRPr sz="9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5A0E975F-4CC4-A547-941D-3161D2A3D523}" type="slidenum">
              <a:rPr kumimoji="0" lang="en-US" sz="900" b="0" i="0" u="none" strike="noStrike" kern="1200" cap="none" spc="0" normalizeH="0" baseline="0" noProof="0" smtClean="0">
                <a:ln>
                  <a:noFill/>
                </a:ln>
                <a:solidFill>
                  <a:srgbClr val="00306C"/>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900" b="0" i="0" u="none" strike="noStrike" kern="1200" cap="none" spc="0" normalizeH="0" baseline="0" noProof="0" dirty="0">
              <a:ln>
                <a:noFill/>
              </a:ln>
              <a:solidFill>
                <a:srgbClr val="00306C"/>
              </a:solidFill>
              <a:effectLst/>
              <a:uLnTx/>
              <a:uFillTx/>
              <a:latin typeface="Arial"/>
              <a:ea typeface="+mn-ea"/>
              <a:cs typeface="+mn-cs"/>
            </a:endParaRPr>
          </a:p>
        </p:txBody>
      </p:sp>
      <p:cxnSp>
        <p:nvCxnSpPr>
          <p:cNvPr id="9" name="Straight Connector 8"/>
          <p:cNvCxnSpPr/>
          <p:nvPr/>
        </p:nvCxnSpPr>
        <p:spPr>
          <a:xfrm>
            <a:off x="8709090" y="6519138"/>
            <a:ext cx="0" cy="220701"/>
          </a:xfrm>
          <a:prstGeom prst="line">
            <a:avLst/>
          </a:prstGeom>
          <a:ln w="9525" cmpd="sng">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9067" y="1326335"/>
            <a:ext cx="8534400" cy="4354"/>
          </a:xfrm>
          <a:prstGeom prst="line">
            <a:avLst/>
          </a:prstGeom>
          <a:ln>
            <a:solidFill>
              <a:srgbClr val="00A8CC"/>
            </a:solidFill>
            <a:prstDash val="sysDot"/>
          </a:ln>
          <a:effectLst/>
        </p:spPr>
        <p:style>
          <a:lnRef idx="2">
            <a:schemeClr val="accent1"/>
          </a:lnRef>
          <a:fillRef idx="0">
            <a:schemeClr val="accent1"/>
          </a:fillRef>
          <a:effectRef idx="1">
            <a:schemeClr val="accent1"/>
          </a:effectRef>
          <a:fontRef idx="minor">
            <a:schemeClr val="tx1"/>
          </a:fontRef>
        </p:style>
      </p:cxnSp>
      <p:sp>
        <p:nvSpPr>
          <p:cNvPr id="10" name="Content Placeholder 2"/>
          <p:cNvSpPr txBox="1">
            <a:spLocks/>
          </p:cNvSpPr>
          <p:nvPr/>
        </p:nvSpPr>
        <p:spPr>
          <a:xfrm>
            <a:off x="457085" y="1488090"/>
            <a:ext cx="8097431" cy="4752203"/>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228600" indent="-228600" algn="l">
              <a:spcBef>
                <a:spcPts val="0"/>
              </a:spcBef>
              <a:spcAft>
                <a:spcPts val="600"/>
              </a:spcAft>
              <a:buFont typeface="Arial"/>
              <a:buChar char="•"/>
            </a:pPr>
            <a:r>
              <a:rPr lang="en-US" sz="1800" b="1" dirty="0">
                <a:solidFill>
                  <a:schemeClr val="tx1"/>
                </a:solidFill>
                <a:latin typeface="Brandon Grotesque Regular"/>
                <a:cs typeface="Brandon Grotesque Regular"/>
              </a:rPr>
              <a:t>Awareness of </a:t>
            </a:r>
            <a:r>
              <a:rPr lang="en-US" sz="1800" b="1" dirty="0" smtClean="0">
                <a:solidFill>
                  <a:schemeClr val="tx1"/>
                </a:solidFill>
                <a:latin typeface="Brandon Grotesque Regular"/>
                <a:cs typeface="Brandon Grotesque Regular"/>
              </a:rPr>
              <a:t>personalized </a:t>
            </a:r>
            <a:r>
              <a:rPr lang="en-US" sz="1800" b="1" dirty="0">
                <a:solidFill>
                  <a:schemeClr val="tx1"/>
                </a:solidFill>
                <a:latin typeface="Brandon Grotesque Regular"/>
                <a:cs typeface="Brandon Grotesque Regular"/>
              </a:rPr>
              <a:t>medicine remains low.</a:t>
            </a:r>
          </a:p>
          <a:p>
            <a:pPr marL="576263" lvl="1" indent="-228600" algn="l">
              <a:lnSpc>
                <a:spcPct val="90000"/>
              </a:lnSpc>
              <a:spcBef>
                <a:spcPts val="0"/>
              </a:spcBef>
              <a:spcAft>
                <a:spcPts val="600"/>
              </a:spcAft>
              <a:buFont typeface="Courier New" panose="02070309020205020404" pitchFamily="49" charset="0"/>
              <a:buChar char="­"/>
            </a:pPr>
            <a:r>
              <a:rPr lang="en-US" sz="1600" dirty="0">
                <a:solidFill>
                  <a:schemeClr val="tx1"/>
                </a:solidFill>
                <a:latin typeface="Brandon Grotesque Regular"/>
                <a:cs typeface="Brandon Grotesque Regular"/>
              </a:rPr>
              <a:t>Similarly to 2014, just over a third of Americans have heard of </a:t>
            </a:r>
            <a:r>
              <a:rPr lang="en-US" sz="1600" dirty="0" smtClean="0">
                <a:solidFill>
                  <a:schemeClr val="tx1"/>
                </a:solidFill>
                <a:latin typeface="Brandon Grotesque Regular"/>
                <a:cs typeface="Brandon Grotesque Regular"/>
              </a:rPr>
              <a:t>personalized medicine, with just 1 in 4 confirming that a description of personalized medicine aligned with what they heard. </a:t>
            </a:r>
            <a:endParaRPr lang="en-US" sz="1600" dirty="0">
              <a:solidFill>
                <a:schemeClr val="tx1"/>
              </a:solidFill>
              <a:latin typeface="Brandon Grotesque Regular"/>
              <a:cs typeface="Brandon Grotesque Regular"/>
            </a:endParaRPr>
          </a:p>
          <a:p>
            <a:pPr marL="576263" lvl="1" indent="-228600" algn="l">
              <a:lnSpc>
                <a:spcPct val="90000"/>
              </a:lnSpc>
              <a:spcBef>
                <a:spcPts val="0"/>
              </a:spcBef>
              <a:spcAft>
                <a:spcPts val="600"/>
              </a:spcAft>
              <a:buFont typeface="Courier New" panose="02070309020205020404" pitchFamily="49" charset="0"/>
              <a:buChar char="­"/>
            </a:pPr>
            <a:r>
              <a:rPr lang="en-US" sz="1600" dirty="0">
                <a:solidFill>
                  <a:schemeClr val="tx1"/>
                </a:solidFill>
                <a:latin typeface="Brandon Grotesque Regular"/>
                <a:cs typeface="Brandon Grotesque Regular"/>
              </a:rPr>
              <a:t>Those who pay close attention to health news and policy are most </a:t>
            </a:r>
            <a:r>
              <a:rPr lang="en-US" sz="1600" dirty="0" smtClean="0">
                <a:solidFill>
                  <a:schemeClr val="tx1"/>
                </a:solidFill>
                <a:latin typeface="Brandon Grotesque Regular"/>
                <a:cs typeface="Brandon Grotesque Regular"/>
              </a:rPr>
              <a:t>aware, </a:t>
            </a:r>
            <a:r>
              <a:rPr lang="en-US" sz="1600" dirty="0">
                <a:solidFill>
                  <a:schemeClr val="tx1"/>
                </a:solidFill>
                <a:latin typeface="Brandon Grotesque Regular"/>
                <a:cs typeface="Brandon Grotesque Regular"/>
              </a:rPr>
              <a:t>but even among </a:t>
            </a:r>
            <a:r>
              <a:rPr lang="en-US" sz="1600" dirty="0" smtClean="0">
                <a:solidFill>
                  <a:schemeClr val="tx1"/>
                </a:solidFill>
                <a:latin typeface="Brandon Grotesque Regular"/>
                <a:cs typeface="Brandon Grotesque Regular"/>
              </a:rPr>
              <a:t>this group awareness is </a:t>
            </a:r>
            <a:r>
              <a:rPr lang="en-US" sz="1600" dirty="0">
                <a:solidFill>
                  <a:schemeClr val="tx1"/>
                </a:solidFill>
                <a:latin typeface="Brandon Grotesque Regular"/>
                <a:cs typeface="Brandon Grotesque Regular"/>
              </a:rPr>
              <a:t>fewer than half.</a:t>
            </a:r>
          </a:p>
          <a:p>
            <a:pPr marL="576263" lvl="1" indent="-228600" algn="l">
              <a:lnSpc>
                <a:spcPct val="90000"/>
              </a:lnSpc>
              <a:spcBef>
                <a:spcPts val="0"/>
              </a:spcBef>
              <a:spcAft>
                <a:spcPts val="600"/>
              </a:spcAft>
              <a:buFont typeface="Courier New" panose="02070309020205020404" pitchFamily="49" charset="0"/>
              <a:buChar char="­"/>
            </a:pPr>
            <a:r>
              <a:rPr lang="en-US" sz="1600" dirty="0">
                <a:solidFill>
                  <a:schemeClr val="tx1"/>
                </a:solidFill>
                <a:latin typeface="Brandon Grotesque Regular"/>
                <a:cs typeface="Brandon Grotesque Regular"/>
              </a:rPr>
              <a:t>Of those who say they are </a:t>
            </a:r>
            <a:r>
              <a:rPr lang="en-US" sz="1600" dirty="0" smtClean="0">
                <a:solidFill>
                  <a:schemeClr val="tx1"/>
                </a:solidFill>
                <a:latin typeface="Brandon Grotesque Regular"/>
                <a:cs typeface="Brandon Grotesque Regular"/>
              </a:rPr>
              <a:t>aware, </a:t>
            </a:r>
            <a:r>
              <a:rPr lang="en-US" sz="1600" dirty="0">
                <a:solidFill>
                  <a:schemeClr val="tx1"/>
                </a:solidFill>
                <a:latin typeface="Brandon Grotesque Regular"/>
                <a:cs typeface="Brandon Grotesque Regular"/>
              </a:rPr>
              <a:t>most aren’t able to provide many </a:t>
            </a:r>
            <a:r>
              <a:rPr lang="en-US" sz="1600" dirty="0" smtClean="0">
                <a:solidFill>
                  <a:schemeClr val="tx1"/>
                </a:solidFill>
                <a:latin typeface="Brandon Grotesque Regular"/>
                <a:cs typeface="Brandon Grotesque Regular"/>
              </a:rPr>
              <a:t>details.</a:t>
            </a:r>
            <a:endParaRPr lang="en-US" sz="1600" dirty="0">
              <a:solidFill>
                <a:schemeClr val="tx1"/>
              </a:solidFill>
              <a:latin typeface="Brandon Grotesque Regular"/>
              <a:cs typeface="Brandon Grotesque Regular"/>
            </a:endParaRPr>
          </a:p>
          <a:p>
            <a:pPr marL="228600" indent="-228600" algn="l">
              <a:spcBef>
                <a:spcPts val="0"/>
              </a:spcBef>
              <a:spcAft>
                <a:spcPts val="600"/>
              </a:spcAft>
              <a:buFont typeface="Arial"/>
              <a:buChar char="•"/>
            </a:pPr>
            <a:r>
              <a:rPr lang="en-US" sz="1800" b="1" dirty="0">
                <a:solidFill>
                  <a:schemeClr val="tx1"/>
                </a:solidFill>
                <a:latin typeface="Brandon Grotesque Regular"/>
                <a:cs typeface="Brandon Grotesque Regular"/>
              </a:rPr>
              <a:t>The </a:t>
            </a:r>
            <a:r>
              <a:rPr lang="en-US" sz="1800" b="1" dirty="0" smtClean="0">
                <a:solidFill>
                  <a:schemeClr val="tx1"/>
                </a:solidFill>
                <a:latin typeface="Brandon Grotesque Regular"/>
                <a:cs typeface="Brandon Grotesque Regular"/>
              </a:rPr>
              <a:t>concept of personalized </a:t>
            </a:r>
            <a:r>
              <a:rPr lang="en-US" sz="1800" b="1" dirty="0">
                <a:solidFill>
                  <a:schemeClr val="tx1"/>
                </a:solidFill>
                <a:latin typeface="Brandon Grotesque Regular"/>
                <a:cs typeface="Brandon Grotesque Regular"/>
              </a:rPr>
              <a:t>medicine elicits very positive reactions.</a:t>
            </a:r>
          </a:p>
          <a:p>
            <a:pPr marL="576263" lvl="1" indent="-228600" algn="l">
              <a:spcBef>
                <a:spcPts val="0"/>
              </a:spcBef>
              <a:spcAft>
                <a:spcPts val="600"/>
              </a:spcAft>
              <a:buFont typeface="Courier New" panose="02070309020205020404" pitchFamily="49" charset="0"/>
              <a:buChar char="­"/>
            </a:pPr>
            <a:r>
              <a:rPr lang="en-US" sz="1600" dirty="0">
                <a:solidFill>
                  <a:schemeClr val="tx1"/>
                </a:solidFill>
                <a:latin typeface="Brandon Grotesque Regular"/>
                <a:cs typeface="Brandon Grotesque Regular"/>
              </a:rPr>
              <a:t>After reading </a:t>
            </a:r>
            <a:r>
              <a:rPr lang="en-US" sz="1600" dirty="0" smtClean="0">
                <a:solidFill>
                  <a:schemeClr val="tx1"/>
                </a:solidFill>
                <a:latin typeface="Brandon Grotesque Regular"/>
                <a:cs typeface="Brandon Grotesque Regular"/>
              </a:rPr>
              <a:t>a brief </a:t>
            </a:r>
            <a:r>
              <a:rPr lang="en-US" sz="1600" dirty="0">
                <a:solidFill>
                  <a:schemeClr val="tx1"/>
                </a:solidFill>
                <a:latin typeface="Brandon Grotesque Regular"/>
                <a:cs typeface="Brandon Grotesque Regular"/>
              </a:rPr>
              <a:t>description of </a:t>
            </a:r>
            <a:r>
              <a:rPr lang="en-US" sz="1600" dirty="0" smtClean="0">
                <a:solidFill>
                  <a:schemeClr val="tx1"/>
                </a:solidFill>
                <a:latin typeface="Brandon Grotesque Regular"/>
                <a:cs typeface="Brandon Grotesque Regular"/>
              </a:rPr>
              <a:t>personalized </a:t>
            </a:r>
            <a:r>
              <a:rPr lang="en-US" sz="1600" dirty="0">
                <a:solidFill>
                  <a:schemeClr val="tx1"/>
                </a:solidFill>
                <a:latin typeface="Brandon Grotesque Regular"/>
                <a:cs typeface="Brandon Grotesque Regular"/>
              </a:rPr>
              <a:t>medicine, </a:t>
            </a:r>
            <a:r>
              <a:rPr lang="en-US" sz="1600" dirty="0" smtClean="0">
                <a:solidFill>
                  <a:schemeClr val="tx1"/>
                </a:solidFill>
                <a:latin typeface="Brandon Grotesque Regular"/>
                <a:cs typeface="Brandon Grotesque Regular"/>
              </a:rPr>
              <a:t>two-thirds of Americans </a:t>
            </a:r>
            <a:r>
              <a:rPr lang="en-US" sz="1600" dirty="0">
                <a:solidFill>
                  <a:schemeClr val="tx1"/>
                </a:solidFill>
                <a:latin typeface="Brandon Grotesque Regular"/>
                <a:cs typeface="Brandon Grotesque Regular"/>
              </a:rPr>
              <a:t>have a positive </a:t>
            </a:r>
            <a:r>
              <a:rPr lang="en-US" sz="1600" dirty="0" smtClean="0">
                <a:solidFill>
                  <a:schemeClr val="tx1"/>
                </a:solidFill>
                <a:latin typeface="Brandon Grotesque Regular"/>
                <a:cs typeface="Brandon Grotesque Regular"/>
              </a:rPr>
              <a:t>reaction, </a:t>
            </a:r>
            <a:r>
              <a:rPr lang="en-US" sz="1600" dirty="0">
                <a:solidFill>
                  <a:schemeClr val="tx1"/>
                </a:solidFill>
                <a:latin typeface="Brandon Grotesque Regular"/>
                <a:cs typeface="Brandon Grotesque Regular"/>
              </a:rPr>
              <a:t>saying that they can see the benefits it will have to </a:t>
            </a:r>
            <a:r>
              <a:rPr lang="en-US" sz="1600" dirty="0" smtClean="0">
                <a:solidFill>
                  <a:schemeClr val="tx1"/>
                </a:solidFill>
                <a:latin typeface="Brandon Grotesque Regular"/>
                <a:cs typeface="Brandon Grotesque Regular"/>
              </a:rPr>
              <a:t>society </a:t>
            </a:r>
            <a:r>
              <a:rPr lang="en-US" sz="1600" dirty="0" smtClean="0">
                <a:solidFill>
                  <a:schemeClr val="tx1"/>
                </a:solidFill>
                <a:latin typeface="Brandon Grotesque Regular"/>
                <a:cs typeface="Brandon Grotesque Regular"/>
              </a:rPr>
              <a:t>and to </a:t>
            </a:r>
            <a:r>
              <a:rPr lang="en-US" sz="1600" dirty="0">
                <a:solidFill>
                  <a:schemeClr val="tx1"/>
                </a:solidFill>
                <a:latin typeface="Brandon Grotesque Regular"/>
                <a:cs typeface="Brandon Grotesque Regular"/>
              </a:rPr>
              <a:t>them personally</a:t>
            </a:r>
            <a:r>
              <a:rPr lang="en-US" sz="1600" dirty="0" smtClean="0">
                <a:solidFill>
                  <a:schemeClr val="tx1"/>
                </a:solidFill>
                <a:latin typeface="Brandon Grotesque Regular"/>
                <a:cs typeface="Brandon Grotesque Regular"/>
              </a:rPr>
              <a:t>. The remainder are neutral, because they do not know enough to say.</a:t>
            </a:r>
            <a:endParaRPr lang="en-US" sz="1600" dirty="0">
              <a:solidFill>
                <a:schemeClr val="tx1"/>
              </a:solidFill>
              <a:latin typeface="Brandon Grotesque Regular"/>
              <a:cs typeface="Brandon Grotesque Regular"/>
            </a:endParaRPr>
          </a:p>
          <a:p>
            <a:pPr marL="228600" indent="-228600" algn="l">
              <a:spcBef>
                <a:spcPts val="0"/>
              </a:spcBef>
              <a:spcAft>
                <a:spcPts val="600"/>
              </a:spcAft>
              <a:buFont typeface="Arial"/>
              <a:buChar char="•"/>
            </a:pPr>
            <a:r>
              <a:rPr lang="en-US" sz="1800" b="1" dirty="0">
                <a:solidFill>
                  <a:schemeClr val="tx1"/>
                </a:solidFill>
                <a:latin typeface="Brandon Grotesque Regular"/>
                <a:cs typeface="Brandon Grotesque Regular"/>
              </a:rPr>
              <a:t>Since 2014, interest in personalized medicine has </a:t>
            </a:r>
            <a:r>
              <a:rPr lang="en-US" sz="1800" b="1" dirty="0" smtClean="0">
                <a:solidFill>
                  <a:schemeClr val="tx1"/>
                </a:solidFill>
                <a:latin typeface="Brandon Grotesque Regular"/>
                <a:cs typeface="Brandon Grotesque Regular"/>
              </a:rPr>
              <a:t>grown dramatically.</a:t>
            </a:r>
            <a:endParaRPr lang="en-US" sz="1800" b="1" dirty="0">
              <a:solidFill>
                <a:schemeClr val="tx1"/>
              </a:solidFill>
              <a:latin typeface="Brandon Grotesque Regular"/>
              <a:cs typeface="Brandon Grotesque Regular"/>
            </a:endParaRPr>
          </a:p>
          <a:p>
            <a:pPr marL="576263" lvl="1" indent="-228600" algn="l">
              <a:spcBef>
                <a:spcPts val="0"/>
              </a:spcBef>
              <a:spcAft>
                <a:spcPts val="600"/>
              </a:spcAft>
              <a:buFont typeface="Courier New" panose="02070309020205020404" pitchFamily="49" charset="0"/>
              <a:buChar char="­"/>
            </a:pPr>
            <a:r>
              <a:rPr lang="en-US" sz="1600" dirty="0">
                <a:solidFill>
                  <a:schemeClr val="tx1"/>
                </a:solidFill>
                <a:latin typeface="Brandon Grotesque Regular"/>
                <a:cs typeface="Brandon Grotesque Regular"/>
              </a:rPr>
              <a:t>Over eight in 10 would like to learn more about </a:t>
            </a:r>
            <a:r>
              <a:rPr lang="en-US" sz="1600" dirty="0" smtClean="0">
                <a:solidFill>
                  <a:schemeClr val="tx1"/>
                </a:solidFill>
                <a:latin typeface="Brandon Grotesque Regular"/>
                <a:cs typeface="Brandon Grotesque Regular"/>
              </a:rPr>
              <a:t>personalized </a:t>
            </a:r>
            <a:r>
              <a:rPr lang="en-US" sz="1600" dirty="0">
                <a:solidFill>
                  <a:schemeClr val="tx1"/>
                </a:solidFill>
                <a:latin typeface="Brandon Grotesque Regular"/>
                <a:cs typeface="Brandon Grotesque Regular"/>
              </a:rPr>
              <a:t>medicine, </a:t>
            </a:r>
            <a:r>
              <a:rPr lang="en-US" sz="1600" dirty="0" smtClean="0">
                <a:solidFill>
                  <a:schemeClr val="tx1"/>
                </a:solidFill>
                <a:latin typeface="Brandon Grotesque Regular"/>
                <a:cs typeface="Brandon Grotesque Regular"/>
              </a:rPr>
              <a:t>up 13 percentage points since </a:t>
            </a:r>
            <a:r>
              <a:rPr lang="en-US" sz="1600" dirty="0">
                <a:solidFill>
                  <a:schemeClr val="tx1"/>
                </a:solidFill>
                <a:latin typeface="Brandon Grotesque Regular"/>
                <a:cs typeface="Brandon Grotesque Regular"/>
              </a:rPr>
              <a:t>2014.</a:t>
            </a:r>
          </a:p>
          <a:p>
            <a:pPr marL="576263" lvl="1" indent="-228600" algn="l">
              <a:spcBef>
                <a:spcPts val="0"/>
              </a:spcBef>
              <a:spcAft>
                <a:spcPts val="600"/>
              </a:spcAft>
              <a:buFont typeface="Courier New" panose="02070309020205020404" pitchFamily="49" charset="0"/>
              <a:buChar char="­"/>
            </a:pPr>
            <a:r>
              <a:rPr lang="en-US" sz="1600" dirty="0">
                <a:solidFill>
                  <a:schemeClr val="tx1"/>
                </a:solidFill>
                <a:latin typeface="Brandon Grotesque Regular"/>
                <a:cs typeface="Brandon Grotesque Regular"/>
              </a:rPr>
              <a:t>How </a:t>
            </a:r>
            <a:r>
              <a:rPr lang="en-US" sz="1600" dirty="0" smtClean="0">
                <a:solidFill>
                  <a:schemeClr val="tx1"/>
                </a:solidFill>
                <a:latin typeface="Brandon Grotesque Regular"/>
                <a:cs typeface="Brandon Grotesque Regular"/>
              </a:rPr>
              <a:t>personalized medicine </a:t>
            </a:r>
            <a:r>
              <a:rPr lang="en-US" sz="1600" dirty="0">
                <a:solidFill>
                  <a:schemeClr val="tx1"/>
                </a:solidFill>
                <a:latin typeface="Brandon Grotesque Regular"/>
                <a:cs typeface="Brandon Grotesque Regular"/>
              </a:rPr>
              <a:t>can </a:t>
            </a:r>
            <a:r>
              <a:rPr lang="en-US" sz="1600" dirty="0" smtClean="0">
                <a:solidFill>
                  <a:schemeClr val="tx1"/>
                </a:solidFill>
                <a:latin typeface="Brandon Grotesque Regular"/>
                <a:cs typeface="Brandon Grotesque Regular"/>
              </a:rPr>
              <a:t>be used to treat </a:t>
            </a:r>
            <a:r>
              <a:rPr lang="en-US" sz="1600" dirty="0">
                <a:solidFill>
                  <a:schemeClr val="tx1"/>
                </a:solidFill>
                <a:latin typeface="Brandon Grotesque Regular"/>
                <a:cs typeface="Brandon Grotesque Regular"/>
              </a:rPr>
              <a:t>cancer is the </a:t>
            </a:r>
            <a:r>
              <a:rPr lang="en-US" sz="1600" dirty="0" smtClean="0">
                <a:solidFill>
                  <a:schemeClr val="tx1"/>
                </a:solidFill>
                <a:latin typeface="Brandon Grotesque Regular"/>
                <a:cs typeface="Brandon Grotesque Regular"/>
              </a:rPr>
              <a:t>number one </a:t>
            </a:r>
            <a:r>
              <a:rPr lang="en-US" sz="1600" dirty="0">
                <a:solidFill>
                  <a:schemeClr val="tx1"/>
                </a:solidFill>
                <a:latin typeface="Brandon Grotesque Regular"/>
                <a:cs typeface="Brandon Grotesque Regular"/>
              </a:rPr>
              <a:t>thing </a:t>
            </a:r>
            <a:r>
              <a:rPr lang="en-US" sz="1600" dirty="0" smtClean="0">
                <a:solidFill>
                  <a:schemeClr val="tx1"/>
                </a:solidFill>
                <a:latin typeface="Brandon Grotesque Regular"/>
                <a:cs typeface="Brandon Grotesque Regular"/>
              </a:rPr>
              <a:t>people would like </a:t>
            </a:r>
            <a:r>
              <a:rPr lang="en-US" sz="1600" dirty="0">
                <a:solidFill>
                  <a:schemeClr val="tx1"/>
                </a:solidFill>
                <a:latin typeface="Brandon Grotesque Regular"/>
                <a:cs typeface="Brandon Grotesque Regular"/>
              </a:rPr>
              <a:t>to learn </a:t>
            </a:r>
            <a:r>
              <a:rPr lang="en-US" sz="1600" dirty="0" smtClean="0">
                <a:solidFill>
                  <a:schemeClr val="tx1"/>
                </a:solidFill>
                <a:latin typeface="Brandon Grotesque Regular"/>
                <a:cs typeface="Brandon Grotesque Regular"/>
              </a:rPr>
              <a:t>about.</a:t>
            </a:r>
            <a:endParaRPr lang="en-US" sz="1600" dirty="0">
              <a:solidFill>
                <a:schemeClr val="tx1"/>
              </a:solidFill>
              <a:latin typeface="Brandon Grotesque Regular"/>
              <a:cs typeface="Brandon Grotesque Regular"/>
            </a:endParaRPr>
          </a:p>
        </p:txBody>
      </p:sp>
    </p:spTree>
    <p:extLst>
      <p:ext uri="{BB962C8B-B14F-4D97-AF65-F5344CB8AC3E}">
        <p14:creationId xmlns:p14="http://schemas.microsoft.com/office/powerpoint/2010/main" val="24877570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593387"/>
            <a:ext cx="8097317" cy="557512"/>
          </a:xfrm>
        </p:spPr>
        <p:txBody>
          <a:bodyPr>
            <a:noAutofit/>
          </a:bodyPr>
          <a:lstStyle/>
          <a:p>
            <a:pPr algn="l"/>
            <a:r>
              <a:rPr lang="en-US" sz="2400" b="1" dirty="0">
                <a:solidFill>
                  <a:srgbClr val="08436F"/>
                </a:solidFill>
                <a:latin typeface="Brandon Grotesque Regular"/>
                <a:cs typeface="Brandon Grotesque Regular"/>
              </a:rPr>
              <a:t>Key Findings</a:t>
            </a:r>
            <a:r>
              <a:rPr lang="en-US" sz="2400" dirty="0">
                <a:solidFill>
                  <a:srgbClr val="08436F"/>
                </a:solidFill>
                <a:latin typeface="Brandon Grotesque Regular"/>
                <a:cs typeface="Brandon Grotesque Regular"/>
              </a:rPr>
              <a:t>: Excitement and </a:t>
            </a:r>
            <a:r>
              <a:rPr lang="en-US" sz="2400" dirty="0" smtClean="0">
                <a:solidFill>
                  <a:srgbClr val="08436F"/>
                </a:solidFill>
                <a:latin typeface="Brandon Grotesque Regular"/>
                <a:cs typeface="Brandon Grotesque Regular"/>
              </a:rPr>
              <a:t>value outweigh concerns.</a:t>
            </a:r>
            <a:endParaRPr lang="en-US" sz="2400" dirty="0">
              <a:solidFill>
                <a:srgbClr val="08436F"/>
              </a:solidFill>
              <a:latin typeface="Brandon Grotesque Regular"/>
              <a:cs typeface="Brandon Grotesque Regular"/>
            </a:endParaRPr>
          </a:p>
        </p:txBody>
      </p:sp>
      <p:sp>
        <p:nvSpPr>
          <p:cNvPr id="5" name="Content Placeholder 2"/>
          <p:cNvSpPr txBox="1">
            <a:spLocks/>
          </p:cNvSpPr>
          <p:nvPr/>
        </p:nvSpPr>
        <p:spPr>
          <a:xfrm>
            <a:off x="775931" y="1493838"/>
            <a:ext cx="7515938" cy="4486783"/>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endParaRPr lang="en-US" dirty="0" smtClean="0"/>
          </a:p>
        </p:txBody>
      </p:sp>
      <p:pic>
        <p:nvPicPr>
          <p:cNvPr id="6" name="Picture 2" descr="S:\- Design Documents - Templates, Logos, Style Guide\Image Gallery\KRC Logos\KRC_LI_CMYK_P.jpg"/>
          <p:cNvPicPr>
            <a:picLocks noChangeAspect="1" noChangeArrowheads="1"/>
          </p:cNvPicPr>
          <p:nvPr/>
        </p:nvPicPr>
        <p:blipFill>
          <a:blip r:embed="rId3" cstate="print">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8671804" y="6396659"/>
            <a:ext cx="469625" cy="469625"/>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5"/>
          <p:cNvSpPr txBox="1">
            <a:spLocks/>
          </p:cNvSpPr>
          <p:nvPr/>
        </p:nvSpPr>
        <p:spPr>
          <a:xfrm>
            <a:off x="7976057" y="6519138"/>
            <a:ext cx="720470" cy="220701"/>
          </a:xfrm>
          <a:prstGeom prst="rect">
            <a:avLst/>
          </a:prstGeom>
        </p:spPr>
        <p:txBody>
          <a:bodyPr/>
          <a:lstStyle>
            <a:defPPr>
              <a:defRPr lang="en-US"/>
            </a:defPPr>
            <a:lvl1pPr marL="0" algn="r" defTabSz="914400" rtl="0" eaLnBrk="1" latinLnBrk="0" hangingPunct="1">
              <a:defRPr sz="9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5A0E975F-4CC4-A547-941D-3161D2A3D523}" type="slidenum">
              <a:rPr kumimoji="0" lang="en-US" sz="900" b="0" i="0" u="none" strike="noStrike" kern="1200" cap="none" spc="0" normalizeH="0" baseline="0" noProof="0" smtClean="0">
                <a:ln>
                  <a:noFill/>
                </a:ln>
                <a:solidFill>
                  <a:srgbClr val="00306C"/>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900" b="0" i="0" u="none" strike="noStrike" kern="1200" cap="none" spc="0" normalizeH="0" baseline="0" noProof="0" dirty="0">
              <a:ln>
                <a:noFill/>
              </a:ln>
              <a:solidFill>
                <a:srgbClr val="00306C"/>
              </a:solidFill>
              <a:effectLst/>
              <a:uLnTx/>
              <a:uFillTx/>
              <a:latin typeface="Arial"/>
              <a:ea typeface="+mn-ea"/>
              <a:cs typeface="+mn-cs"/>
            </a:endParaRPr>
          </a:p>
        </p:txBody>
      </p:sp>
      <p:cxnSp>
        <p:nvCxnSpPr>
          <p:cNvPr id="9" name="Straight Connector 8"/>
          <p:cNvCxnSpPr/>
          <p:nvPr/>
        </p:nvCxnSpPr>
        <p:spPr>
          <a:xfrm>
            <a:off x="8709090" y="6519138"/>
            <a:ext cx="0" cy="220701"/>
          </a:xfrm>
          <a:prstGeom prst="line">
            <a:avLst/>
          </a:prstGeom>
          <a:ln w="9525" cmpd="sng">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9067" y="1326335"/>
            <a:ext cx="8534400" cy="4354"/>
          </a:xfrm>
          <a:prstGeom prst="line">
            <a:avLst/>
          </a:prstGeom>
          <a:ln>
            <a:solidFill>
              <a:srgbClr val="00A8CC"/>
            </a:solidFill>
            <a:prstDash val="sysDot"/>
          </a:ln>
          <a:effectLst/>
        </p:spPr>
        <p:style>
          <a:lnRef idx="2">
            <a:schemeClr val="accent1"/>
          </a:lnRef>
          <a:fillRef idx="0">
            <a:schemeClr val="accent1"/>
          </a:fillRef>
          <a:effectRef idx="1">
            <a:schemeClr val="accent1"/>
          </a:effectRef>
          <a:fontRef idx="minor">
            <a:schemeClr val="tx1"/>
          </a:fontRef>
        </p:style>
      </p:cxnSp>
      <p:sp>
        <p:nvSpPr>
          <p:cNvPr id="10" name="Content Placeholder 2"/>
          <p:cNvSpPr txBox="1">
            <a:spLocks/>
          </p:cNvSpPr>
          <p:nvPr/>
        </p:nvSpPr>
        <p:spPr>
          <a:xfrm>
            <a:off x="457200" y="1571625"/>
            <a:ext cx="8051914" cy="4947513"/>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228600" indent="-228600" algn="l">
              <a:spcBef>
                <a:spcPts val="0"/>
              </a:spcBef>
              <a:spcAft>
                <a:spcPts val="600"/>
              </a:spcAft>
              <a:buFont typeface="Arial"/>
              <a:buChar char="•"/>
            </a:pPr>
            <a:r>
              <a:rPr lang="en-US" sz="1800" b="1" dirty="0">
                <a:solidFill>
                  <a:schemeClr val="tx1"/>
                </a:solidFill>
                <a:latin typeface="Brandon Grotesque Regular"/>
                <a:cs typeface="Brandon Grotesque Regular"/>
              </a:rPr>
              <a:t>The </a:t>
            </a:r>
            <a:r>
              <a:rPr lang="en-US" sz="1800" b="1" dirty="0" smtClean="0">
                <a:solidFill>
                  <a:schemeClr val="tx1"/>
                </a:solidFill>
                <a:latin typeface="Brandon Grotesque Regular"/>
                <a:cs typeface="Brandon Grotesque Regular"/>
              </a:rPr>
              <a:t>possibility of disease prevention </a:t>
            </a:r>
            <a:r>
              <a:rPr lang="en-US" sz="1800" b="1" dirty="0">
                <a:solidFill>
                  <a:schemeClr val="tx1"/>
                </a:solidFill>
                <a:latin typeface="Brandon Grotesque Regular"/>
                <a:cs typeface="Brandon Grotesque Regular"/>
              </a:rPr>
              <a:t>and </a:t>
            </a:r>
            <a:r>
              <a:rPr lang="en-US" sz="1800" b="1" dirty="0" smtClean="0">
                <a:solidFill>
                  <a:schemeClr val="tx1"/>
                </a:solidFill>
                <a:latin typeface="Brandon Grotesque Regular"/>
                <a:cs typeface="Brandon Grotesque Regular"/>
              </a:rPr>
              <a:t>detection excites people most.</a:t>
            </a:r>
            <a:endParaRPr lang="en-US" sz="1800" b="1" dirty="0">
              <a:solidFill>
                <a:schemeClr val="tx1"/>
              </a:solidFill>
              <a:latin typeface="Brandon Grotesque Regular"/>
              <a:cs typeface="Brandon Grotesque Regular"/>
            </a:endParaRPr>
          </a:p>
          <a:p>
            <a:pPr marL="576263" lvl="1" indent="-228600" algn="l">
              <a:spcBef>
                <a:spcPts val="0"/>
              </a:spcBef>
              <a:spcAft>
                <a:spcPts val="600"/>
              </a:spcAft>
              <a:buFont typeface="Courier New" panose="02070309020205020404" pitchFamily="49" charset="0"/>
              <a:buChar char="­"/>
            </a:pPr>
            <a:r>
              <a:rPr lang="en-US" sz="1600" dirty="0">
                <a:solidFill>
                  <a:schemeClr val="tx1"/>
                </a:solidFill>
                <a:latin typeface="Brandon Grotesque Regular"/>
                <a:cs typeface="Brandon Grotesque Regular"/>
              </a:rPr>
              <a:t>Six </a:t>
            </a:r>
            <a:r>
              <a:rPr lang="en-US" sz="1600" dirty="0" smtClean="0">
                <a:solidFill>
                  <a:schemeClr val="tx1"/>
                </a:solidFill>
                <a:latin typeface="Brandon Grotesque Regular"/>
                <a:cs typeface="Brandon Grotesque Regular"/>
              </a:rPr>
              <a:t>in 10 </a:t>
            </a:r>
            <a:r>
              <a:rPr lang="en-US" sz="1600" dirty="0">
                <a:solidFill>
                  <a:schemeClr val="tx1"/>
                </a:solidFill>
                <a:latin typeface="Brandon Grotesque Regular"/>
                <a:cs typeface="Brandon Grotesque Regular"/>
              </a:rPr>
              <a:t>say </a:t>
            </a:r>
            <a:r>
              <a:rPr lang="en-US" sz="1600" dirty="0" smtClean="0">
                <a:solidFill>
                  <a:schemeClr val="tx1"/>
                </a:solidFill>
                <a:latin typeface="Brandon Grotesque Regular"/>
                <a:cs typeface="Brandon Grotesque Regular"/>
              </a:rPr>
              <a:t>these benefits are </a:t>
            </a:r>
            <a:r>
              <a:rPr lang="en-US" sz="1600" dirty="0">
                <a:solidFill>
                  <a:schemeClr val="tx1"/>
                </a:solidFill>
                <a:latin typeface="Brandon Grotesque Regular"/>
                <a:cs typeface="Brandon Grotesque Regular"/>
              </a:rPr>
              <a:t>very </a:t>
            </a:r>
            <a:r>
              <a:rPr lang="en-US" sz="1600" dirty="0" smtClean="0">
                <a:solidFill>
                  <a:schemeClr val="tx1"/>
                </a:solidFill>
                <a:latin typeface="Brandon Grotesque Regular"/>
                <a:cs typeface="Brandon Grotesque Regular"/>
              </a:rPr>
              <a:t>exciting.</a:t>
            </a:r>
            <a:endParaRPr lang="en-US" sz="1600" dirty="0">
              <a:solidFill>
                <a:schemeClr val="tx1"/>
              </a:solidFill>
              <a:latin typeface="Brandon Grotesque Regular"/>
              <a:cs typeface="Brandon Grotesque Regular"/>
            </a:endParaRPr>
          </a:p>
          <a:p>
            <a:pPr marL="228600" indent="-228600" algn="l">
              <a:spcBef>
                <a:spcPts val="0"/>
              </a:spcBef>
              <a:spcAft>
                <a:spcPts val="600"/>
              </a:spcAft>
              <a:buFont typeface="Arial"/>
              <a:buChar char="•"/>
            </a:pPr>
            <a:r>
              <a:rPr lang="en-US" sz="1800" b="1" dirty="0">
                <a:solidFill>
                  <a:schemeClr val="tx1"/>
                </a:solidFill>
                <a:latin typeface="Brandon Grotesque Regular"/>
                <a:cs typeface="Brandon Grotesque Regular"/>
              </a:rPr>
              <a:t>Reducing trial-and-error medicine is seen as the biggest </a:t>
            </a:r>
            <a:r>
              <a:rPr lang="en-US" sz="1800" b="1" dirty="0" smtClean="0">
                <a:solidFill>
                  <a:schemeClr val="tx1"/>
                </a:solidFill>
                <a:latin typeface="Brandon Grotesque Regular"/>
                <a:cs typeface="Brandon Grotesque Regular"/>
              </a:rPr>
              <a:t>benefit.</a:t>
            </a:r>
            <a:endParaRPr lang="en-US" sz="1800" b="1" dirty="0">
              <a:solidFill>
                <a:schemeClr val="tx1"/>
              </a:solidFill>
              <a:latin typeface="Brandon Grotesque Regular"/>
              <a:cs typeface="Brandon Grotesque Regular"/>
            </a:endParaRPr>
          </a:p>
          <a:p>
            <a:pPr marL="576263" lvl="1" indent="-228600" algn="l">
              <a:spcBef>
                <a:spcPts val="0"/>
              </a:spcBef>
              <a:spcAft>
                <a:spcPts val="600"/>
              </a:spcAft>
              <a:buFont typeface="Courier New" panose="02070309020205020404" pitchFamily="49" charset="0"/>
              <a:buChar char="­"/>
            </a:pPr>
            <a:r>
              <a:rPr lang="en-US" sz="1600" dirty="0">
                <a:solidFill>
                  <a:schemeClr val="tx1"/>
                </a:solidFill>
                <a:latin typeface="Brandon Grotesque Regular"/>
                <a:cs typeface="Brandon Grotesque Regular"/>
              </a:rPr>
              <a:t>Seven </a:t>
            </a:r>
            <a:r>
              <a:rPr lang="en-US" sz="1600" dirty="0" smtClean="0">
                <a:solidFill>
                  <a:schemeClr val="tx1"/>
                </a:solidFill>
                <a:latin typeface="Brandon Grotesque Regular"/>
                <a:cs typeface="Brandon Grotesque Regular"/>
              </a:rPr>
              <a:t>in 10 </a:t>
            </a:r>
            <a:r>
              <a:rPr lang="en-US" sz="1600" dirty="0">
                <a:solidFill>
                  <a:schemeClr val="tx1"/>
                </a:solidFill>
                <a:latin typeface="Brandon Grotesque Regular"/>
                <a:cs typeface="Brandon Grotesque Regular"/>
              </a:rPr>
              <a:t>say </a:t>
            </a:r>
            <a:r>
              <a:rPr lang="en-US" sz="1600" dirty="0" smtClean="0">
                <a:solidFill>
                  <a:schemeClr val="tx1"/>
                </a:solidFill>
                <a:latin typeface="Brandon Grotesque Regular"/>
                <a:cs typeface="Brandon Grotesque Regular"/>
              </a:rPr>
              <a:t>this is a </a:t>
            </a:r>
            <a:r>
              <a:rPr lang="en-US" sz="1600" dirty="0">
                <a:solidFill>
                  <a:schemeClr val="tx1"/>
                </a:solidFill>
                <a:latin typeface="Brandon Grotesque Regular"/>
                <a:cs typeface="Brandon Grotesque Regular"/>
              </a:rPr>
              <a:t>major benefit.</a:t>
            </a:r>
          </a:p>
          <a:p>
            <a:pPr marL="576263" lvl="1" indent="-228600" algn="l">
              <a:spcBef>
                <a:spcPts val="0"/>
              </a:spcBef>
              <a:spcAft>
                <a:spcPts val="600"/>
              </a:spcAft>
              <a:buFont typeface="Courier New" panose="02070309020205020404" pitchFamily="49" charset="0"/>
              <a:buChar char="­"/>
            </a:pPr>
            <a:r>
              <a:rPr lang="en-US" sz="1600" dirty="0">
                <a:solidFill>
                  <a:schemeClr val="tx1"/>
                </a:solidFill>
                <a:latin typeface="Brandon Grotesque Regular"/>
                <a:cs typeface="Brandon Grotesque Regular"/>
              </a:rPr>
              <a:t>Those </a:t>
            </a:r>
            <a:r>
              <a:rPr lang="en-US" sz="1600" dirty="0" smtClean="0">
                <a:solidFill>
                  <a:schemeClr val="tx1"/>
                </a:solidFill>
                <a:latin typeface="Brandon Grotesque Regular"/>
                <a:cs typeface="Brandon Grotesque Regular"/>
              </a:rPr>
              <a:t>who have witnessed </a:t>
            </a:r>
            <a:r>
              <a:rPr lang="en-US" sz="1600" dirty="0">
                <a:solidFill>
                  <a:schemeClr val="tx1"/>
                </a:solidFill>
                <a:latin typeface="Brandon Grotesque Regular"/>
                <a:cs typeface="Brandon Grotesque Regular"/>
              </a:rPr>
              <a:t>a life-threatening illness see the most benefit </a:t>
            </a:r>
            <a:r>
              <a:rPr lang="en-US" sz="1600" dirty="0" smtClean="0">
                <a:solidFill>
                  <a:schemeClr val="tx1"/>
                </a:solidFill>
                <a:latin typeface="Brandon Grotesque Regular"/>
                <a:cs typeface="Brandon Grotesque Regular"/>
              </a:rPr>
              <a:t>from personalized </a:t>
            </a:r>
            <a:r>
              <a:rPr lang="en-US" sz="1600" dirty="0">
                <a:solidFill>
                  <a:schemeClr val="tx1"/>
                </a:solidFill>
                <a:latin typeface="Brandon Grotesque Regular"/>
                <a:cs typeface="Brandon Grotesque Regular"/>
              </a:rPr>
              <a:t>medicine.</a:t>
            </a:r>
          </a:p>
          <a:p>
            <a:pPr marL="228600" indent="-228600" algn="l">
              <a:spcBef>
                <a:spcPts val="0"/>
              </a:spcBef>
              <a:spcAft>
                <a:spcPts val="600"/>
              </a:spcAft>
              <a:buFont typeface="Arial"/>
              <a:buChar char="•"/>
            </a:pPr>
            <a:r>
              <a:rPr lang="en-US" sz="1800" b="1" dirty="0">
                <a:solidFill>
                  <a:schemeClr val="tx1"/>
                </a:solidFill>
                <a:latin typeface="Brandon Grotesque Regular"/>
                <a:cs typeface="Brandon Grotesque Regular"/>
              </a:rPr>
              <a:t>Most don’t have </a:t>
            </a:r>
            <a:r>
              <a:rPr lang="en-US" sz="1800" b="1" dirty="0" smtClean="0">
                <a:solidFill>
                  <a:schemeClr val="tx1"/>
                </a:solidFill>
                <a:latin typeface="Brandon Grotesque Regular"/>
                <a:cs typeface="Brandon Grotesque Regular"/>
              </a:rPr>
              <a:t>pre-established </a:t>
            </a:r>
            <a:r>
              <a:rPr lang="en-US" sz="1800" b="1" dirty="0">
                <a:solidFill>
                  <a:schemeClr val="tx1"/>
                </a:solidFill>
                <a:latin typeface="Brandon Grotesque Regular"/>
                <a:cs typeface="Brandon Grotesque Regular"/>
              </a:rPr>
              <a:t>concerns about </a:t>
            </a:r>
            <a:r>
              <a:rPr lang="en-US" sz="1800" b="1" dirty="0" smtClean="0">
                <a:solidFill>
                  <a:schemeClr val="tx1"/>
                </a:solidFill>
                <a:latin typeface="Brandon Grotesque Regular"/>
                <a:cs typeface="Brandon Grotesque Regular"/>
              </a:rPr>
              <a:t>personalized medicine. </a:t>
            </a:r>
          </a:p>
          <a:p>
            <a:pPr marL="576263" lvl="1" indent="-228600" algn="l">
              <a:spcBef>
                <a:spcPts val="0"/>
              </a:spcBef>
              <a:spcAft>
                <a:spcPts val="600"/>
              </a:spcAft>
              <a:buFont typeface="Courier New" panose="02070309020205020404" pitchFamily="49" charset="0"/>
              <a:buChar char="­"/>
            </a:pPr>
            <a:r>
              <a:rPr lang="en-US" sz="1600" dirty="0" smtClean="0">
                <a:solidFill>
                  <a:schemeClr val="tx1"/>
                </a:solidFill>
                <a:latin typeface="Brandon Grotesque Regular"/>
                <a:cs typeface="Brandon Grotesque Regular"/>
              </a:rPr>
              <a:t>Top-of-mind </a:t>
            </a:r>
            <a:r>
              <a:rPr lang="en-US" sz="1600" dirty="0">
                <a:solidFill>
                  <a:schemeClr val="tx1"/>
                </a:solidFill>
                <a:latin typeface="Brandon Grotesque Regular"/>
                <a:cs typeface="Brandon Grotesque Regular"/>
              </a:rPr>
              <a:t>concerns </a:t>
            </a:r>
            <a:r>
              <a:rPr lang="en-US" sz="1600" dirty="0" smtClean="0">
                <a:solidFill>
                  <a:schemeClr val="tx1"/>
                </a:solidFill>
                <a:latin typeface="Brandon Grotesque Regular"/>
                <a:cs typeface="Brandon Grotesque Regular"/>
              </a:rPr>
              <a:t>involve questions about safety, side effects, and reliability.</a:t>
            </a:r>
            <a:endParaRPr lang="en-US" sz="1600" dirty="0">
              <a:solidFill>
                <a:schemeClr val="tx1"/>
              </a:solidFill>
              <a:latin typeface="Brandon Grotesque Regular"/>
              <a:cs typeface="Brandon Grotesque Regular"/>
            </a:endParaRPr>
          </a:p>
          <a:p>
            <a:pPr marL="228600" lvl="1" indent="-228600" algn="l">
              <a:spcBef>
                <a:spcPts val="0"/>
              </a:spcBef>
              <a:spcAft>
                <a:spcPts val="600"/>
              </a:spcAft>
              <a:buFont typeface="Arial"/>
              <a:buChar char="•"/>
            </a:pPr>
            <a:r>
              <a:rPr lang="en-US" sz="1800" b="1" dirty="0">
                <a:solidFill>
                  <a:schemeClr val="tx1"/>
                </a:solidFill>
                <a:latin typeface="Brandon Grotesque Regular"/>
                <a:cs typeface="Brandon Grotesque Regular"/>
              </a:rPr>
              <a:t>When </a:t>
            </a:r>
            <a:r>
              <a:rPr lang="en-US" sz="1800" b="1" dirty="0" smtClean="0">
                <a:solidFill>
                  <a:schemeClr val="tx1"/>
                </a:solidFill>
                <a:latin typeface="Brandon Grotesque Regular"/>
                <a:cs typeface="Brandon Grotesque Regular"/>
              </a:rPr>
              <a:t>shown </a:t>
            </a:r>
            <a:r>
              <a:rPr lang="en-US" sz="1800" b="1" dirty="0">
                <a:solidFill>
                  <a:schemeClr val="tx1"/>
                </a:solidFill>
                <a:latin typeface="Brandon Grotesque Regular"/>
                <a:cs typeface="Brandon Grotesque Regular"/>
              </a:rPr>
              <a:t>potential concerns, </a:t>
            </a:r>
            <a:r>
              <a:rPr lang="en-US" sz="1800" b="1" dirty="0" smtClean="0">
                <a:solidFill>
                  <a:schemeClr val="tx1"/>
                </a:solidFill>
                <a:latin typeface="Brandon Grotesque Regular"/>
                <a:cs typeface="Brandon Grotesque Regular"/>
              </a:rPr>
              <a:t>the biggest </a:t>
            </a:r>
            <a:r>
              <a:rPr lang="en-US" sz="1800" b="1" dirty="0">
                <a:solidFill>
                  <a:schemeClr val="tx1"/>
                </a:solidFill>
                <a:latin typeface="Brandon Grotesque Regular"/>
                <a:cs typeface="Brandon Grotesque Regular"/>
              </a:rPr>
              <a:t>fear </a:t>
            </a:r>
            <a:r>
              <a:rPr lang="en-US" sz="1800" b="1" dirty="0" smtClean="0">
                <a:solidFill>
                  <a:schemeClr val="tx1"/>
                </a:solidFill>
                <a:latin typeface="Brandon Grotesque Regular"/>
                <a:cs typeface="Brandon Grotesque Regular"/>
              </a:rPr>
              <a:t>is that personalized medicine </a:t>
            </a:r>
            <a:r>
              <a:rPr lang="en-US" sz="1800" b="1" dirty="0">
                <a:solidFill>
                  <a:schemeClr val="tx1"/>
                </a:solidFill>
                <a:latin typeface="Brandon Grotesque Regular"/>
                <a:cs typeface="Brandon Grotesque Regular"/>
              </a:rPr>
              <a:t>will not be covered by </a:t>
            </a:r>
            <a:r>
              <a:rPr lang="en-US" sz="1800" b="1" dirty="0" smtClean="0">
                <a:solidFill>
                  <a:schemeClr val="tx1"/>
                </a:solidFill>
                <a:latin typeface="Brandon Grotesque Regular"/>
                <a:cs typeface="Brandon Grotesque Regular"/>
              </a:rPr>
              <a:t>insurers and people won’t be able to afford it.</a:t>
            </a:r>
            <a:endParaRPr lang="en-US" sz="1800" b="1" dirty="0">
              <a:solidFill>
                <a:schemeClr val="tx1"/>
              </a:solidFill>
              <a:latin typeface="Brandon Grotesque Regular"/>
              <a:cs typeface="Brandon Grotesque Regular"/>
            </a:endParaRPr>
          </a:p>
          <a:p>
            <a:pPr marL="576263" lvl="1" indent="-228600" algn="l">
              <a:spcBef>
                <a:spcPts val="0"/>
              </a:spcBef>
              <a:spcAft>
                <a:spcPts val="600"/>
              </a:spcAft>
              <a:buFont typeface="Courier New" panose="02070309020205020404" pitchFamily="49" charset="0"/>
              <a:buChar char="­"/>
            </a:pPr>
            <a:r>
              <a:rPr lang="en-US" sz="1600" dirty="0" smtClean="0">
                <a:solidFill>
                  <a:schemeClr val="tx1"/>
                </a:solidFill>
                <a:latin typeface="Brandon Grotesque Regular"/>
                <a:cs typeface="Brandon Grotesque Regular"/>
              </a:rPr>
              <a:t>Those in </a:t>
            </a:r>
            <a:r>
              <a:rPr lang="en-US" sz="1600" dirty="0">
                <a:solidFill>
                  <a:schemeClr val="tx1"/>
                </a:solidFill>
                <a:latin typeface="Brandon Grotesque Regular"/>
                <a:cs typeface="Brandon Grotesque Regular"/>
              </a:rPr>
              <a:t>poor health </a:t>
            </a:r>
            <a:r>
              <a:rPr lang="en-US" sz="1600" dirty="0" smtClean="0">
                <a:solidFill>
                  <a:schemeClr val="tx1"/>
                </a:solidFill>
                <a:latin typeface="Brandon Grotesque Regular"/>
                <a:cs typeface="Brandon Grotesque Regular"/>
              </a:rPr>
              <a:t>and/or those who </a:t>
            </a:r>
            <a:r>
              <a:rPr lang="en-US" sz="1600" dirty="0">
                <a:solidFill>
                  <a:schemeClr val="tx1"/>
                </a:solidFill>
                <a:latin typeface="Brandon Grotesque Regular"/>
                <a:cs typeface="Brandon Grotesque Regular"/>
              </a:rPr>
              <a:t>have personal experience with life threatening illnesses </a:t>
            </a:r>
            <a:r>
              <a:rPr lang="en-US" sz="1600" dirty="0" smtClean="0">
                <a:solidFill>
                  <a:schemeClr val="tx1"/>
                </a:solidFill>
                <a:latin typeface="Brandon Grotesque Regular"/>
                <a:cs typeface="Brandon Grotesque Regular"/>
              </a:rPr>
              <a:t>are most concerned about coverage.</a:t>
            </a:r>
            <a:endParaRPr lang="en-US" sz="1600" dirty="0">
              <a:solidFill>
                <a:schemeClr val="tx1"/>
              </a:solidFill>
              <a:latin typeface="Brandon Grotesque Regular"/>
              <a:cs typeface="Brandon Grotesque Regular"/>
            </a:endParaRPr>
          </a:p>
          <a:p>
            <a:pPr marL="228600" indent="-228600" algn="l">
              <a:spcBef>
                <a:spcPts val="0"/>
              </a:spcBef>
              <a:spcAft>
                <a:spcPts val="600"/>
              </a:spcAft>
              <a:buFont typeface="Arial"/>
              <a:buChar char="•"/>
            </a:pPr>
            <a:r>
              <a:rPr lang="en-US" sz="1800" b="1" dirty="0">
                <a:solidFill>
                  <a:schemeClr val="tx1"/>
                </a:solidFill>
                <a:latin typeface="Brandon Grotesque Regular"/>
                <a:cs typeface="Brandon Grotesque Regular"/>
              </a:rPr>
              <a:t>Most believe that insurance companies should cover p</a:t>
            </a:r>
            <a:r>
              <a:rPr lang="en-US" sz="1800" b="1" dirty="0" smtClean="0">
                <a:solidFill>
                  <a:schemeClr val="tx1"/>
                </a:solidFill>
                <a:latin typeface="Brandon Grotesque Regular"/>
                <a:cs typeface="Brandon Grotesque Regular"/>
              </a:rPr>
              <a:t>ersonalized </a:t>
            </a:r>
            <a:r>
              <a:rPr lang="en-US" sz="1800" b="1" dirty="0">
                <a:solidFill>
                  <a:schemeClr val="tx1"/>
                </a:solidFill>
                <a:latin typeface="Brandon Grotesque Regular"/>
                <a:cs typeface="Brandon Grotesque Regular"/>
              </a:rPr>
              <a:t>medicine.</a:t>
            </a:r>
          </a:p>
          <a:p>
            <a:pPr marL="576263" lvl="1" indent="-228600" algn="l">
              <a:spcBef>
                <a:spcPts val="0"/>
              </a:spcBef>
              <a:spcAft>
                <a:spcPts val="600"/>
              </a:spcAft>
              <a:buFont typeface="Courier New" panose="02070309020205020404" pitchFamily="49" charset="0"/>
              <a:buChar char="­"/>
            </a:pPr>
            <a:r>
              <a:rPr lang="en-US" sz="1600" dirty="0">
                <a:solidFill>
                  <a:schemeClr val="tx1"/>
                </a:solidFill>
                <a:latin typeface="Brandon Grotesque Regular"/>
                <a:cs typeface="Brandon Grotesque Regular"/>
              </a:rPr>
              <a:t>Two-thirds see the value outweighing the </a:t>
            </a:r>
            <a:r>
              <a:rPr lang="en-US" sz="1600" dirty="0" smtClean="0">
                <a:solidFill>
                  <a:schemeClr val="tx1"/>
                </a:solidFill>
                <a:latin typeface="Brandon Grotesque Regular"/>
                <a:cs typeface="Brandon Grotesque Regular"/>
              </a:rPr>
              <a:t>cost. This </a:t>
            </a:r>
            <a:r>
              <a:rPr lang="en-US" sz="1600" dirty="0">
                <a:solidFill>
                  <a:schemeClr val="tx1"/>
                </a:solidFill>
                <a:latin typeface="Brandon Grotesque Regular"/>
                <a:cs typeface="Brandon Grotesque Regular"/>
              </a:rPr>
              <a:t>is especially true of those who could benefit from tests and treatments more immediately, or could have in the past.</a:t>
            </a:r>
          </a:p>
        </p:txBody>
      </p:sp>
    </p:spTree>
    <p:extLst>
      <p:ext uri="{BB962C8B-B14F-4D97-AF65-F5344CB8AC3E}">
        <p14:creationId xmlns:p14="http://schemas.microsoft.com/office/powerpoint/2010/main" val="25819020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486382"/>
            <a:ext cx="8097317" cy="802407"/>
          </a:xfrm>
        </p:spPr>
        <p:txBody>
          <a:bodyPr>
            <a:noAutofit/>
          </a:bodyPr>
          <a:lstStyle/>
          <a:p>
            <a:pPr algn="l"/>
            <a:r>
              <a:rPr lang="en-US" sz="2400" b="1" dirty="0" smtClean="0">
                <a:solidFill>
                  <a:srgbClr val="08436F"/>
                </a:solidFill>
                <a:latin typeface="Brandon Grotesque Regular"/>
                <a:cs typeface="Brandon Grotesque Regular"/>
              </a:rPr>
              <a:t>Key Findings</a:t>
            </a:r>
            <a:r>
              <a:rPr lang="en-US" sz="2400" dirty="0">
                <a:solidFill>
                  <a:srgbClr val="08436F"/>
                </a:solidFill>
                <a:latin typeface="Brandon Grotesque Regular"/>
                <a:cs typeface="Brandon Grotesque Regular"/>
              </a:rPr>
              <a:t>: </a:t>
            </a:r>
            <a:r>
              <a:rPr lang="en-US" sz="2400" dirty="0" smtClean="0">
                <a:solidFill>
                  <a:srgbClr val="08436F"/>
                </a:solidFill>
                <a:latin typeface="Brandon Grotesque Regular"/>
                <a:cs typeface="Brandon Grotesque Regular"/>
              </a:rPr>
              <a:t>Most do not have personal experience with personalized medicine, but most are willing to use it. </a:t>
            </a:r>
            <a:endParaRPr lang="en-US" sz="2400" dirty="0">
              <a:solidFill>
                <a:srgbClr val="08436F"/>
              </a:solidFill>
              <a:latin typeface="Brandon Grotesque Regular"/>
              <a:cs typeface="Brandon Grotesque Regular"/>
            </a:endParaRPr>
          </a:p>
        </p:txBody>
      </p:sp>
      <p:sp>
        <p:nvSpPr>
          <p:cNvPr id="5" name="Content Placeholder 2"/>
          <p:cNvSpPr txBox="1">
            <a:spLocks/>
          </p:cNvSpPr>
          <p:nvPr/>
        </p:nvSpPr>
        <p:spPr>
          <a:xfrm>
            <a:off x="775931" y="1493838"/>
            <a:ext cx="7515938" cy="4486783"/>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endParaRPr lang="en-US" dirty="0" smtClean="0"/>
          </a:p>
        </p:txBody>
      </p:sp>
      <p:pic>
        <p:nvPicPr>
          <p:cNvPr id="6" name="Picture 2" descr="S:\- Design Documents - Templates, Logos, Style Guide\Image Gallery\KRC Logos\KRC_LI_CMYK_P.jpg"/>
          <p:cNvPicPr>
            <a:picLocks noChangeAspect="1" noChangeArrowheads="1"/>
          </p:cNvPicPr>
          <p:nvPr/>
        </p:nvPicPr>
        <p:blipFill>
          <a:blip r:embed="rId3" cstate="print">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8671804" y="6396659"/>
            <a:ext cx="469625" cy="469625"/>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5"/>
          <p:cNvSpPr txBox="1">
            <a:spLocks/>
          </p:cNvSpPr>
          <p:nvPr/>
        </p:nvSpPr>
        <p:spPr>
          <a:xfrm>
            <a:off x="7976057" y="6519138"/>
            <a:ext cx="720470" cy="220701"/>
          </a:xfrm>
          <a:prstGeom prst="rect">
            <a:avLst/>
          </a:prstGeom>
        </p:spPr>
        <p:txBody>
          <a:bodyPr/>
          <a:lstStyle>
            <a:defPPr>
              <a:defRPr lang="en-US"/>
            </a:defPPr>
            <a:lvl1pPr marL="0" algn="r" defTabSz="914400" rtl="0" eaLnBrk="1" latinLnBrk="0" hangingPunct="1">
              <a:defRPr sz="9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5A0E975F-4CC4-A547-941D-3161D2A3D523}" type="slidenum">
              <a:rPr kumimoji="0" lang="en-US" sz="900" b="0" i="0" u="none" strike="noStrike" kern="1200" cap="none" spc="0" normalizeH="0" baseline="0" noProof="0" smtClean="0">
                <a:ln>
                  <a:noFill/>
                </a:ln>
                <a:solidFill>
                  <a:srgbClr val="00306C"/>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900" b="0" i="0" u="none" strike="noStrike" kern="1200" cap="none" spc="0" normalizeH="0" baseline="0" noProof="0" dirty="0">
              <a:ln>
                <a:noFill/>
              </a:ln>
              <a:solidFill>
                <a:srgbClr val="00306C"/>
              </a:solidFill>
              <a:effectLst/>
              <a:uLnTx/>
              <a:uFillTx/>
              <a:latin typeface="Arial"/>
              <a:ea typeface="+mn-ea"/>
              <a:cs typeface="+mn-cs"/>
            </a:endParaRPr>
          </a:p>
        </p:txBody>
      </p:sp>
      <p:cxnSp>
        <p:nvCxnSpPr>
          <p:cNvPr id="9" name="Straight Connector 8"/>
          <p:cNvCxnSpPr/>
          <p:nvPr/>
        </p:nvCxnSpPr>
        <p:spPr>
          <a:xfrm>
            <a:off x="8709090" y="6519138"/>
            <a:ext cx="0" cy="220701"/>
          </a:xfrm>
          <a:prstGeom prst="line">
            <a:avLst/>
          </a:prstGeom>
          <a:ln w="9525" cmpd="sng">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9067" y="1326335"/>
            <a:ext cx="8534400" cy="4354"/>
          </a:xfrm>
          <a:prstGeom prst="line">
            <a:avLst/>
          </a:prstGeom>
          <a:ln>
            <a:solidFill>
              <a:srgbClr val="00A8CC"/>
            </a:solidFill>
            <a:prstDash val="sysDot"/>
          </a:ln>
          <a:effectLst/>
        </p:spPr>
        <p:style>
          <a:lnRef idx="2">
            <a:schemeClr val="accent1"/>
          </a:lnRef>
          <a:fillRef idx="0">
            <a:schemeClr val="accent1"/>
          </a:fillRef>
          <a:effectRef idx="1">
            <a:schemeClr val="accent1"/>
          </a:effectRef>
          <a:fontRef idx="minor">
            <a:schemeClr val="tx1"/>
          </a:fontRef>
        </p:style>
      </p:cxnSp>
      <p:sp>
        <p:nvSpPr>
          <p:cNvPr id="10" name="Content Placeholder 2"/>
          <p:cNvSpPr txBox="1">
            <a:spLocks/>
          </p:cNvSpPr>
          <p:nvPr/>
        </p:nvSpPr>
        <p:spPr>
          <a:xfrm>
            <a:off x="457200" y="1502801"/>
            <a:ext cx="8051914" cy="5034678"/>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228600" indent="-228600" algn="l">
              <a:lnSpc>
                <a:spcPct val="90000"/>
              </a:lnSpc>
              <a:spcBef>
                <a:spcPts val="0"/>
              </a:spcBef>
              <a:spcAft>
                <a:spcPts val="600"/>
              </a:spcAft>
              <a:buFont typeface="Arial"/>
              <a:buChar char="•"/>
            </a:pPr>
            <a:r>
              <a:rPr lang="en-US" sz="1800" b="1" dirty="0">
                <a:solidFill>
                  <a:schemeClr val="tx1"/>
                </a:solidFill>
                <a:latin typeface="Brandon Grotesque Regular"/>
                <a:cs typeface="Brandon Grotesque Regular"/>
              </a:rPr>
              <a:t>Americans are likely to use </a:t>
            </a:r>
            <a:r>
              <a:rPr lang="en-US" sz="1800" b="1" dirty="0" smtClean="0">
                <a:solidFill>
                  <a:schemeClr val="tx1"/>
                </a:solidFill>
                <a:latin typeface="Brandon Grotesque Regular"/>
                <a:cs typeface="Brandon Grotesque Regular"/>
              </a:rPr>
              <a:t>personalized </a:t>
            </a:r>
            <a:r>
              <a:rPr lang="en-US" sz="1800" b="1" dirty="0">
                <a:solidFill>
                  <a:schemeClr val="tx1"/>
                </a:solidFill>
                <a:latin typeface="Brandon Grotesque Regular"/>
                <a:cs typeface="Brandon Grotesque Regular"/>
              </a:rPr>
              <a:t>medicine if their doctor recommends </a:t>
            </a:r>
            <a:r>
              <a:rPr lang="en-US" sz="1800" b="1" dirty="0" smtClean="0">
                <a:solidFill>
                  <a:schemeClr val="tx1"/>
                </a:solidFill>
                <a:latin typeface="Brandon Grotesque Regular"/>
                <a:cs typeface="Brandon Grotesque Regular"/>
              </a:rPr>
              <a:t>it, but they have questions.</a:t>
            </a:r>
          </a:p>
          <a:p>
            <a:pPr marL="576263" lvl="1" indent="-228600" algn="l">
              <a:lnSpc>
                <a:spcPct val="110000"/>
              </a:lnSpc>
              <a:spcBef>
                <a:spcPts val="0"/>
              </a:spcBef>
              <a:spcAft>
                <a:spcPts val="600"/>
              </a:spcAft>
              <a:buFont typeface="Courier New" panose="02070309020205020404" pitchFamily="49" charset="0"/>
              <a:buChar char="­"/>
            </a:pPr>
            <a:r>
              <a:rPr lang="en-US" sz="1600" dirty="0">
                <a:solidFill>
                  <a:schemeClr val="tx1"/>
                </a:solidFill>
                <a:latin typeface="Brandon Grotesque Regular"/>
                <a:cs typeface="Brandon Grotesque Regular"/>
              </a:rPr>
              <a:t>Over 8 in 10 adults would be likely to use </a:t>
            </a:r>
            <a:r>
              <a:rPr lang="en-US" sz="1600" dirty="0" smtClean="0">
                <a:solidFill>
                  <a:schemeClr val="tx1"/>
                </a:solidFill>
                <a:latin typeface="Brandon Grotesque Regular"/>
                <a:cs typeface="Brandon Grotesque Regular"/>
              </a:rPr>
              <a:t>personalized </a:t>
            </a:r>
            <a:r>
              <a:rPr lang="en-US" sz="1600" dirty="0">
                <a:solidFill>
                  <a:schemeClr val="tx1"/>
                </a:solidFill>
                <a:latin typeface="Brandon Grotesque Regular"/>
                <a:cs typeface="Brandon Grotesque Regular"/>
              </a:rPr>
              <a:t>medicine for developing a specific treatment plan for a disease they already have, treating a disease informed by a genetic test, or to prevent illness, provided their doctor recommended it.</a:t>
            </a:r>
          </a:p>
          <a:p>
            <a:pPr marL="576263" lvl="1" indent="-228600" algn="l">
              <a:lnSpc>
                <a:spcPct val="110000"/>
              </a:lnSpc>
              <a:spcBef>
                <a:spcPts val="0"/>
              </a:spcBef>
              <a:spcAft>
                <a:spcPts val="600"/>
              </a:spcAft>
              <a:buFont typeface="Courier New" panose="02070309020205020404" pitchFamily="49" charset="0"/>
              <a:buChar char="­"/>
            </a:pPr>
            <a:r>
              <a:rPr lang="en-US" sz="1600" dirty="0">
                <a:solidFill>
                  <a:schemeClr val="tx1"/>
                </a:solidFill>
                <a:latin typeface="Brandon Grotesque Regular"/>
                <a:cs typeface="Brandon Grotesque Regular"/>
              </a:rPr>
              <a:t>Adults mostly want to know how </a:t>
            </a:r>
            <a:r>
              <a:rPr lang="en-US" sz="1600" dirty="0" smtClean="0">
                <a:solidFill>
                  <a:schemeClr val="tx1"/>
                </a:solidFill>
                <a:latin typeface="Brandon Grotesque Regular"/>
                <a:cs typeface="Brandon Grotesque Regular"/>
              </a:rPr>
              <a:t>personalized </a:t>
            </a:r>
            <a:r>
              <a:rPr lang="en-US" sz="1600" dirty="0">
                <a:solidFill>
                  <a:schemeClr val="tx1"/>
                </a:solidFill>
                <a:latin typeface="Brandon Grotesque Regular"/>
                <a:cs typeface="Brandon Grotesque Regular"/>
              </a:rPr>
              <a:t>medicine works, what side effects there are, if </a:t>
            </a:r>
            <a:r>
              <a:rPr lang="en-US" sz="1600" dirty="0" smtClean="0">
                <a:solidFill>
                  <a:schemeClr val="tx1"/>
                </a:solidFill>
                <a:latin typeface="Brandon Grotesque Regular"/>
                <a:cs typeface="Brandon Grotesque Regular"/>
              </a:rPr>
              <a:t>it is </a:t>
            </a:r>
            <a:r>
              <a:rPr lang="en-US" sz="1600" dirty="0">
                <a:solidFill>
                  <a:schemeClr val="tx1"/>
                </a:solidFill>
                <a:latin typeface="Brandon Grotesque Regular"/>
                <a:cs typeface="Brandon Grotesque Regular"/>
              </a:rPr>
              <a:t>effective, and what the costs are.</a:t>
            </a:r>
          </a:p>
          <a:p>
            <a:pPr marL="228600" indent="-228600" algn="l">
              <a:lnSpc>
                <a:spcPct val="90000"/>
              </a:lnSpc>
              <a:spcBef>
                <a:spcPts val="0"/>
              </a:spcBef>
              <a:spcAft>
                <a:spcPts val="600"/>
              </a:spcAft>
              <a:buFont typeface="Arial"/>
              <a:buChar char="•"/>
            </a:pPr>
            <a:r>
              <a:rPr lang="en-US" sz="1800" b="1" dirty="0">
                <a:solidFill>
                  <a:schemeClr val="tx1"/>
                </a:solidFill>
                <a:latin typeface="Brandon Grotesque Regular"/>
                <a:cs typeface="Brandon Grotesque Regular"/>
              </a:rPr>
              <a:t>Very few are discussing genetic testing, have ever heard of </a:t>
            </a:r>
            <a:r>
              <a:rPr lang="en-US" sz="1800" b="1" dirty="0" smtClean="0">
                <a:solidFill>
                  <a:schemeClr val="tx1"/>
                </a:solidFill>
                <a:latin typeface="Brandon Grotesque Regular"/>
                <a:cs typeface="Brandon Grotesque Regular"/>
              </a:rPr>
              <a:t>or spoken to a genetic counselor, </a:t>
            </a:r>
            <a:r>
              <a:rPr lang="en-US" sz="1800" b="1" dirty="0">
                <a:solidFill>
                  <a:schemeClr val="tx1"/>
                </a:solidFill>
                <a:latin typeface="Brandon Grotesque Regular"/>
                <a:cs typeface="Brandon Grotesque Regular"/>
              </a:rPr>
              <a:t>or </a:t>
            </a:r>
            <a:r>
              <a:rPr lang="en-US" sz="1800" b="1" dirty="0" smtClean="0">
                <a:solidFill>
                  <a:schemeClr val="tx1"/>
                </a:solidFill>
                <a:latin typeface="Brandon Grotesque Regular"/>
                <a:cs typeface="Brandon Grotesque Regular"/>
              </a:rPr>
              <a:t>have purchased </a:t>
            </a:r>
            <a:r>
              <a:rPr lang="en-US" sz="1800" b="1" dirty="0">
                <a:solidFill>
                  <a:schemeClr val="tx1"/>
                </a:solidFill>
                <a:latin typeface="Brandon Grotesque Regular"/>
                <a:cs typeface="Brandon Grotesque Regular"/>
              </a:rPr>
              <a:t>an at-home DNA </a:t>
            </a:r>
            <a:r>
              <a:rPr lang="en-US" sz="1800" b="1" dirty="0" smtClean="0">
                <a:solidFill>
                  <a:schemeClr val="tx1"/>
                </a:solidFill>
                <a:latin typeface="Brandon Grotesque Regular"/>
                <a:cs typeface="Brandon Grotesque Regular"/>
              </a:rPr>
              <a:t>test to check for their risk of developing certain diseases.</a:t>
            </a:r>
            <a:endParaRPr lang="en-US" sz="1800" b="1" dirty="0">
              <a:solidFill>
                <a:schemeClr val="tx1"/>
              </a:solidFill>
              <a:latin typeface="Brandon Grotesque Regular"/>
              <a:cs typeface="Brandon Grotesque Regular"/>
            </a:endParaRPr>
          </a:p>
          <a:p>
            <a:pPr marL="576263" lvl="1" indent="-228600" algn="l">
              <a:lnSpc>
                <a:spcPct val="110000"/>
              </a:lnSpc>
              <a:spcBef>
                <a:spcPts val="0"/>
              </a:spcBef>
              <a:spcAft>
                <a:spcPts val="600"/>
              </a:spcAft>
              <a:buFont typeface="Courier New" panose="02070309020205020404" pitchFamily="49" charset="0"/>
              <a:buChar char="­"/>
            </a:pPr>
            <a:r>
              <a:rPr lang="en-US" sz="1600" dirty="0">
                <a:solidFill>
                  <a:schemeClr val="tx1"/>
                </a:solidFill>
                <a:latin typeface="Brandon Grotesque Regular"/>
                <a:cs typeface="Brandon Grotesque Regular"/>
              </a:rPr>
              <a:t>Only one in 10 say their doctor has </a:t>
            </a:r>
            <a:r>
              <a:rPr lang="en-US" sz="1600" dirty="0" smtClean="0">
                <a:solidFill>
                  <a:schemeClr val="tx1"/>
                </a:solidFill>
                <a:latin typeface="Brandon Grotesque Regular"/>
                <a:cs typeface="Brandon Grotesque Regular"/>
              </a:rPr>
              <a:t>talked </a:t>
            </a:r>
            <a:r>
              <a:rPr lang="en-US" sz="1600" dirty="0">
                <a:solidFill>
                  <a:schemeClr val="tx1"/>
                </a:solidFill>
                <a:latin typeface="Brandon Grotesque Regular"/>
                <a:cs typeface="Brandon Grotesque Regular"/>
              </a:rPr>
              <a:t>with them or recommended genetic testing. </a:t>
            </a:r>
            <a:r>
              <a:rPr lang="en-US" sz="1600" dirty="0" smtClean="0">
                <a:solidFill>
                  <a:schemeClr val="tx1"/>
                </a:solidFill>
                <a:latin typeface="Brandon Grotesque Regular"/>
                <a:cs typeface="Brandon Grotesque Regular"/>
              </a:rPr>
              <a:t>Those who </a:t>
            </a:r>
            <a:r>
              <a:rPr lang="en-US" sz="1600" dirty="0">
                <a:solidFill>
                  <a:schemeClr val="tx1"/>
                </a:solidFill>
                <a:latin typeface="Brandon Grotesque Regular"/>
                <a:cs typeface="Brandon Grotesque Regular"/>
              </a:rPr>
              <a:t>have gotten a genetic </a:t>
            </a:r>
            <a:r>
              <a:rPr lang="en-US" sz="1600" dirty="0" smtClean="0">
                <a:solidFill>
                  <a:schemeClr val="tx1"/>
                </a:solidFill>
                <a:latin typeface="Brandon Grotesque Regular"/>
                <a:cs typeface="Brandon Grotesque Regular"/>
              </a:rPr>
              <a:t>test did </a:t>
            </a:r>
            <a:r>
              <a:rPr lang="en-US" sz="1600" dirty="0">
                <a:solidFill>
                  <a:schemeClr val="tx1"/>
                </a:solidFill>
                <a:latin typeface="Brandon Grotesque Regular"/>
                <a:cs typeface="Brandon Grotesque Regular"/>
              </a:rPr>
              <a:t>so to </a:t>
            </a:r>
            <a:r>
              <a:rPr lang="en-US" sz="1600" dirty="0" smtClean="0">
                <a:solidFill>
                  <a:schemeClr val="tx1"/>
                </a:solidFill>
                <a:latin typeface="Brandon Grotesque Regular"/>
                <a:cs typeface="Brandon Grotesque Regular"/>
              </a:rPr>
              <a:t>prevent </a:t>
            </a:r>
            <a:r>
              <a:rPr lang="en-US" sz="1600" dirty="0">
                <a:solidFill>
                  <a:schemeClr val="tx1"/>
                </a:solidFill>
                <a:latin typeface="Brandon Grotesque Regular"/>
                <a:cs typeface="Brandon Grotesque Regular"/>
              </a:rPr>
              <a:t>disease, predict if a specific medicine would help treat a </a:t>
            </a:r>
            <a:r>
              <a:rPr lang="en-US" sz="1600" dirty="0" smtClean="0">
                <a:solidFill>
                  <a:schemeClr val="tx1"/>
                </a:solidFill>
                <a:latin typeface="Brandon Grotesque Regular"/>
                <a:cs typeface="Brandon Grotesque Regular"/>
              </a:rPr>
              <a:t>disease, or predict the </a:t>
            </a:r>
            <a:r>
              <a:rPr lang="en-US" sz="1600" dirty="0">
                <a:solidFill>
                  <a:schemeClr val="tx1"/>
                </a:solidFill>
                <a:latin typeface="Brandon Grotesque Regular"/>
                <a:cs typeface="Brandon Grotesque Regular"/>
              </a:rPr>
              <a:t>likelihood of getting a disease.</a:t>
            </a:r>
          </a:p>
          <a:p>
            <a:pPr marL="576263" lvl="1" indent="-228600" algn="l">
              <a:lnSpc>
                <a:spcPct val="110000"/>
              </a:lnSpc>
              <a:spcBef>
                <a:spcPts val="0"/>
              </a:spcBef>
              <a:spcAft>
                <a:spcPts val="600"/>
              </a:spcAft>
              <a:buFont typeface="Courier New" panose="02070309020205020404" pitchFamily="49" charset="0"/>
              <a:buChar char="­"/>
            </a:pPr>
            <a:r>
              <a:rPr lang="en-US" sz="1600" dirty="0" smtClean="0">
                <a:solidFill>
                  <a:schemeClr val="tx1"/>
                </a:solidFill>
                <a:latin typeface="Brandon Grotesque Regular"/>
                <a:cs typeface="Brandon Grotesque Regular"/>
              </a:rPr>
              <a:t>Only about 1 in 5 have </a:t>
            </a:r>
            <a:r>
              <a:rPr lang="en-US" sz="1600" dirty="0">
                <a:solidFill>
                  <a:schemeClr val="tx1"/>
                </a:solidFill>
                <a:latin typeface="Brandon Grotesque Regular"/>
                <a:cs typeface="Brandon Grotesque Regular"/>
              </a:rPr>
              <a:t>heard of genetic counseling, and of those a quarter have spoken to a genetic counselor. </a:t>
            </a:r>
          </a:p>
          <a:p>
            <a:pPr marL="576263" lvl="1" indent="-228600" algn="l">
              <a:lnSpc>
                <a:spcPct val="110000"/>
              </a:lnSpc>
              <a:spcBef>
                <a:spcPts val="0"/>
              </a:spcBef>
              <a:spcAft>
                <a:spcPts val="600"/>
              </a:spcAft>
              <a:buFont typeface="Courier New" panose="02070309020205020404" pitchFamily="49" charset="0"/>
              <a:buChar char="­"/>
            </a:pPr>
            <a:r>
              <a:rPr lang="en-US" sz="1600" dirty="0">
                <a:solidFill>
                  <a:schemeClr val="tx1"/>
                </a:solidFill>
                <a:latin typeface="Brandon Grotesque Regular"/>
                <a:cs typeface="Brandon Grotesque Regular"/>
              </a:rPr>
              <a:t>Even fewer (6%) </a:t>
            </a:r>
            <a:r>
              <a:rPr lang="en-US" sz="1600" dirty="0" smtClean="0">
                <a:solidFill>
                  <a:schemeClr val="tx1"/>
                </a:solidFill>
                <a:latin typeface="Brandon Grotesque Regular"/>
                <a:cs typeface="Brandon Grotesque Regular"/>
              </a:rPr>
              <a:t>have </a:t>
            </a:r>
            <a:r>
              <a:rPr lang="en-US" sz="1600" dirty="0">
                <a:solidFill>
                  <a:schemeClr val="tx1"/>
                </a:solidFill>
                <a:latin typeface="Brandon Grotesque Regular"/>
                <a:cs typeface="Brandon Grotesque Regular"/>
              </a:rPr>
              <a:t>purchased an at-home DNA </a:t>
            </a:r>
            <a:r>
              <a:rPr lang="en-US" sz="1600" dirty="0" smtClean="0">
                <a:solidFill>
                  <a:schemeClr val="tx1"/>
                </a:solidFill>
                <a:latin typeface="Brandon Grotesque Regular"/>
                <a:cs typeface="Brandon Grotesque Regular"/>
              </a:rPr>
              <a:t>test to check for the risk of disease.</a:t>
            </a:r>
            <a:endParaRPr lang="en-US" sz="1600" dirty="0">
              <a:solidFill>
                <a:schemeClr val="tx1"/>
              </a:solidFill>
              <a:latin typeface="Brandon Grotesque Regular"/>
              <a:cs typeface="Brandon Grotesque Regular"/>
            </a:endParaRPr>
          </a:p>
        </p:txBody>
      </p:sp>
    </p:spTree>
    <p:extLst>
      <p:ext uri="{BB962C8B-B14F-4D97-AF65-F5344CB8AC3E}">
        <p14:creationId xmlns:p14="http://schemas.microsoft.com/office/powerpoint/2010/main" val="13062087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486382"/>
            <a:ext cx="8097317" cy="802407"/>
          </a:xfrm>
        </p:spPr>
        <p:txBody>
          <a:bodyPr>
            <a:noAutofit/>
          </a:bodyPr>
          <a:lstStyle/>
          <a:p>
            <a:pPr algn="l"/>
            <a:r>
              <a:rPr lang="en-US" sz="2400" b="1" dirty="0" smtClean="0">
                <a:solidFill>
                  <a:srgbClr val="08436F"/>
                </a:solidFill>
                <a:latin typeface="Brandon Grotesque Regular"/>
                <a:cs typeface="Brandon Grotesque Regular"/>
              </a:rPr>
              <a:t>Key Findings</a:t>
            </a:r>
            <a:r>
              <a:rPr lang="en-US" sz="2400" dirty="0">
                <a:solidFill>
                  <a:srgbClr val="08436F"/>
                </a:solidFill>
                <a:latin typeface="Brandon Grotesque Regular"/>
                <a:cs typeface="Brandon Grotesque Regular"/>
              </a:rPr>
              <a:t>: </a:t>
            </a:r>
            <a:r>
              <a:rPr lang="en-US" sz="2400" dirty="0" smtClean="0">
                <a:solidFill>
                  <a:srgbClr val="08436F"/>
                </a:solidFill>
                <a:latin typeface="Brandon Grotesque Regular"/>
                <a:cs typeface="Brandon Grotesque Regular"/>
              </a:rPr>
              <a:t>When it comes to policy, Americans want more information made available and lower costs.</a:t>
            </a:r>
            <a:endParaRPr lang="en-US" sz="2400" dirty="0">
              <a:solidFill>
                <a:srgbClr val="08436F"/>
              </a:solidFill>
              <a:latin typeface="Brandon Grotesque Regular"/>
              <a:cs typeface="Brandon Grotesque Regular"/>
            </a:endParaRPr>
          </a:p>
        </p:txBody>
      </p:sp>
      <p:sp>
        <p:nvSpPr>
          <p:cNvPr id="5" name="Content Placeholder 2"/>
          <p:cNvSpPr txBox="1">
            <a:spLocks/>
          </p:cNvSpPr>
          <p:nvPr/>
        </p:nvSpPr>
        <p:spPr>
          <a:xfrm>
            <a:off x="775931" y="1493838"/>
            <a:ext cx="7515938" cy="4486783"/>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endParaRPr lang="en-US" dirty="0" smtClean="0"/>
          </a:p>
        </p:txBody>
      </p:sp>
      <p:pic>
        <p:nvPicPr>
          <p:cNvPr id="6" name="Picture 2" descr="S:\- Design Documents - Templates, Logos, Style Guide\Image Gallery\KRC Logos\KRC_LI_CMYK_P.jpg"/>
          <p:cNvPicPr>
            <a:picLocks noChangeAspect="1" noChangeArrowheads="1"/>
          </p:cNvPicPr>
          <p:nvPr/>
        </p:nvPicPr>
        <p:blipFill>
          <a:blip r:embed="rId3" cstate="print">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8671804" y="6396659"/>
            <a:ext cx="469625" cy="469625"/>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5"/>
          <p:cNvSpPr txBox="1">
            <a:spLocks/>
          </p:cNvSpPr>
          <p:nvPr/>
        </p:nvSpPr>
        <p:spPr>
          <a:xfrm>
            <a:off x="7976057" y="6519138"/>
            <a:ext cx="720470" cy="220701"/>
          </a:xfrm>
          <a:prstGeom prst="rect">
            <a:avLst/>
          </a:prstGeom>
        </p:spPr>
        <p:txBody>
          <a:bodyPr/>
          <a:lstStyle>
            <a:defPPr>
              <a:defRPr lang="en-US"/>
            </a:defPPr>
            <a:lvl1pPr marL="0" algn="r" defTabSz="914400" rtl="0" eaLnBrk="1" latinLnBrk="0" hangingPunct="1">
              <a:defRPr sz="9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5A0E975F-4CC4-A547-941D-3161D2A3D523}" type="slidenum">
              <a:rPr kumimoji="0" lang="en-US" sz="900" b="0" i="0" u="none" strike="noStrike" kern="1200" cap="none" spc="0" normalizeH="0" baseline="0" noProof="0" smtClean="0">
                <a:ln>
                  <a:noFill/>
                </a:ln>
                <a:solidFill>
                  <a:srgbClr val="00306C"/>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900" b="0" i="0" u="none" strike="noStrike" kern="1200" cap="none" spc="0" normalizeH="0" baseline="0" noProof="0" dirty="0">
              <a:ln>
                <a:noFill/>
              </a:ln>
              <a:solidFill>
                <a:srgbClr val="00306C"/>
              </a:solidFill>
              <a:effectLst/>
              <a:uLnTx/>
              <a:uFillTx/>
              <a:latin typeface="Arial"/>
              <a:ea typeface="+mn-ea"/>
              <a:cs typeface="+mn-cs"/>
            </a:endParaRPr>
          </a:p>
        </p:txBody>
      </p:sp>
      <p:cxnSp>
        <p:nvCxnSpPr>
          <p:cNvPr id="9" name="Straight Connector 8"/>
          <p:cNvCxnSpPr/>
          <p:nvPr/>
        </p:nvCxnSpPr>
        <p:spPr>
          <a:xfrm>
            <a:off x="8709090" y="6519138"/>
            <a:ext cx="0" cy="220701"/>
          </a:xfrm>
          <a:prstGeom prst="line">
            <a:avLst/>
          </a:prstGeom>
          <a:ln w="9525" cmpd="sng">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9067" y="1326335"/>
            <a:ext cx="8534400" cy="4354"/>
          </a:xfrm>
          <a:prstGeom prst="line">
            <a:avLst/>
          </a:prstGeom>
          <a:ln>
            <a:solidFill>
              <a:srgbClr val="00A8CC"/>
            </a:solidFill>
            <a:prstDash val="sysDot"/>
          </a:ln>
          <a:effectLst/>
        </p:spPr>
        <p:style>
          <a:lnRef idx="2">
            <a:schemeClr val="accent1"/>
          </a:lnRef>
          <a:fillRef idx="0">
            <a:schemeClr val="accent1"/>
          </a:fillRef>
          <a:effectRef idx="1">
            <a:schemeClr val="accent1"/>
          </a:effectRef>
          <a:fontRef idx="minor">
            <a:schemeClr val="tx1"/>
          </a:fontRef>
        </p:style>
      </p:cxnSp>
      <p:sp>
        <p:nvSpPr>
          <p:cNvPr id="10" name="Content Placeholder 2"/>
          <p:cNvSpPr txBox="1">
            <a:spLocks/>
          </p:cNvSpPr>
          <p:nvPr/>
        </p:nvSpPr>
        <p:spPr>
          <a:xfrm>
            <a:off x="457200" y="1583340"/>
            <a:ext cx="7953375" cy="4515165"/>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228600" indent="-228600" algn="l">
              <a:lnSpc>
                <a:spcPct val="90000"/>
              </a:lnSpc>
              <a:spcBef>
                <a:spcPts val="0"/>
              </a:spcBef>
              <a:spcAft>
                <a:spcPts val="600"/>
              </a:spcAft>
              <a:buFont typeface="Arial"/>
              <a:buChar char="•"/>
            </a:pPr>
            <a:r>
              <a:rPr lang="en-US" sz="1600" b="1" dirty="0">
                <a:solidFill>
                  <a:schemeClr val="tx1"/>
                </a:solidFill>
                <a:latin typeface="Brandon Grotesque Regular"/>
                <a:cs typeface="Brandon Grotesque Regular"/>
              </a:rPr>
              <a:t>Awareness of the Genetic Information Nondiscrimination Act (GINA) is low, but Americans are likely to feel more comfortable as opposed to less comfortable with genetic testing after learning </a:t>
            </a:r>
            <a:r>
              <a:rPr lang="en-US" sz="1600" b="1" dirty="0" smtClean="0">
                <a:solidFill>
                  <a:schemeClr val="tx1"/>
                </a:solidFill>
                <a:latin typeface="Brandon Grotesque Regular"/>
                <a:cs typeface="Brandon Grotesque Regular"/>
              </a:rPr>
              <a:t>about it. </a:t>
            </a:r>
            <a:endParaRPr lang="en-US" sz="1600" b="1" dirty="0">
              <a:solidFill>
                <a:schemeClr val="tx1"/>
              </a:solidFill>
              <a:latin typeface="Brandon Grotesque Regular"/>
              <a:cs typeface="Brandon Grotesque Regular"/>
            </a:endParaRPr>
          </a:p>
          <a:p>
            <a:pPr marL="576263" lvl="1" indent="-228600" algn="l">
              <a:lnSpc>
                <a:spcPct val="110000"/>
              </a:lnSpc>
              <a:spcBef>
                <a:spcPts val="0"/>
              </a:spcBef>
              <a:spcAft>
                <a:spcPts val="600"/>
              </a:spcAft>
              <a:buFont typeface="Courier New" panose="02070309020205020404" pitchFamily="49" charset="0"/>
              <a:buChar char="­"/>
            </a:pPr>
            <a:r>
              <a:rPr lang="en-US" sz="1500" dirty="0">
                <a:solidFill>
                  <a:schemeClr val="tx1"/>
                </a:solidFill>
                <a:latin typeface="Brandon Grotesque Regular"/>
                <a:cs typeface="Brandon Grotesque Regular"/>
              </a:rPr>
              <a:t>More </a:t>
            </a:r>
            <a:r>
              <a:rPr lang="en-US" sz="1500" dirty="0" smtClean="0">
                <a:solidFill>
                  <a:schemeClr val="tx1"/>
                </a:solidFill>
                <a:latin typeface="Brandon Grotesque Regular"/>
                <a:cs typeface="Brandon Grotesque Regular"/>
              </a:rPr>
              <a:t>than </a:t>
            </a:r>
            <a:r>
              <a:rPr lang="en-US" sz="1500" dirty="0">
                <a:solidFill>
                  <a:schemeClr val="tx1"/>
                </a:solidFill>
                <a:latin typeface="Brandon Grotesque Regular"/>
                <a:cs typeface="Brandon Grotesque Regular"/>
              </a:rPr>
              <a:t>8 in 10 are unaware of GINA, but after learning about it, nearly one-third feel more comfortable with genetic testing (only one in 10 feel less comfortable</a:t>
            </a:r>
            <a:r>
              <a:rPr lang="en-US" sz="1500" dirty="0" smtClean="0">
                <a:solidFill>
                  <a:schemeClr val="tx1"/>
                </a:solidFill>
                <a:latin typeface="Brandon Grotesque Regular"/>
                <a:cs typeface="Brandon Grotesque Regular"/>
              </a:rPr>
              <a:t>).</a:t>
            </a:r>
            <a:endParaRPr lang="en-US" sz="1600" b="1" dirty="0" smtClean="0">
              <a:solidFill>
                <a:schemeClr val="tx1"/>
              </a:solidFill>
              <a:latin typeface="Brandon Grotesque Regular"/>
              <a:cs typeface="Brandon Grotesque Regular"/>
            </a:endParaRPr>
          </a:p>
          <a:p>
            <a:pPr marL="228600" indent="-228600" algn="l">
              <a:lnSpc>
                <a:spcPct val="90000"/>
              </a:lnSpc>
              <a:spcBef>
                <a:spcPts val="0"/>
              </a:spcBef>
              <a:spcAft>
                <a:spcPts val="600"/>
              </a:spcAft>
              <a:buFont typeface="Arial"/>
              <a:buChar char="•"/>
            </a:pPr>
            <a:r>
              <a:rPr lang="en-US" sz="1600" b="1" dirty="0" smtClean="0">
                <a:solidFill>
                  <a:schemeClr val="tx1"/>
                </a:solidFill>
                <a:latin typeface="Brandon Grotesque Regular"/>
                <a:cs typeface="Brandon Grotesque Regular"/>
              </a:rPr>
              <a:t>Additionally</a:t>
            </a:r>
            <a:r>
              <a:rPr lang="en-US" sz="1600" b="1" dirty="0">
                <a:solidFill>
                  <a:schemeClr val="tx1"/>
                </a:solidFill>
                <a:latin typeface="Brandon Grotesque Regular"/>
                <a:cs typeface="Brandon Grotesque Regular"/>
              </a:rPr>
              <a:t>, few adults are aware of the </a:t>
            </a:r>
            <a:r>
              <a:rPr lang="en-US" sz="1600" b="1" i="1" dirty="0">
                <a:solidFill>
                  <a:schemeClr val="tx1"/>
                </a:solidFill>
                <a:latin typeface="Brandon Grotesque Regular"/>
                <a:cs typeface="Brandon Grotesque Regular"/>
              </a:rPr>
              <a:t>All of </a:t>
            </a:r>
            <a:r>
              <a:rPr lang="en-US" sz="1600" b="1" i="1" dirty="0" smtClean="0">
                <a:solidFill>
                  <a:schemeClr val="tx1"/>
                </a:solidFill>
                <a:latin typeface="Brandon Grotesque Regular"/>
                <a:cs typeface="Brandon Grotesque Regular"/>
              </a:rPr>
              <a:t>Us</a:t>
            </a:r>
            <a:r>
              <a:rPr lang="en-US" sz="1600" b="1" dirty="0" smtClean="0">
                <a:solidFill>
                  <a:schemeClr val="tx1"/>
                </a:solidFill>
                <a:latin typeface="Brandon Grotesque Regular"/>
                <a:cs typeface="Brandon Grotesque Regular"/>
              </a:rPr>
              <a:t> </a:t>
            </a:r>
            <a:r>
              <a:rPr lang="en-US" sz="1600" b="1" dirty="0">
                <a:solidFill>
                  <a:schemeClr val="tx1"/>
                </a:solidFill>
                <a:latin typeface="Brandon Grotesque Regular"/>
                <a:cs typeface="Brandon Grotesque Regular"/>
              </a:rPr>
              <a:t>Research Program.</a:t>
            </a:r>
          </a:p>
          <a:p>
            <a:pPr marL="576263" lvl="1" indent="-228600" algn="l">
              <a:lnSpc>
                <a:spcPct val="110000"/>
              </a:lnSpc>
              <a:spcBef>
                <a:spcPts val="0"/>
              </a:spcBef>
              <a:spcAft>
                <a:spcPts val="600"/>
              </a:spcAft>
              <a:buFont typeface="Courier New" panose="02070309020205020404" pitchFamily="49" charset="0"/>
              <a:buChar char="­"/>
            </a:pPr>
            <a:r>
              <a:rPr lang="en-US" sz="1500" dirty="0" smtClean="0">
                <a:solidFill>
                  <a:schemeClr val="tx1"/>
                </a:solidFill>
                <a:latin typeface="Brandon Grotesque Regular"/>
                <a:cs typeface="Brandon Grotesque Regular"/>
              </a:rPr>
              <a:t>Less </a:t>
            </a:r>
            <a:r>
              <a:rPr lang="en-US" sz="1500" dirty="0">
                <a:solidFill>
                  <a:schemeClr val="tx1"/>
                </a:solidFill>
                <a:latin typeface="Brandon Grotesque Regular"/>
                <a:cs typeface="Brandon Grotesque Regular"/>
              </a:rPr>
              <a:t>than </a:t>
            </a:r>
            <a:r>
              <a:rPr lang="en-US" sz="1500" dirty="0" smtClean="0">
                <a:solidFill>
                  <a:schemeClr val="tx1"/>
                </a:solidFill>
                <a:latin typeface="Brandon Grotesque Regular"/>
                <a:cs typeface="Brandon Grotesque Regular"/>
              </a:rPr>
              <a:t>one </a:t>
            </a:r>
            <a:r>
              <a:rPr lang="en-US" sz="1500" dirty="0">
                <a:solidFill>
                  <a:schemeClr val="tx1"/>
                </a:solidFill>
                <a:latin typeface="Brandon Grotesque Regular"/>
                <a:cs typeface="Brandon Grotesque Regular"/>
              </a:rPr>
              <a:t>in 10 are aware of the </a:t>
            </a:r>
            <a:r>
              <a:rPr lang="en-US" sz="1500" i="1" dirty="0">
                <a:solidFill>
                  <a:schemeClr val="tx1"/>
                </a:solidFill>
                <a:latin typeface="Brandon Grotesque Regular"/>
                <a:cs typeface="Brandon Grotesque Regular"/>
              </a:rPr>
              <a:t>All of </a:t>
            </a:r>
            <a:r>
              <a:rPr lang="en-US" sz="1500" i="1" dirty="0" smtClean="0">
                <a:solidFill>
                  <a:schemeClr val="tx1"/>
                </a:solidFill>
                <a:latin typeface="Brandon Grotesque Regular"/>
                <a:cs typeface="Brandon Grotesque Regular"/>
              </a:rPr>
              <a:t>Us</a:t>
            </a:r>
            <a:r>
              <a:rPr lang="en-US" sz="1500" dirty="0" smtClean="0">
                <a:solidFill>
                  <a:schemeClr val="tx1"/>
                </a:solidFill>
                <a:latin typeface="Brandon Grotesque Regular"/>
                <a:cs typeface="Brandon Grotesque Regular"/>
              </a:rPr>
              <a:t> Research </a:t>
            </a:r>
            <a:r>
              <a:rPr lang="en-US" sz="1500" dirty="0" smtClean="0">
                <a:solidFill>
                  <a:schemeClr val="tx1"/>
                </a:solidFill>
                <a:latin typeface="Brandon Grotesque Regular"/>
                <a:cs typeface="Brandon Grotesque Regular"/>
              </a:rPr>
              <a:t>Program</a:t>
            </a:r>
            <a:r>
              <a:rPr lang="en-US" sz="1500" dirty="0" smtClean="0">
                <a:solidFill>
                  <a:schemeClr val="tx1"/>
                </a:solidFill>
                <a:latin typeface="Brandon Grotesque Regular"/>
                <a:cs typeface="Brandon Grotesque Regular"/>
              </a:rPr>
              <a:t>.</a:t>
            </a:r>
            <a:endParaRPr lang="en-US" sz="1500" dirty="0">
              <a:solidFill>
                <a:schemeClr val="tx1"/>
              </a:solidFill>
              <a:latin typeface="Brandon Grotesque Regular"/>
              <a:cs typeface="Brandon Grotesque Regular"/>
            </a:endParaRPr>
          </a:p>
          <a:p>
            <a:pPr marL="228600" indent="-228600" algn="l">
              <a:spcBef>
                <a:spcPts val="0"/>
              </a:spcBef>
              <a:spcAft>
                <a:spcPts val="600"/>
              </a:spcAft>
              <a:buFont typeface="Arial"/>
              <a:buChar char="•"/>
            </a:pPr>
            <a:r>
              <a:rPr lang="en-US" sz="1600" b="1" dirty="0" smtClean="0">
                <a:solidFill>
                  <a:schemeClr val="tx1"/>
                </a:solidFill>
                <a:latin typeface="Brandon Grotesque Regular"/>
                <a:cs typeface="Brandon Grotesque Regular"/>
              </a:rPr>
              <a:t>Most do </a:t>
            </a:r>
            <a:r>
              <a:rPr lang="en-US" sz="1600" b="1" dirty="0">
                <a:solidFill>
                  <a:schemeClr val="tx1"/>
                </a:solidFill>
                <a:latin typeface="Brandon Grotesque Regular"/>
                <a:cs typeface="Brandon Grotesque Regular"/>
              </a:rPr>
              <a:t>not want increased </a:t>
            </a:r>
            <a:r>
              <a:rPr lang="en-US" sz="1600" b="1" dirty="0" smtClean="0">
                <a:solidFill>
                  <a:schemeClr val="tx1"/>
                </a:solidFill>
                <a:latin typeface="Brandon Grotesque Regular"/>
                <a:cs typeface="Brandon Grotesque Regular"/>
              </a:rPr>
              <a:t>out-of-pocket costs </a:t>
            </a:r>
            <a:r>
              <a:rPr lang="en-US" sz="1600" b="1" dirty="0">
                <a:solidFill>
                  <a:schemeClr val="tx1"/>
                </a:solidFill>
                <a:latin typeface="Brandon Grotesque Regular"/>
                <a:cs typeface="Brandon Grotesque Regular"/>
              </a:rPr>
              <a:t>or </a:t>
            </a:r>
            <a:r>
              <a:rPr lang="en-US" sz="1600" b="1" dirty="0" smtClean="0">
                <a:solidFill>
                  <a:schemeClr val="tx1"/>
                </a:solidFill>
                <a:latin typeface="Brandon Grotesque Regular"/>
                <a:cs typeface="Brandon Grotesque Regular"/>
              </a:rPr>
              <a:t>government or insurance </a:t>
            </a:r>
            <a:r>
              <a:rPr lang="en-US" sz="1600" b="1" dirty="0">
                <a:solidFill>
                  <a:schemeClr val="tx1"/>
                </a:solidFill>
                <a:latin typeface="Brandon Grotesque Regular"/>
                <a:cs typeface="Brandon Grotesque Regular"/>
              </a:rPr>
              <a:t>company </a:t>
            </a:r>
            <a:r>
              <a:rPr lang="en-US" sz="1600" b="1" dirty="0" smtClean="0">
                <a:solidFill>
                  <a:schemeClr val="tx1"/>
                </a:solidFill>
                <a:latin typeface="Brandon Grotesque Regular"/>
                <a:cs typeface="Brandon Grotesque Regular"/>
              </a:rPr>
              <a:t>control of who is able to access </a:t>
            </a:r>
            <a:r>
              <a:rPr lang="en-US" sz="1600" b="1" dirty="0" smtClean="0">
                <a:solidFill>
                  <a:schemeClr val="tx1"/>
                </a:solidFill>
                <a:latin typeface="Brandon Grotesque Regular"/>
                <a:cs typeface="Brandon Grotesque Regular"/>
              </a:rPr>
              <a:t>personalized </a:t>
            </a:r>
            <a:r>
              <a:rPr lang="en-US" sz="1600" b="1" dirty="0" smtClean="0">
                <a:solidFill>
                  <a:schemeClr val="tx1"/>
                </a:solidFill>
                <a:latin typeface="Brandon Grotesque Regular"/>
                <a:cs typeface="Brandon Grotesque Regular"/>
              </a:rPr>
              <a:t>medicine.</a:t>
            </a:r>
            <a:endParaRPr lang="en-US" sz="1600" b="1" dirty="0">
              <a:solidFill>
                <a:schemeClr val="tx1"/>
              </a:solidFill>
              <a:latin typeface="Brandon Grotesque Regular"/>
              <a:cs typeface="Brandon Grotesque Regular"/>
            </a:endParaRPr>
          </a:p>
          <a:p>
            <a:pPr marL="576263" lvl="1" indent="-228600" algn="l">
              <a:lnSpc>
                <a:spcPct val="110000"/>
              </a:lnSpc>
              <a:spcBef>
                <a:spcPts val="0"/>
              </a:spcBef>
              <a:spcAft>
                <a:spcPts val="600"/>
              </a:spcAft>
              <a:buFont typeface="Courier New" panose="02070309020205020404" pitchFamily="49" charset="0"/>
              <a:buChar char="­"/>
            </a:pPr>
            <a:r>
              <a:rPr lang="en-US" sz="1500" dirty="0" smtClean="0">
                <a:solidFill>
                  <a:schemeClr val="tx1"/>
                </a:solidFill>
                <a:latin typeface="Brandon Grotesque Regular"/>
                <a:cs typeface="Brandon Grotesque Regular"/>
              </a:rPr>
              <a:t>Increased government or insurance </a:t>
            </a:r>
            <a:r>
              <a:rPr lang="en-US" sz="1500" dirty="0">
                <a:solidFill>
                  <a:schemeClr val="tx1"/>
                </a:solidFill>
                <a:latin typeface="Brandon Grotesque Regular"/>
                <a:cs typeface="Brandon Grotesque Regular"/>
              </a:rPr>
              <a:t>company control </a:t>
            </a:r>
            <a:r>
              <a:rPr lang="en-US" sz="1500" dirty="0" smtClean="0">
                <a:solidFill>
                  <a:schemeClr val="tx1"/>
                </a:solidFill>
                <a:latin typeface="Brandon Grotesque Regular"/>
                <a:cs typeface="Brandon Grotesque Regular"/>
              </a:rPr>
              <a:t>over who gets covered and who </a:t>
            </a:r>
            <a:r>
              <a:rPr lang="en-US" sz="1500" dirty="0" smtClean="0">
                <a:solidFill>
                  <a:schemeClr val="tx1"/>
                </a:solidFill>
                <a:latin typeface="Brandon Grotesque Regular"/>
                <a:cs typeface="Brandon Grotesque Regular"/>
              </a:rPr>
              <a:t>doesn’t — as well as higher </a:t>
            </a:r>
            <a:r>
              <a:rPr lang="en-US" sz="1500" dirty="0">
                <a:solidFill>
                  <a:schemeClr val="tx1"/>
                </a:solidFill>
                <a:latin typeface="Brandon Grotesque Regular"/>
                <a:cs typeface="Brandon Grotesque Regular"/>
              </a:rPr>
              <a:t>out-of-pocket </a:t>
            </a:r>
            <a:r>
              <a:rPr lang="en-US" sz="1500" dirty="0" smtClean="0">
                <a:solidFill>
                  <a:schemeClr val="tx1"/>
                </a:solidFill>
                <a:latin typeface="Brandon Grotesque Regular"/>
                <a:cs typeface="Brandon Grotesque Regular"/>
              </a:rPr>
              <a:t>costs to cover personalized </a:t>
            </a:r>
            <a:r>
              <a:rPr lang="en-US" sz="1500" dirty="0" smtClean="0">
                <a:solidFill>
                  <a:schemeClr val="tx1"/>
                </a:solidFill>
                <a:latin typeface="Brandon Grotesque Regular"/>
                <a:cs typeface="Brandon Grotesque Regular"/>
              </a:rPr>
              <a:t>tests — </a:t>
            </a:r>
            <a:r>
              <a:rPr lang="en-US" sz="1500" dirty="0">
                <a:solidFill>
                  <a:schemeClr val="tx1"/>
                </a:solidFill>
                <a:latin typeface="Brandon Grotesque Regular"/>
                <a:cs typeface="Brandon Grotesque Regular"/>
              </a:rPr>
              <a:t>are </a:t>
            </a:r>
            <a:r>
              <a:rPr lang="en-US" sz="1500" dirty="0" smtClean="0">
                <a:solidFill>
                  <a:schemeClr val="tx1"/>
                </a:solidFill>
                <a:latin typeface="Brandon Grotesque Regular"/>
                <a:cs typeface="Brandon Grotesque Regular"/>
              </a:rPr>
              <a:t>mostly </a:t>
            </a:r>
            <a:r>
              <a:rPr lang="en-US" sz="1500" dirty="0">
                <a:solidFill>
                  <a:schemeClr val="tx1"/>
                </a:solidFill>
                <a:latin typeface="Brandon Grotesque Regular"/>
                <a:cs typeface="Brandon Grotesque Regular"/>
              </a:rPr>
              <a:t>viewed as </a:t>
            </a:r>
            <a:r>
              <a:rPr lang="en-US" sz="1500" dirty="0" smtClean="0">
                <a:solidFill>
                  <a:schemeClr val="tx1"/>
                </a:solidFill>
                <a:latin typeface="Brandon Grotesque Regular"/>
                <a:cs typeface="Brandon Grotesque Regular"/>
              </a:rPr>
              <a:t>unacceptable</a:t>
            </a:r>
            <a:r>
              <a:rPr lang="en-US" sz="1500" dirty="0">
                <a:solidFill>
                  <a:schemeClr val="tx1"/>
                </a:solidFill>
                <a:latin typeface="Brandon Grotesque Regular"/>
                <a:cs typeface="Brandon Grotesque Regular"/>
              </a:rPr>
              <a:t>. </a:t>
            </a:r>
          </a:p>
        </p:txBody>
      </p:sp>
    </p:spTree>
    <p:extLst>
      <p:ext uri="{BB962C8B-B14F-4D97-AF65-F5344CB8AC3E}">
        <p14:creationId xmlns:p14="http://schemas.microsoft.com/office/powerpoint/2010/main" val="98151624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1">
      <a:dk1>
        <a:srgbClr val="595959"/>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4_Office Theme">
  <a:themeElements>
    <a:clrScheme name="Custom 1">
      <a:dk1>
        <a:srgbClr val="595959"/>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0D9B6C59A18F4C9385981064AB2F9D" ma:contentTypeVersion="9" ma:contentTypeDescription="Create a new document." ma:contentTypeScope="" ma:versionID="c09d04f437567f2b584225fc0fa6a409">
  <xsd:schema xmlns:xsd="http://www.w3.org/2001/XMLSchema" xmlns:xs="http://www.w3.org/2001/XMLSchema" xmlns:p="http://schemas.microsoft.com/office/2006/metadata/properties" xmlns:ns2="17a28e4a-9de0-437a-8ecb-d24f6e929d3d" xmlns:ns3="84899426-5765-4e66-9e30-8982e1000927" targetNamespace="http://schemas.microsoft.com/office/2006/metadata/properties" ma:root="true" ma:fieldsID="34162875a30769b749e7be0359a9d0fa" ns2:_="" ns3:_="">
    <xsd:import namespace="17a28e4a-9de0-437a-8ecb-d24f6e929d3d"/>
    <xsd:import namespace="84899426-5765-4e66-9e30-8982e1000927"/>
    <xsd:element name="properties">
      <xsd:complexType>
        <xsd:sequence>
          <xsd:element name="documentManagement">
            <xsd:complexType>
              <xsd:all>
                <xsd:element ref="ns2:SharedWithUsers" minOccurs="0"/>
                <xsd:element ref="ns2:eaaf251105504d1ab2204ecf493da2f9" minOccurs="0"/>
                <xsd:element ref="ns2:TaxCatchAll" minOccurs="0"/>
                <xsd:element ref="ns2:TaxCatchAllLabel" minOccurs="0"/>
                <xsd:element ref="ns2:SharingHintHash"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7a28e4a-9de0-437a-8ecb-d24f6e929d3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aaf251105504d1ab2204ecf493da2f9" ma:index="9" nillable="true" ma:taxonomy="true" ma:internalName="eaaf251105504d1ab2204ecf493da2f9" ma:taxonomyFieldName="Document_x0020_Year" ma:displayName="Document Year" ma:default="" ma:fieldId="{eaaf2511-0550-4d1a-b220-4ecf493da2f9}" ma:sspId="a128bb2e-92de-4fa4-9e0c-d51a1903e3bf" ma:termSetId="2260be2a-b783-4f35-9250-6f04b104c777" ma:anchorId="00000000-0000-0000-0000-000000000000" ma:open="false" ma:isKeyword="false">
      <xsd:complexType>
        <xsd:sequence>
          <xsd:element ref="pc:Terms" minOccurs="0" maxOccurs="1"/>
        </xsd:sequence>
      </xsd:complexType>
    </xsd:element>
    <xsd:element name="TaxCatchAll" ma:index="10" nillable="true" ma:displayName="Taxonomy Catch All Column" ma:hidden="true" ma:list="{4c60f93b-a6ea-47d1-8e3d-b833c8bcae87}" ma:internalName="TaxCatchAll" ma:showField="CatchAllData" ma:web="17a28e4a-9de0-437a-8ecb-d24f6e929d3d">
      <xsd:complexType>
        <xsd:complexContent>
          <xsd:extension base="dms:MultiChoiceLookup">
            <xsd:sequence>
              <xsd:element name="Value" type="dms:Lookup" maxOccurs="unbounded" minOccurs="0" nillable="true"/>
            </xsd:sequence>
          </xsd:extension>
        </xsd:complexContent>
      </xsd:complexType>
    </xsd:element>
    <xsd:element name="TaxCatchAllLabel" ma:index="11" nillable="true" ma:displayName="Taxonomy Catch All Column1" ma:hidden="true" ma:list="{4c60f93b-a6ea-47d1-8e3d-b833c8bcae87}" ma:internalName="TaxCatchAllLabel" ma:readOnly="true" ma:showField="CatchAllDataLabel" ma:web="17a28e4a-9de0-437a-8ecb-d24f6e929d3d">
      <xsd:complexType>
        <xsd:complexContent>
          <xsd:extension base="dms:MultiChoiceLookup">
            <xsd:sequence>
              <xsd:element name="Value" type="dms:Lookup" maxOccurs="unbounded" minOccurs="0" nillable="true"/>
            </xsd:sequence>
          </xsd:extension>
        </xsd:complexContent>
      </xsd:complexType>
    </xsd:element>
    <xsd:element name="SharingHintHash" ma:index="13" nillable="true" ma:displayName="Sharing Hint Hash" ma:internalName="SharingHintHash" ma:readOnly="true">
      <xsd:simpleType>
        <xsd:restriction base="dms:Text"/>
      </xsd:simpleType>
    </xsd:element>
    <xsd:element name="SharedWithDetails" ma:index="14" nillable="true" ma:displayName="Shared With Details" ma:internalName="SharedWithDetails" ma:readOnly="true">
      <xsd:simpleType>
        <xsd:restriction base="dms:Note">
          <xsd:maxLength value="255"/>
        </xsd:restriction>
      </xsd:simpleType>
    </xsd:element>
    <xsd:element name="LastSharedByUser" ma:index="15" nillable="true" ma:displayName="Last Shared By User" ma:description="" ma:internalName="LastSharedByUser" ma:readOnly="true">
      <xsd:simpleType>
        <xsd:restriction base="dms:Note">
          <xsd:maxLength value="255"/>
        </xsd:restriction>
      </xsd:simpleType>
    </xsd:element>
    <xsd:element name="LastSharedByTime" ma:index="16"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84899426-5765-4e66-9e30-8982e1000927" elementFormDefault="qualified">
    <xsd:import namespace="http://schemas.microsoft.com/office/2006/documentManagement/types"/>
    <xsd:import namespace="http://schemas.microsoft.com/office/infopath/2007/PartnerControls"/>
    <xsd:element name="MediaServiceMetadata" ma:index="17" nillable="true" ma:displayName="MediaServiceMetadata" ma:description="" ma:hidden="true" ma:internalName="MediaServiceMetadata" ma:readOnly="true">
      <xsd:simpleType>
        <xsd:restriction base="dms:Note"/>
      </xsd:simpleType>
    </xsd:element>
    <xsd:element name="MediaServiceFastMetadata" ma:index="18" nillable="true" ma:displayName="MediaServiceFastMetadata" ma:description="" ma:hidden="true" ma:internalName="MediaServiceFastMetadata" ma:readOnly="true">
      <xsd:simpleType>
        <xsd:restriction base="dms:Note"/>
      </xsd:simpleType>
    </xsd:element>
    <xsd:element name="MediaServiceDateTaken" ma:index="19" nillable="true" ma:displayName="MediaServiceDateTaken" ma:description="" ma:hidden="true" ma:internalName="MediaServiceDateTaken" ma:readOnly="true">
      <xsd:simpleType>
        <xsd:restriction base="dms:Text"/>
      </xsd:simpleType>
    </xsd:element>
    <xsd:element name="MediaServiceAutoTags" ma:index="20" nillable="true" ma:displayName="MediaServiceAutoTags" ma:description="" ma:internalName="MediaServiceAutoTag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eaaf251105504d1ab2204ecf493da2f9 xmlns="17a28e4a-9de0-437a-8ecb-d24f6e929d3d">
      <Terms xmlns="http://schemas.microsoft.com/office/infopath/2007/PartnerControls"/>
    </eaaf251105504d1ab2204ecf493da2f9>
    <TaxCatchAll xmlns="17a28e4a-9de0-437a-8ecb-d24f6e929d3d"/>
  </documentManagement>
</p:properties>
</file>

<file path=customXml/itemProps1.xml><?xml version="1.0" encoding="utf-8"?>
<ds:datastoreItem xmlns:ds="http://schemas.openxmlformats.org/officeDocument/2006/customXml" ds:itemID="{BC3D9247-7083-4B16-93FA-D867C833ED52}">
  <ds:schemaRefs>
    <ds:schemaRef ds:uri="http://schemas.microsoft.com/sharepoint/v3/contenttype/forms"/>
  </ds:schemaRefs>
</ds:datastoreItem>
</file>

<file path=customXml/itemProps2.xml><?xml version="1.0" encoding="utf-8"?>
<ds:datastoreItem xmlns:ds="http://schemas.openxmlformats.org/officeDocument/2006/customXml" ds:itemID="{4217CD0F-90DB-40FA-8C1F-324AAE6E773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7a28e4a-9de0-437a-8ecb-d24f6e929d3d"/>
    <ds:schemaRef ds:uri="84899426-5765-4e66-9e30-8982e100092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24EFCEF-A02E-435F-8A4E-5429133BAD79}">
  <ds:schemaRefs>
    <ds:schemaRef ds:uri="http://purl.org/dc/elements/1.1/"/>
    <ds:schemaRef ds:uri="http://purl.org/dc/dcmitype/"/>
    <ds:schemaRef ds:uri="http://schemas.microsoft.com/office/infopath/2007/PartnerControls"/>
    <ds:schemaRef ds:uri="http://schemas.openxmlformats.org/package/2006/metadata/core-properties"/>
    <ds:schemaRef ds:uri="http://schemas.microsoft.com/office/2006/documentManagement/types"/>
    <ds:schemaRef ds:uri="http://schemas.microsoft.com/office/2006/metadata/properties"/>
    <ds:schemaRef ds:uri="http://purl.org/dc/terms/"/>
    <ds:schemaRef ds:uri="84899426-5765-4e66-9e30-8982e1000927"/>
    <ds:schemaRef ds:uri="17a28e4a-9de0-437a-8ecb-d24f6e929d3d"/>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5729</TotalTime>
  <Words>6469</Words>
  <Application>Microsoft Macintosh PowerPoint</Application>
  <PresentationFormat>On-screen Show (4:3)</PresentationFormat>
  <Paragraphs>919</Paragraphs>
  <Slides>49</Slides>
  <Notes>48</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49</vt:i4>
      </vt:variant>
    </vt:vector>
  </HeadingPairs>
  <TitlesOfParts>
    <vt:vector size="57" baseType="lpstr">
      <vt:lpstr>Brandon Grotesque Regular</vt:lpstr>
      <vt:lpstr>Calibri</vt:lpstr>
      <vt:lpstr>Courier New</vt:lpstr>
      <vt:lpstr>Times New Roman</vt:lpstr>
      <vt:lpstr>Wingdings</vt:lpstr>
      <vt:lpstr>Arial</vt:lpstr>
      <vt:lpstr>Office Theme</vt:lpstr>
      <vt:lpstr>4_Office Theme</vt:lpstr>
      <vt:lpstr>Public Perspectives on Personalized Medicine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Personalized Medicine Coalition</Company>
  <LinksUpToDate>false</LinksUpToDate>
  <SharedDoc>false</SharedDoc>
  <HyperlinkBase/>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Personalized Medicine Matters</dc:title>
  <dc:subject/>
  <dc:creator>Edward Abrahams</dc:creator>
  <cp:keywords/>
  <dc:description/>
  <cp:lastModifiedBy>Christopher Wells</cp:lastModifiedBy>
  <cp:revision>626</cp:revision>
  <cp:lastPrinted>2018-05-18T16:43:36Z</cp:lastPrinted>
  <dcterms:created xsi:type="dcterms:W3CDTF">2017-02-24T17:24:19Z</dcterms:created>
  <dcterms:modified xsi:type="dcterms:W3CDTF">2018-05-18T21:00:34Z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0x010100790D9B6C59A18F4C9385981064AB2F9D</vt:lpwstr>
  </property>
  <property fmtid="{D5CDD505-2E9C-101B-9397-08002B2CF9AE}" pid="3" name="Document Year">
    <vt:lpwstr/>
  </property>
</Properties>
</file>